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B8D2-C976-1FCF-251D-E574DF554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C1BA5-27E1-9270-7167-80469CBDD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4C71E-7343-BB0A-926E-6BCA4BE2A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FD241-4ACC-3B47-D83D-BFB7470E8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035B8-14B9-FC20-0B1A-AF75FE387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0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6B8D9-3BB1-5BF6-F0AF-F0253D48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68C45-5E14-5ABA-8082-068FDA02E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120D1-D64D-A653-D20D-3081E1C2F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74F81-EF74-1FD9-A6AE-CB208CA9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EFEC3-158D-8B37-E41E-F95687A8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2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5902A-D975-4965-F693-0D8C3C507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396FA-C53B-EE16-0359-966508700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1BFB1-8E0B-05CB-96E4-666B1B95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77609-5E4A-F1B1-E8F2-9A368AFD2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21F6-C1AA-D16B-E462-BC8515FA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1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EB97-D0B8-4822-71DB-B1F8F4B6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DB4F-94CA-F702-31EA-C3A307374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E7750-5386-505D-4FFB-14A9DA832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4AAE6-3283-1FB0-B436-F5F39DB09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8B2EA-D1BA-A67F-4598-F30C684C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C5263-2630-6913-90F8-7F1EE55D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2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8BC4-6FF8-D75A-C6C2-D3B1343F3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E9104-4744-55F2-FE9C-020080386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02241-5A57-30C9-F174-4CCE25A6F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3661C-61F1-F6C7-87B0-75EC7117B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AC89E-BAED-7DC5-7121-E30443E92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69036-3FF1-54CA-2C6D-292FE8D66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86B0BD-8F53-A627-F784-2F63F813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9026C-CBB0-67AD-8794-AD6065AA7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6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7A0E-46A8-A863-7B18-7B38438F1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38834D-64B8-42FD-CE17-E57C227D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E4BCA-47C0-FC4F-40B5-4EB2492A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E0DB9-F0D2-3DB0-0172-63D1DE30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82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D95D08-68EC-CF82-F7E4-B99F4AF8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50CD0-ADCB-0B07-C23A-E4AF69BB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A8B84-C4B1-5B6B-679C-A7AA4668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1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9D16-5827-0158-6996-D4450E705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D094-2180-E408-0A45-5DA72E153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C1A60-6CD4-502B-873E-1BF2A3AAE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C0ACF-5235-FD99-FE8C-7A6F317A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06E22-853D-3548-CB2A-8B1D3504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CCA85-906D-DCBC-C951-E8FFEFE11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2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D4AB-CB77-9FCE-4E09-B8062C7C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F8CF81-FBC4-F7AA-2155-DC23C62F3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72A3F-DA5C-967D-28EB-E0B3AE595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860C7-ACF9-F2CE-0348-1EAD4704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37FFD-6B98-A71C-514D-D9180B22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735FD-1610-47DF-51D0-58A05972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8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2179-FEB2-6AF9-DB4C-EE7FD79E2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547CFE-F978-B987-3A25-B18B727E6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079C0-2EDE-CFB2-6838-592BC4D06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89BA5-9CD5-7B8C-5F65-41564D44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292F3-9EB2-FC3C-9224-E8025E38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0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C1F9AB-EE94-3035-70E3-4012CCF84B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0C04A-1D44-8B28-0C69-568536E4F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16C7-831F-4F92-4888-4A035A1A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07225-0516-0B37-3484-95824CAB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D3817-8913-79ED-7FAC-D7800E56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5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42A9EB-C022-3D0E-0598-C3BA32F0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58748-8A0D-B667-1866-02BE0023B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95C6D-45BB-9EAB-50D3-EB5596B236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4FFEBC-DB78-4E16-B20C-40B6F07706F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FE3D5-21A5-FFAD-3C99-212D6C5C4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31F9-2CFF-A8BC-C453-00DDCBE37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1D1DA-88C0-4A60-A8DE-FE768602B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5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een and red image&#10;&#10;AI-generated content may be incorrect.">
            <a:extLst>
              <a:ext uri="{FF2B5EF4-FFF2-40B4-BE49-F238E27FC236}">
                <a16:creationId xmlns:a16="http://schemas.microsoft.com/office/drawing/2014/main" id="{378BC1C8-DA82-E1BD-E6B8-44A1D23A8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r="13907" b="10330"/>
          <a:stretch>
            <a:fillRect/>
          </a:stretch>
        </p:blipFill>
        <p:spPr>
          <a:xfrm>
            <a:off x="613715" y="1021853"/>
            <a:ext cx="4335926" cy="5655232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D58F16-91CF-DAEB-9BC4-CF3D2F08728D}"/>
              </a:ext>
            </a:extLst>
          </p:cNvPr>
          <p:cNvCxnSpPr>
            <a:cxnSpLocks/>
          </p:cNvCxnSpPr>
          <p:nvPr/>
        </p:nvCxnSpPr>
        <p:spPr>
          <a:xfrm>
            <a:off x="1940184" y="1250661"/>
            <a:ext cx="82589" cy="20570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9DDBC1-4046-82D7-2E01-561F5BC0CBD2}"/>
              </a:ext>
            </a:extLst>
          </p:cNvPr>
          <p:cNvCxnSpPr>
            <a:cxnSpLocks/>
          </p:cNvCxnSpPr>
          <p:nvPr/>
        </p:nvCxnSpPr>
        <p:spPr>
          <a:xfrm>
            <a:off x="2893610" y="1250661"/>
            <a:ext cx="100487" cy="203768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47477D-11C1-8958-345A-86F50A88C1E6}"/>
              </a:ext>
            </a:extLst>
          </p:cNvPr>
          <p:cNvCxnSpPr>
            <a:cxnSpLocks/>
          </p:cNvCxnSpPr>
          <p:nvPr/>
        </p:nvCxnSpPr>
        <p:spPr>
          <a:xfrm>
            <a:off x="3864934" y="1250660"/>
            <a:ext cx="85548" cy="19860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417C2BB-5EB2-714E-465E-2B3718685DA7}"/>
              </a:ext>
            </a:extLst>
          </p:cNvPr>
          <p:cNvSpPr txBox="1"/>
          <p:nvPr/>
        </p:nvSpPr>
        <p:spPr>
          <a:xfrm>
            <a:off x="925949" y="753245"/>
            <a:ext cx="4581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Anti-CRF            Anti-CRF +Ins                         IgG            IgG plus insulin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21B50B-87D1-611B-8459-DDAAD1E80CBE}"/>
              </a:ext>
            </a:extLst>
          </p:cNvPr>
          <p:cNvCxnSpPr>
            <a:cxnSpLocks/>
          </p:cNvCxnSpPr>
          <p:nvPr/>
        </p:nvCxnSpPr>
        <p:spPr>
          <a:xfrm>
            <a:off x="2025732" y="4639400"/>
            <a:ext cx="82589" cy="20570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4D12F7-D9C5-69BD-5E9E-B597A827D409}"/>
              </a:ext>
            </a:extLst>
          </p:cNvPr>
          <p:cNvCxnSpPr>
            <a:cxnSpLocks/>
          </p:cNvCxnSpPr>
          <p:nvPr/>
        </p:nvCxnSpPr>
        <p:spPr>
          <a:xfrm>
            <a:off x="2979158" y="4639400"/>
            <a:ext cx="100487" cy="203768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051F171-D0A1-8978-63DD-77440216A219}"/>
              </a:ext>
            </a:extLst>
          </p:cNvPr>
          <p:cNvCxnSpPr>
            <a:cxnSpLocks/>
          </p:cNvCxnSpPr>
          <p:nvPr/>
        </p:nvCxnSpPr>
        <p:spPr>
          <a:xfrm>
            <a:off x="3950482" y="4639399"/>
            <a:ext cx="85548" cy="19860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AC12426-5E4A-03C3-7FA1-7FA820C540DE}"/>
              </a:ext>
            </a:extLst>
          </p:cNvPr>
          <p:cNvSpPr txBox="1"/>
          <p:nvPr/>
        </p:nvSpPr>
        <p:spPr>
          <a:xfrm>
            <a:off x="4949639" y="1686210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pAKT473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83797E-32A3-5D92-B1C6-38E599ADE639}"/>
              </a:ext>
            </a:extLst>
          </p:cNvPr>
          <p:cNvSpPr txBox="1"/>
          <p:nvPr/>
        </p:nvSpPr>
        <p:spPr>
          <a:xfrm>
            <a:off x="5010724" y="2243706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tubulin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112777-BFF5-2BD7-5852-6BE0CEED6F4A}"/>
              </a:ext>
            </a:extLst>
          </p:cNvPr>
          <p:cNvSpPr txBox="1"/>
          <p:nvPr/>
        </p:nvSpPr>
        <p:spPr>
          <a:xfrm>
            <a:off x="5010724" y="5009291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totAKT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DF2388-DECF-165D-40D9-88D20B4D98DD}"/>
              </a:ext>
            </a:extLst>
          </p:cNvPr>
          <p:cNvSpPr txBox="1"/>
          <p:nvPr/>
        </p:nvSpPr>
        <p:spPr>
          <a:xfrm>
            <a:off x="5071809" y="5566787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tubulin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72327B9-DD65-4431-7F01-01796DC0EF13}"/>
              </a:ext>
            </a:extLst>
          </p:cNvPr>
          <p:cNvCxnSpPr>
            <a:cxnSpLocks/>
          </p:cNvCxnSpPr>
          <p:nvPr/>
        </p:nvCxnSpPr>
        <p:spPr>
          <a:xfrm flipH="1">
            <a:off x="4949639" y="5254907"/>
            <a:ext cx="172771" cy="123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B2297C3-6344-9570-48E6-D9EC4F51092C}"/>
              </a:ext>
            </a:extLst>
          </p:cNvPr>
          <p:cNvCxnSpPr>
            <a:cxnSpLocks/>
          </p:cNvCxnSpPr>
          <p:nvPr/>
        </p:nvCxnSpPr>
        <p:spPr>
          <a:xfrm flipH="1">
            <a:off x="4863253" y="1938823"/>
            <a:ext cx="172771" cy="123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08F9819-45F4-EF96-E596-9DAE14FFA3A6}"/>
              </a:ext>
            </a:extLst>
          </p:cNvPr>
          <p:cNvCxnSpPr>
            <a:cxnSpLocks/>
          </p:cNvCxnSpPr>
          <p:nvPr/>
        </p:nvCxnSpPr>
        <p:spPr>
          <a:xfrm flipH="1" flipV="1">
            <a:off x="4931747" y="5624239"/>
            <a:ext cx="182266" cy="1272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F095D39-438A-4FAC-12E7-DC7F414901D8}"/>
              </a:ext>
            </a:extLst>
          </p:cNvPr>
          <p:cNvCxnSpPr>
            <a:cxnSpLocks/>
          </p:cNvCxnSpPr>
          <p:nvPr/>
        </p:nvCxnSpPr>
        <p:spPr>
          <a:xfrm flipH="1" flipV="1">
            <a:off x="4906447" y="2236709"/>
            <a:ext cx="165362" cy="127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E00D2E-5CC6-2814-1B81-0CA12C0ECE12}"/>
              </a:ext>
            </a:extLst>
          </p:cNvPr>
          <p:cNvSpPr txBox="1"/>
          <p:nvPr/>
        </p:nvSpPr>
        <p:spPr>
          <a:xfrm>
            <a:off x="3275028" y="112162"/>
            <a:ext cx="522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MUSCLE Figure 4F and Supplemental Figure S2C</a:t>
            </a:r>
          </a:p>
        </p:txBody>
      </p:sp>
    </p:spTree>
    <p:extLst>
      <p:ext uri="{BB962C8B-B14F-4D97-AF65-F5344CB8AC3E}">
        <p14:creationId xmlns:p14="http://schemas.microsoft.com/office/powerpoint/2010/main" val="1602842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green and red lines on a black background&#10;&#10;AI-generated content may be incorrect.">
            <a:extLst>
              <a:ext uri="{FF2B5EF4-FFF2-40B4-BE49-F238E27FC236}">
                <a16:creationId xmlns:a16="http://schemas.microsoft.com/office/drawing/2014/main" id="{023DD90E-54FD-34D2-2B44-17C76237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0289" r="7750" b="58756"/>
          <a:stretch>
            <a:fillRect/>
          </a:stretch>
        </p:blipFill>
        <p:spPr>
          <a:xfrm flipH="1">
            <a:off x="60367" y="3886154"/>
            <a:ext cx="4965289" cy="22000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F909F1-E552-AFBE-D7AD-28B4B1654934}"/>
              </a:ext>
            </a:extLst>
          </p:cNvPr>
          <p:cNvSpPr txBox="1"/>
          <p:nvPr/>
        </p:nvSpPr>
        <p:spPr>
          <a:xfrm>
            <a:off x="5106142" y="1721276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pAKT473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5F2428-D0A4-79BA-99D3-2E15CBFAB192}"/>
              </a:ext>
            </a:extLst>
          </p:cNvPr>
          <p:cNvSpPr txBox="1"/>
          <p:nvPr/>
        </p:nvSpPr>
        <p:spPr>
          <a:xfrm>
            <a:off x="5167227" y="2278772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tubulin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3293FC-33B0-1A7E-E4E7-F289AE88B022}"/>
              </a:ext>
            </a:extLst>
          </p:cNvPr>
          <p:cNvSpPr txBox="1"/>
          <p:nvPr/>
        </p:nvSpPr>
        <p:spPr>
          <a:xfrm>
            <a:off x="5044123" y="4256046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totAKT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D6466B-6AE3-5827-3925-54685D456554}"/>
              </a:ext>
            </a:extLst>
          </p:cNvPr>
          <p:cNvSpPr txBox="1"/>
          <p:nvPr/>
        </p:nvSpPr>
        <p:spPr>
          <a:xfrm>
            <a:off x="5105208" y="4813542"/>
            <a:ext cx="1112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tubulin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CDB2D5B-FCBD-6808-5F9B-22CB3C846B79}"/>
              </a:ext>
            </a:extLst>
          </p:cNvPr>
          <p:cNvCxnSpPr>
            <a:cxnSpLocks/>
          </p:cNvCxnSpPr>
          <p:nvPr/>
        </p:nvCxnSpPr>
        <p:spPr>
          <a:xfrm flipH="1">
            <a:off x="4983038" y="4501662"/>
            <a:ext cx="172771" cy="123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D031202-7339-2EC0-947B-9227B158D2F6}"/>
              </a:ext>
            </a:extLst>
          </p:cNvPr>
          <p:cNvCxnSpPr>
            <a:cxnSpLocks/>
          </p:cNvCxnSpPr>
          <p:nvPr/>
        </p:nvCxnSpPr>
        <p:spPr>
          <a:xfrm flipH="1">
            <a:off x="5019756" y="1973889"/>
            <a:ext cx="172771" cy="123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E21B17F-483A-F03A-8639-C38309DDBF27}"/>
              </a:ext>
            </a:extLst>
          </p:cNvPr>
          <p:cNvCxnSpPr>
            <a:cxnSpLocks/>
          </p:cNvCxnSpPr>
          <p:nvPr/>
        </p:nvCxnSpPr>
        <p:spPr>
          <a:xfrm flipH="1" flipV="1">
            <a:off x="4965146" y="4870994"/>
            <a:ext cx="182266" cy="1272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F27789-5069-BC29-97DD-73D200583ED9}"/>
              </a:ext>
            </a:extLst>
          </p:cNvPr>
          <p:cNvCxnSpPr>
            <a:cxnSpLocks/>
          </p:cNvCxnSpPr>
          <p:nvPr/>
        </p:nvCxnSpPr>
        <p:spPr>
          <a:xfrm flipH="1" flipV="1">
            <a:off x="5062950" y="2271775"/>
            <a:ext cx="165362" cy="127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6" name="Picture 45" descr="A green and red lines on a black background&#10;&#10;AI-generated content may be incorrect.">
            <a:extLst>
              <a:ext uri="{FF2B5EF4-FFF2-40B4-BE49-F238E27FC236}">
                <a16:creationId xmlns:a16="http://schemas.microsoft.com/office/drawing/2014/main" id="{8D022B8C-24BE-5E5D-3C7E-0F123C1B1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t="55814" r="14958" b="11650"/>
          <a:stretch>
            <a:fillRect/>
          </a:stretch>
        </p:blipFill>
        <p:spPr>
          <a:xfrm flipH="1">
            <a:off x="266197" y="1180889"/>
            <a:ext cx="4753553" cy="2312464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28A3CDE-69A5-4FC1-0B14-DE965856F712}"/>
              </a:ext>
            </a:extLst>
          </p:cNvPr>
          <p:cNvCxnSpPr/>
          <p:nvPr/>
        </p:nvCxnSpPr>
        <p:spPr>
          <a:xfrm>
            <a:off x="1789471" y="3886154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F5E5F6A-F058-C5E4-CA8C-7D16915C422E}"/>
              </a:ext>
            </a:extLst>
          </p:cNvPr>
          <p:cNvCxnSpPr/>
          <p:nvPr/>
        </p:nvCxnSpPr>
        <p:spPr>
          <a:xfrm>
            <a:off x="3092245" y="3886154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F44B0CF-0C64-588D-A14B-75F9F9E02112}"/>
              </a:ext>
            </a:extLst>
          </p:cNvPr>
          <p:cNvCxnSpPr/>
          <p:nvPr/>
        </p:nvCxnSpPr>
        <p:spPr>
          <a:xfrm>
            <a:off x="4031226" y="3893586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B84A89C-3026-A512-E23E-4E5199469BD6}"/>
              </a:ext>
            </a:extLst>
          </p:cNvPr>
          <p:cNvCxnSpPr/>
          <p:nvPr/>
        </p:nvCxnSpPr>
        <p:spPr>
          <a:xfrm>
            <a:off x="1789671" y="1195755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305DBBA-A4E0-0FAF-9AF5-D253F23991AB}"/>
              </a:ext>
            </a:extLst>
          </p:cNvPr>
          <p:cNvCxnSpPr/>
          <p:nvPr/>
        </p:nvCxnSpPr>
        <p:spPr>
          <a:xfrm>
            <a:off x="3092445" y="1195755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BE5F815-CA70-E5BA-481C-16C4BD0F5083}"/>
              </a:ext>
            </a:extLst>
          </p:cNvPr>
          <p:cNvCxnSpPr/>
          <p:nvPr/>
        </p:nvCxnSpPr>
        <p:spPr>
          <a:xfrm>
            <a:off x="4031426" y="1203187"/>
            <a:ext cx="0" cy="22000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2772A8C-057A-85AF-15D7-F4DC5920CF18}"/>
              </a:ext>
            </a:extLst>
          </p:cNvPr>
          <p:cNvSpPr txBox="1"/>
          <p:nvPr/>
        </p:nvSpPr>
        <p:spPr>
          <a:xfrm>
            <a:off x="3275028" y="112162"/>
            <a:ext cx="522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Liver Figure 4F and Supplemental Figure S2C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688E8-BE20-1E5A-73FC-E40DF82396E9}"/>
              </a:ext>
            </a:extLst>
          </p:cNvPr>
          <p:cNvSpPr txBox="1"/>
          <p:nvPr/>
        </p:nvSpPr>
        <p:spPr>
          <a:xfrm>
            <a:off x="984170" y="905419"/>
            <a:ext cx="45817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Anti-CRF            Anti-CRF +Ins                         IgG            IgG plus insulin</a:t>
            </a:r>
          </a:p>
        </p:txBody>
      </p:sp>
    </p:spTree>
    <p:extLst>
      <p:ext uri="{BB962C8B-B14F-4D97-AF65-F5344CB8AC3E}">
        <p14:creationId xmlns:p14="http://schemas.microsoft.com/office/powerpoint/2010/main" val="1022508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38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Levites, Yona</dc:creator>
  <cp:lastModifiedBy>Golde, Todd Eliot</cp:lastModifiedBy>
  <cp:revision>10</cp:revision>
  <dcterms:created xsi:type="dcterms:W3CDTF">2025-08-11T16:18:31Z</dcterms:created>
  <dcterms:modified xsi:type="dcterms:W3CDTF">2026-09-17T13:43:04Z</dcterms:modified>
</cp:coreProperties>
</file>