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9"/>
  </p:notesMasterIdLst>
  <p:sldIdLst>
    <p:sldId id="530" r:id="rId5"/>
    <p:sldId id="567" r:id="rId6"/>
    <p:sldId id="576" r:id="rId7"/>
    <p:sldId id="568" r:id="rId8"/>
    <p:sldId id="578" r:id="rId9"/>
    <p:sldId id="573" r:id="rId10"/>
    <p:sldId id="593" r:id="rId11"/>
    <p:sldId id="604" r:id="rId12"/>
    <p:sldId id="564" r:id="rId13"/>
    <p:sldId id="570" r:id="rId14"/>
    <p:sldId id="556" r:id="rId15"/>
    <p:sldId id="571" r:id="rId16"/>
    <p:sldId id="506" r:id="rId17"/>
    <p:sldId id="572" r:id="rId18"/>
  </p:sldIdLst>
  <p:sldSz cx="6858000" cy="9144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00FF"/>
    <a:srgbClr val="00FF00"/>
    <a:srgbClr val="33CCFF"/>
    <a:srgbClr val="66CCFF"/>
    <a:srgbClr val="338DFB"/>
    <a:srgbClr val="A16B35"/>
    <a:srgbClr val="9900CC"/>
    <a:srgbClr val="663300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5705" autoAdjust="0"/>
    <p:restoredTop sz="94744"/>
  </p:normalViewPr>
  <p:slideViewPr>
    <p:cSldViewPr snapToGrid="0">
      <p:cViewPr varScale="1">
        <p:scale>
          <a:sx n="89" d="100"/>
          <a:sy n="89" d="100"/>
        </p:scale>
        <p:origin x="28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75" cy="466725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9" y="1"/>
            <a:ext cx="3038475" cy="466725"/>
          </a:xfrm>
          <a:prstGeom prst="rect">
            <a:avLst/>
          </a:prstGeom>
        </p:spPr>
        <p:txBody>
          <a:bodyPr vert="horz" lIns="91430" tIns="45716" rIns="91430" bIns="45716" rtlCol="0"/>
          <a:lstStyle>
            <a:lvl1pPr algn="r">
              <a:defRPr sz="1200"/>
            </a:lvl1pPr>
          </a:lstStyle>
          <a:p>
            <a:fld id="{9AF817B1-99DE-4CD2-996A-74A2AE5BCA08}" type="datetimeFigureOut">
              <a:rPr lang="en-US" smtClean="0"/>
              <a:t>10/5/26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6" rIns="91430" bIns="4571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6"/>
            <a:ext cx="5607050" cy="3660775"/>
          </a:xfrm>
          <a:prstGeom prst="rect">
            <a:avLst/>
          </a:prstGeom>
        </p:spPr>
        <p:txBody>
          <a:bodyPr vert="horz" lIns="91430" tIns="45716" rIns="91430" bIns="4571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676"/>
            <a:ext cx="3038475" cy="466725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9" y="8829676"/>
            <a:ext cx="3038475" cy="466725"/>
          </a:xfrm>
          <a:prstGeom prst="rect">
            <a:avLst/>
          </a:prstGeom>
        </p:spPr>
        <p:txBody>
          <a:bodyPr vert="horz" lIns="91430" tIns="45716" rIns="91430" bIns="45716" rtlCol="0" anchor="b"/>
          <a:lstStyle>
            <a:lvl1pPr algn="r">
              <a:defRPr sz="1200"/>
            </a:lvl1pPr>
          </a:lstStyle>
          <a:p>
            <a:fld id="{94BE4AF4-2E58-4835-BF28-A65AD9EBA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518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F8484-99C1-3745-EACB-41AE1C3D2F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8EB2C4-3C84-CE6B-3FD8-0C846D7EB4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2E4FC7-C186-9544-82E4-4AE03A5059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3CA2E-5553-8DF8-7D4F-506D0194E4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BE4AF4-2E58-4835-BF28-A65AD9EBA7A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563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E7F7E-CF4A-290B-4E3E-84FAAE882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C156B3-766D-191C-63A2-DE03E9DEAB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A64A61-74AB-49D6-1870-A7D3F29668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0680BD-1621-F176-46BA-2E38ABD07D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BE4AF4-2E58-4835-BF28-A65AD9EBA7A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711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94A32-505D-F789-53CC-6BF109560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F0AA41-5BAC-9C8B-F50E-58D0137E7A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46EB0E-3FBA-F1C1-81FE-98797B4969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16FDE1-B3E5-D966-A9A9-CD88A258BB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BE4AF4-2E58-4835-BF28-A65AD9EBA7A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529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BE4AF4-2E58-4835-BF28-A65AD9EBA7A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188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10D05-BDB5-4EA2-8CEF-19E8B502D87D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A06CB-D54E-4724-A3AC-36E2FF04B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436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10D05-BDB5-4EA2-8CEF-19E8B502D87D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A06CB-D54E-4724-A3AC-36E2FF04B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134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10D05-BDB5-4EA2-8CEF-19E8B502D87D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A06CB-D54E-4724-A3AC-36E2FF04B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046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10D05-BDB5-4EA2-8CEF-19E8B502D87D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A06CB-D54E-4724-A3AC-36E2FF04B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19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10D05-BDB5-4EA2-8CEF-19E8B502D87D}" type="datetimeFigureOut">
              <a:rPr lang="en-US" smtClean="0"/>
              <a:t>10/5/26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A06CB-D54E-4724-A3AC-36E2FF04B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822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10D05-BDB5-4EA2-8CEF-19E8B502D87D}" type="datetimeFigureOut">
              <a:rPr lang="en-US" smtClean="0"/>
              <a:t>10/5/26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A06CB-D54E-4724-A3AC-36E2FF04B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31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10D05-BDB5-4EA2-8CEF-19E8B502D87D}" type="datetimeFigureOut">
              <a:rPr lang="en-US" smtClean="0"/>
              <a:t>10/5/26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A06CB-D54E-4724-A3AC-36E2FF04B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05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10D05-BDB5-4EA2-8CEF-19E8B502D87D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A06CB-D54E-4724-A3AC-36E2FF04B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276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10D05-BDB5-4EA2-8CEF-19E8B502D87D}" type="datetimeFigureOut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A06CB-D54E-4724-A3AC-36E2FF04B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551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10D05-BDB5-4EA2-8CEF-19E8B502D87D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A06CB-D54E-4724-A3AC-36E2FF04B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4716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10D05-BDB5-4EA2-8CEF-19E8B502D87D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A06CB-D54E-4724-A3AC-36E2FF04B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438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810D05-BDB5-4EA2-8CEF-19E8B502D87D}" type="datetimeFigureOut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1A06CB-D54E-4724-A3AC-36E2FF04B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9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12" Type="http://schemas.openxmlformats.org/officeDocument/2006/relationships/oleObject" Target="../embeddings/oleObject6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5.emf"/><Relationship Id="rId5" Type="http://schemas.openxmlformats.org/officeDocument/2006/relationships/image" Target="../media/image2.e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emf"/><Relationship Id="rId18" Type="http://schemas.openxmlformats.org/officeDocument/2006/relationships/oleObject" Target="../embeddings/oleObject15.bin"/><Relationship Id="rId26" Type="http://schemas.openxmlformats.org/officeDocument/2006/relationships/oleObject" Target="../embeddings/oleObject19.bin"/><Relationship Id="rId39" Type="http://schemas.openxmlformats.org/officeDocument/2006/relationships/image" Target="../media/image25.emf"/><Relationship Id="rId21" Type="http://schemas.openxmlformats.org/officeDocument/2006/relationships/image" Target="../media/image16.emf"/><Relationship Id="rId34" Type="http://schemas.openxmlformats.org/officeDocument/2006/relationships/oleObject" Target="../embeddings/oleObject23.bin"/><Relationship Id="rId42" Type="http://schemas.openxmlformats.org/officeDocument/2006/relationships/oleObject" Target="../embeddings/oleObject27.bin"/><Relationship Id="rId47" Type="http://schemas.openxmlformats.org/officeDocument/2006/relationships/image" Target="../media/image29.emf"/><Relationship Id="rId7" Type="http://schemas.openxmlformats.org/officeDocument/2006/relationships/image" Target="../media/image9.emf"/><Relationship Id="rId2" Type="http://schemas.openxmlformats.org/officeDocument/2006/relationships/oleObject" Target="../embeddings/oleObject7.bin"/><Relationship Id="rId16" Type="http://schemas.openxmlformats.org/officeDocument/2006/relationships/oleObject" Target="../embeddings/oleObject14.bin"/><Relationship Id="rId29" Type="http://schemas.openxmlformats.org/officeDocument/2006/relationships/image" Target="../media/image20.emf"/><Relationship Id="rId11" Type="http://schemas.openxmlformats.org/officeDocument/2006/relationships/image" Target="../media/image11.emf"/><Relationship Id="rId24" Type="http://schemas.openxmlformats.org/officeDocument/2006/relationships/oleObject" Target="../embeddings/oleObject18.bin"/><Relationship Id="rId32" Type="http://schemas.openxmlformats.org/officeDocument/2006/relationships/oleObject" Target="../embeddings/oleObject22.bin"/><Relationship Id="rId37" Type="http://schemas.openxmlformats.org/officeDocument/2006/relationships/image" Target="../media/image24.emf"/><Relationship Id="rId40" Type="http://schemas.openxmlformats.org/officeDocument/2006/relationships/oleObject" Target="../embeddings/oleObject26.bin"/><Relationship Id="rId45" Type="http://schemas.openxmlformats.org/officeDocument/2006/relationships/image" Target="../media/image28.emf"/><Relationship Id="rId5" Type="http://schemas.openxmlformats.org/officeDocument/2006/relationships/image" Target="../media/image8.emf"/><Relationship Id="rId15" Type="http://schemas.openxmlformats.org/officeDocument/2006/relationships/image" Target="../media/image13.emf"/><Relationship Id="rId23" Type="http://schemas.openxmlformats.org/officeDocument/2006/relationships/image" Target="../media/image17.emf"/><Relationship Id="rId28" Type="http://schemas.openxmlformats.org/officeDocument/2006/relationships/oleObject" Target="../embeddings/oleObject20.bin"/><Relationship Id="rId36" Type="http://schemas.openxmlformats.org/officeDocument/2006/relationships/oleObject" Target="../embeddings/oleObject24.bin"/><Relationship Id="rId49" Type="http://schemas.openxmlformats.org/officeDocument/2006/relationships/image" Target="../media/image30.emf"/><Relationship Id="rId10" Type="http://schemas.openxmlformats.org/officeDocument/2006/relationships/oleObject" Target="../embeddings/oleObject11.bin"/><Relationship Id="rId19" Type="http://schemas.openxmlformats.org/officeDocument/2006/relationships/image" Target="../media/image15.emf"/><Relationship Id="rId31" Type="http://schemas.openxmlformats.org/officeDocument/2006/relationships/image" Target="../media/image21.emf"/><Relationship Id="rId44" Type="http://schemas.openxmlformats.org/officeDocument/2006/relationships/oleObject" Target="../embeddings/oleObject28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10.emf"/><Relationship Id="rId14" Type="http://schemas.openxmlformats.org/officeDocument/2006/relationships/oleObject" Target="../embeddings/oleObject13.bin"/><Relationship Id="rId22" Type="http://schemas.openxmlformats.org/officeDocument/2006/relationships/oleObject" Target="../embeddings/oleObject17.bin"/><Relationship Id="rId27" Type="http://schemas.openxmlformats.org/officeDocument/2006/relationships/image" Target="../media/image19.emf"/><Relationship Id="rId30" Type="http://schemas.openxmlformats.org/officeDocument/2006/relationships/oleObject" Target="../embeddings/oleObject21.bin"/><Relationship Id="rId35" Type="http://schemas.openxmlformats.org/officeDocument/2006/relationships/image" Target="../media/image23.emf"/><Relationship Id="rId43" Type="http://schemas.openxmlformats.org/officeDocument/2006/relationships/image" Target="../media/image27.emf"/><Relationship Id="rId48" Type="http://schemas.openxmlformats.org/officeDocument/2006/relationships/oleObject" Target="../embeddings/oleObject30.bin"/><Relationship Id="rId8" Type="http://schemas.openxmlformats.org/officeDocument/2006/relationships/oleObject" Target="../embeddings/oleObject10.bin"/><Relationship Id="rId3" Type="http://schemas.openxmlformats.org/officeDocument/2006/relationships/image" Target="../media/image7.emf"/><Relationship Id="rId12" Type="http://schemas.openxmlformats.org/officeDocument/2006/relationships/oleObject" Target="../embeddings/oleObject12.bin"/><Relationship Id="rId17" Type="http://schemas.openxmlformats.org/officeDocument/2006/relationships/image" Target="../media/image14.emf"/><Relationship Id="rId25" Type="http://schemas.openxmlformats.org/officeDocument/2006/relationships/image" Target="../media/image18.emf"/><Relationship Id="rId33" Type="http://schemas.openxmlformats.org/officeDocument/2006/relationships/image" Target="../media/image22.emf"/><Relationship Id="rId38" Type="http://schemas.openxmlformats.org/officeDocument/2006/relationships/oleObject" Target="../embeddings/oleObject25.bin"/><Relationship Id="rId46" Type="http://schemas.openxmlformats.org/officeDocument/2006/relationships/oleObject" Target="../embeddings/oleObject29.bin"/><Relationship Id="rId20" Type="http://schemas.openxmlformats.org/officeDocument/2006/relationships/oleObject" Target="../embeddings/oleObject16.bin"/><Relationship Id="rId41" Type="http://schemas.openxmlformats.org/officeDocument/2006/relationships/image" Target="../media/image26.e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9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tiff"/><Relationship Id="rId13" Type="http://schemas.openxmlformats.org/officeDocument/2006/relationships/image" Target="../media/image41.tiff"/><Relationship Id="rId18" Type="http://schemas.openxmlformats.org/officeDocument/2006/relationships/image" Target="../media/image45.emf"/><Relationship Id="rId26" Type="http://schemas.openxmlformats.org/officeDocument/2006/relationships/oleObject" Target="../embeddings/oleObject34.bin"/><Relationship Id="rId3" Type="http://schemas.openxmlformats.org/officeDocument/2006/relationships/image" Target="../media/image31.png"/><Relationship Id="rId21" Type="http://schemas.openxmlformats.org/officeDocument/2006/relationships/image" Target="../media/image47.png"/><Relationship Id="rId7" Type="http://schemas.openxmlformats.org/officeDocument/2006/relationships/image" Target="../media/image35.tiff"/><Relationship Id="rId12" Type="http://schemas.openxmlformats.org/officeDocument/2006/relationships/image" Target="../media/image40.png"/><Relationship Id="rId17" Type="http://schemas.openxmlformats.org/officeDocument/2006/relationships/oleObject" Target="../embeddings/oleObject31.bin"/><Relationship Id="rId25" Type="http://schemas.openxmlformats.org/officeDocument/2006/relationships/image" Target="../media/image50.em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44.png"/><Relationship Id="rId20" Type="http://schemas.openxmlformats.org/officeDocument/2006/relationships/image" Target="../media/image4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tiff"/><Relationship Id="rId11" Type="http://schemas.openxmlformats.org/officeDocument/2006/relationships/image" Target="../media/image39.png"/><Relationship Id="rId24" Type="http://schemas.openxmlformats.org/officeDocument/2006/relationships/oleObject" Target="../embeddings/oleObject33.bin"/><Relationship Id="rId5" Type="http://schemas.openxmlformats.org/officeDocument/2006/relationships/image" Target="../media/image33.png"/><Relationship Id="rId15" Type="http://schemas.openxmlformats.org/officeDocument/2006/relationships/image" Target="../media/image43.tiff"/><Relationship Id="rId23" Type="http://schemas.openxmlformats.org/officeDocument/2006/relationships/image" Target="../media/image49.tiff"/><Relationship Id="rId10" Type="http://schemas.openxmlformats.org/officeDocument/2006/relationships/image" Target="../media/image38.png"/><Relationship Id="rId19" Type="http://schemas.openxmlformats.org/officeDocument/2006/relationships/oleObject" Target="../embeddings/oleObject32.bin"/><Relationship Id="rId4" Type="http://schemas.openxmlformats.org/officeDocument/2006/relationships/image" Target="../media/image32.png"/><Relationship Id="rId9" Type="http://schemas.openxmlformats.org/officeDocument/2006/relationships/image" Target="../media/image37.tiff"/><Relationship Id="rId14" Type="http://schemas.openxmlformats.org/officeDocument/2006/relationships/image" Target="../media/image42.tiff"/><Relationship Id="rId22" Type="http://schemas.openxmlformats.org/officeDocument/2006/relationships/image" Target="../media/image48.tiff"/><Relationship Id="rId27" Type="http://schemas.openxmlformats.org/officeDocument/2006/relationships/image" Target="../media/image5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emf"/><Relationship Id="rId13" Type="http://schemas.openxmlformats.org/officeDocument/2006/relationships/oleObject" Target="../embeddings/oleObject38.bin"/><Relationship Id="rId3" Type="http://schemas.openxmlformats.org/officeDocument/2006/relationships/image" Target="../media/image52.tiff"/><Relationship Id="rId7" Type="http://schemas.openxmlformats.org/officeDocument/2006/relationships/oleObject" Target="../embeddings/oleObject35.bin"/><Relationship Id="rId12" Type="http://schemas.openxmlformats.org/officeDocument/2006/relationships/image" Target="../media/image5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tiff"/><Relationship Id="rId11" Type="http://schemas.openxmlformats.org/officeDocument/2006/relationships/oleObject" Target="../embeddings/oleObject37.bin"/><Relationship Id="rId5" Type="http://schemas.openxmlformats.org/officeDocument/2006/relationships/image" Target="../media/image54.tiff"/><Relationship Id="rId10" Type="http://schemas.openxmlformats.org/officeDocument/2006/relationships/image" Target="../media/image57.emf"/><Relationship Id="rId4" Type="http://schemas.openxmlformats.org/officeDocument/2006/relationships/image" Target="../media/image53.tiff"/><Relationship Id="rId9" Type="http://schemas.openxmlformats.org/officeDocument/2006/relationships/oleObject" Target="../embeddings/oleObject36.bin"/><Relationship Id="rId14" Type="http://schemas.openxmlformats.org/officeDocument/2006/relationships/image" Target="../media/image59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oleObject" Target="../embeddings/oleObject40.bin"/><Relationship Id="rId18" Type="http://schemas.openxmlformats.org/officeDocument/2006/relationships/image" Target="../media/image73.tiff"/><Relationship Id="rId3" Type="http://schemas.openxmlformats.org/officeDocument/2006/relationships/oleObject" Target="../embeddings/oleObject39.bin"/><Relationship Id="rId21" Type="http://schemas.openxmlformats.org/officeDocument/2006/relationships/image" Target="../media/image76.tiff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17" Type="http://schemas.openxmlformats.org/officeDocument/2006/relationships/image" Target="../media/image72.tiff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71.tiff"/><Relationship Id="rId20" Type="http://schemas.openxmlformats.org/officeDocument/2006/relationships/image" Target="../media/image75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5" Type="http://schemas.openxmlformats.org/officeDocument/2006/relationships/image" Target="../media/image70.tiff"/><Relationship Id="rId10" Type="http://schemas.openxmlformats.org/officeDocument/2006/relationships/image" Target="../media/image66.png"/><Relationship Id="rId19" Type="http://schemas.openxmlformats.org/officeDocument/2006/relationships/image" Target="../media/image74.tiff"/><Relationship Id="rId4" Type="http://schemas.openxmlformats.org/officeDocument/2006/relationships/image" Target="../media/image60.emf"/><Relationship Id="rId9" Type="http://schemas.openxmlformats.org/officeDocument/2006/relationships/image" Target="../media/image65.png"/><Relationship Id="rId14" Type="http://schemas.openxmlformats.org/officeDocument/2006/relationships/image" Target="../media/image69.emf"/><Relationship Id="rId22" Type="http://schemas.openxmlformats.org/officeDocument/2006/relationships/image" Target="../media/image77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software.broadinstitute.org/morpheus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4.png"/><Relationship Id="rId7" Type="http://schemas.openxmlformats.org/officeDocument/2006/relationships/image" Target="../media/image87.png"/><Relationship Id="rId12" Type="http://schemas.openxmlformats.org/officeDocument/2006/relationships/image" Target="../media/image92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0" Type="http://schemas.openxmlformats.org/officeDocument/2006/relationships/image" Target="../media/image90.png"/><Relationship Id="rId4" Type="http://schemas.openxmlformats.org/officeDocument/2006/relationships/image" Target="../media/image82.png"/><Relationship Id="rId9" Type="http://schemas.openxmlformats.org/officeDocument/2006/relationships/image" Target="../media/image8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software.broadinstitute.org/morpheus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86984-CD7A-37EC-0BE6-E6648F3AE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76C5312E-A20F-1EAC-3051-9936999F45AF}"/>
              </a:ext>
            </a:extLst>
          </p:cNvPr>
          <p:cNvSpPr txBox="1"/>
          <p:nvPr/>
        </p:nvSpPr>
        <p:spPr>
          <a:xfrm>
            <a:off x="128245" y="78245"/>
            <a:ext cx="2532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Supplemental Figure 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456251A-80F2-4432-1B5A-BEFE89FCB5D5}"/>
              </a:ext>
            </a:extLst>
          </p:cNvPr>
          <p:cNvSpPr txBox="1"/>
          <p:nvPr/>
        </p:nvSpPr>
        <p:spPr>
          <a:xfrm>
            <a:off x="91618" y="688819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5695DA4-871F-63A4-9268-71B02C6CBA18}"/>
              </a:ext>
            </a:extLst>
          </p:cNvPr>
          <p:cNvSpPr txBox="1"/>
          <p:nvPr/>
        </p:nvSpPr>
        <p:spPr>
          <a:xfrm>
            <a:off x="3403101" y="688819"/>
            <a:ext cx="308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6C974E9-152F-5A8F-27EB-89455BBAC2C7}"/>
              </a:ext>
            </a:extLst>
          </p:cNvPr>
          <p:cNvSpPr txBox="1"/>
          <p:nvPr/>
        </p:nvSpPr>
        <p:spPr>
          <a:xfrm>
            <a:off x="59367" y="3254973"/>
            <a:ext cx="3273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58FCB18-14AE-0F31-3BE5-E8A7C7A9A99B}"/>
              </a:ext>
            </a:extLst>
          </p:cNvPr>
          <p:cNvSpPr txBox="1"/>
          <p:nvPr/>
        </p:nvSpPr>
        <p:spPr>
          <a:xfrm>
            <a:off x="3385469" y="3254973"/>
            <a:ext cx="325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E7A6CC0-8076-30FE-C66B-E0B61AAD01CC}"/>
              </a:ext>
            </a:extLst>
          </p:cNvPr>
          <p:cNvSpPr txBox="1"/>
          <p:nvPr/>
        </p:nvSpPr>
        <p:spPr>
          <a:xfrm>
            <a:off x="91618" y="5419668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C7DAA05-2272-5798-783D-B13510EA3D3F}"/>
              </a:ext>
            </a:extLst>
          </p:cNvPr>
          <p:cNvSpPr txBox="1"/>
          <p:nvPr/>
        </p:nvSpPr>
        <p:spPr>
          <a:xfrm>
            <a:off x="3419131" y="5419668"/>
            <a:ext cx="2920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1C567E3-9041-6E44-799F-AFC03EF896D6}"/>
              </a:ext>
            </a:extLst>
          </p:cNvPr>
          <p:cNvGrpSpPr/>
          <p:nvPr/>
        </p:nvGrpSpPr>
        <p:grpSpPr>
          <a:xfrm>
            <a:off x="174494" y="900113"/>
            <a:ext cx="3271969" cy="2092325"/>
            <a:chOff x="174494" y="900113"/>
            <a:chExt cx="3271969" cy="209232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21B0525-B989-7568-749E-C9C652DEAE74}"/>
                </a:ext>
              </a:extLst>
            </p:cNvPr>
            <p:cNvSpPr txBox="1"/>
            <p:nvPr/>
          </p:nvSpPr>
          <p:spPr>
            <a:xfrm>
              <a:off x="2847892" y="1853471"/>
              <a:ext cx="42992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rgbClr val="FF0000"/>
                  </a:solidFill>
                </a:rPr>
                <a:t>0.74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53A390F-229B-96CA-90CD-5D811FF0F776}"/>
                </a:ext>
              </a:extLst>
            </p:cNvPr>
            <p:cNvSpPr txBox="1"/>
            <p:nvPr/>
          </p:nvSpPr>
          <p:spPr>
            <a:xfrm>
              <a:off x="2847892" y="2365402"/>
              <a:ext cx="42992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rgbClr val="3333FF"/>
                  </a:solidFill>
                </a:rPr>
                <a:t>0.72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7AE39B9-CC03-DF5C-6C73-F1FD11575FB6}"/>
                </a:ext>
              </a:extLst>
            </p:cNvPr>
            <p:cNvSpPr/>
            <p:nvPr/>
          </p:nvSpPr>
          <p:spPr>
            <a:xfrm>
              <a:off x="280988" y="1128045"/>
              <a:ext cx="304892" cy="14438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2" name="Object 1">
              <a:extLst>
                <a:ext uri="{FF2B5EF4-FFF2-40B4-BE49-F238E27FC236}">
                  <a16:creationId xmlns:a16="http://schemas.microsoft.com/office/drawing/2014/main" id="{32709916-93E3-56F3-F321-B0251409116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10050090"/>
                </p:ext>
              </p:extLst>
            </p:nvPr>
          </p:nvGraphicFramePr>
          <p:xfrm>
            <a:off x="276225" y="900113"/>
            <a:ext cx="3170238" cy="2092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10" r:id="rId2" imgW="7920105" imgH="5227996" progId="Prism10.Document">
                    <p:embed/>
                  </p:oleObj>
                </mc:Choice>
                <mc:Fallback>
                  <p:oleObj name="Prism 10" r:id="rId2" imgW="7920105" imgH="5227996" progId="Prism10.Document">
                    <p:embed/>
                    <p:pic>
                      <p:nvPicPr>
                        <p:cNvPr id="2" name="Object 1">
                          <a:extLst>
                            <a:ext uri="{FF2B5EF4-FFF2-40B4-BE49-F238E27FC236}">
                              <a16:creationId xmlns:a16="http://schemas.microsoft.com/office/drawing/2014/main" id="{849609B9-37BE-2AF3-CB8F-5C5147E5E3C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76225" y="900113"/>
                          <a:ext cx="3170238" cy="20923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418F6EB-EE8B-23EB-DC82-AA836B8B2006}"/>
                </a:ext>
              </a:extLst>
            </p:cNvPr>
            <p:cNvSpPr/>
            <p:nvPr/>
          </p:nvSpPr>
          <p:spPr>
            <a:xfrm>
              <a:off x="240858" y="1213503"/>
              <a:ext cx="345022" cy="12391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2C8D7DD-53B4-A16A-2D9C-4F06A9C7AE2E}"/>
                </a:ext>
              </a:extLst>
            </p:cNvPr>
            <p:cNvSpPr txBox="1"/>
            <p:nvPr/>
          </p:nvSpPr>
          <p:spPr>
            <a:xfrm rot="16200000">
              <a:off x="-514605" y="1666966"/>
              <a:ext cx="18398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/>
                <a:t>Daily Body Weight Ratio</a:t>
              </a:r>
            </a:p>
            <a:p>
              <a:pPr algn="ctr"/>
              <a:r>
                <a:rPr lang="en-US" sz="1200" b="1" dirty="0"/>
                <a:t>(FI/AL)</a:t>
              </a:r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AF1ACDB-523C-A7C2-09E9-ADE3B5356FB7}"/>
              </a:ext>
            </a:extLst>
          </p:cNvPr>
          <p:cNvSpPr/>
          <p:nvPr/>
        </p:nvSpPr>
        <p:spPr>
          <a:xfrm>
            <a:off x="1768979" y="2817730"/>
            <a:ext cx="461666" cy="291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6C93CC0-C1EC-E04F-C04D-10E9E9FEAA15}"/>
              </a:ext>
            </a:extLst>
          </p:cNvPr>
          <p:cNvSpPr txBox="1"/>
          <p:nvPr/>
        </p:nvSpPr>
        <p:spPr>
          <a:xfrm>
            <a:off x="1755835" y="2771616"/>
            <a:ext cx="5318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Days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20F933E-691C-3F8F-A725-EFA6C81A455C}"/>
              </a:ext>
            </a:extLst>
          </p:cNvPr>
          <p:cNvGrpSpPr/>
          <p:nvPr/>
        </p:nvGrpSpPr>
        <p:grpSpPr>
          <a:xfrm>
            <a:off x="3539264" y="900113"/>
            <a:ext cx="3375886" cy="2148502"/>
            <a:chOff x="3539264" y="900113"/>
            <a:chExt cx="3375886" cy="214850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B9944EE-B9AA-A3A3-C44D-9E07A2B135A0}"/>
                </a:ext>
              </a:extLst>
            </p:cNvPr>
            <p:cNvSpPr txBox="1"/>
            <p:nvPr/>
          </p:nvSpPr>
          <p:spPr>
            <a:xfrm>
              <a:off x="6276020" y="1877971"/>
              <a:ext cx="42992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rgbClr val="FF0000"/>
                  </a:solidFill>
                </a:rPr>
                <a:t>0.75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FF54548-F4FE-9D19-B5B3-E7E75CC63F0B}"/>
                </a:ext>
              </a:extLst>
            </p:cNvPr>
            <p:cNvSpPr txBox="1"/>
            <p:nvPr/>
          </p:nvSpPr>
          <p:spPr>
            <a:xfrm>
              <a:off x="6276020" y="2332050"/>
              <a:ext cx="42992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solidFill>
                    <a:srgbClr val="3333FF"/>
                  </a:solidFill>
                </a:rPr>
                <a:t>0.71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8A3A6EB-0588-48AE-D765-5561E0CD2B6B}"/>
                </a:ext>
              </a:extLst>
            </p:cNvPr>
            <p:cNvSpPr/>
            <p:nvPr/>
          </p:nvSpPr>
          <p:spPr>
            <a:xfrm>
              <a:off x="3539264" y="1128045"/>
              <a:ext cx="304892" cy="14438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D805C80-962E-37DC-41E3-16BC7710C11A}"/>
                </a:ext>
              </a:extLst>
            </p:cNvPr>
            <p:cNvGrpSpPr/>
            <p:nvPr/>
          </p:nvGrpSpPr>
          <p:grpSpPr>
            <a:xfrm>
              <a:off x="3629483" y="900113"/>
              <a:ext cx="3285667" cy="2120900"/>
              <a:chOff x="3422228" y="885826"/>
              <a:chExt cx="3285667" cy="2120900"/>
            </a:xfrm>
          </p:grpSpPr>
          <p:graphicFrame>
            <p:nvGraphicFramePr>
              <p:cNvPr id="165" name="Object 164">
                <a:extLst>
                  <a:ext uri="{FF2B5EF4-FFF2-40B4-BE49-F238E27FC236}">
                    <a16:creationId xmlns:a16="http://schemas.microsoft.com/office/drawing/2014/main" id="{4313D51D-7D3D-5A8F-423F-F9B8A32F1DC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81133924"/>
                  </p:ext>
                </p:extLst>
              </p:nvPr>
            </p:nvGraphicFramePr>
            <p:xfrm>
              <a:off x="3751970" y="885826"/>
              <a:ext cx="2955925" cy="21209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10" r:id="rId4" imgW="7382062" imgH="5287421" progId="Prism10.Document">
                      <p:embed/>
                    </p:oleObj>
                  </mc:Choice>
                  <mc:Fallback>
                    <p:oleObj name="Prism 10" r:id="rId4" imgW="7382062" imgH="5287421" progId="Prism10.Document">
                      <p:embed/>
                      <p:pic>
                        <p:nvPicPr>
                          <p:cNvPr id="165" name="Object 164">
                            <a:extLst>
                              <a:ext uri="{FF2B5EF4-FFF2-40B4-BE49-F238E27FC236}">
                                <a16:creationId xmlns:a16="http://schemas.microsoft.com/office/drawing/2014/main" id="{8B1B0472-D8DD-F462-36CF-2FACA8D01DFA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5"/>
                          <a:stretch>
                            <a:fillRect/>
                          </a:stretch>
                        </p:blipFill>
                        <p:spPr>
                          <a:xfrm>
                            <a:off x="3751970" y="885826"/>
                            <a:ext cx="2955925" cy="21209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622B4C3-32FD-48BB-B329-893D6B007C5A}"/>
                  </a:ext>
                </a:extLst>
              </p:cNvPr>
              <p:cNvSpPr txBox="1"/>
              <p:nvPr/>
            </p:nvSpPr>
            <p:spPr>
              <a:xfrm rot="16200000">
                <a:off x="2733129" y="1652680"/>
                <a:ext cx="183986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 dirty="0"/>
                  <a:t>Daily Body Weight Ratio</a:t>
                </a:r>
              </a:p>
              <a:p>
                <a:pPr algn="ctr"/>
                <a:r>
                  <a:rPr lang="en-US" sz="1200" b="1" dirty="0"/>
                  <a:t>(FI/AL)</a:t>
                </a:r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D874765-8FF9-3933-5757-88CE47D69E7C}"/>
                </a:ext>
              </a:extLst>
            </p:cNvPr>
            <p:cNvSpPr/>
            <p:nvPr/>
          </p:nvSpPr>
          <p:spPr>
            <a:xfrm>
              <a:off x="5221480" y="2817730"/>
              <a:ext cx="531812" cy="23088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93A18D3-1D5C-2364-93C7-8FF34BA6CB71}"/>
                </a:ext>
              </a:extLst>
            </p:cNvPr>
            <p:cNvSpPr txBox="1"/>
            <p:nvPr/>
          </p:nvSpPr>
          <p:spPr>
            <a:xfrm>
              <a:off x="5221480" y="2740936"/>
              <a:ext cx="5318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/>
                <a:t>Days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4D5501D7-0B7C-4849-4C96-618B051110F4}"/>
              </a:ext>
            </a:extLst>
          </p:cNvPr>
          <p:cNvGrpSpPr/>
          <p:nvPr/>
        </p:nvGrpSpPr>
        <p:grpSpPr>
          <a:xfrm>
            <a:off x="268288" y="3375025"/>
            <a:ext cx="2938462" cy="2049463"/>
            <a:chOff x="268288" y="3375025"/>
            <a:chExt cx="2938462" cy="2049463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C0293686-F62D-B3CE-55BF-3154641A09F8}"/>
                </a:ext>
              </a:extLst>
            </p:cNvPr>
            <p:cNvGrpSpPr/>
            <p:nvPr/>
          </p:nvGrpSpPr>
          <p:grpSpPr>
            <a:xfrm>
              <a:off x="268288" y="3375025"/>
              <a:ext cx="2938462" cy="2049463"/>
              <a:chOff x="375839" y="3375025"/>
              <a:chExt cx="2938462" cy="2049463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2AC7B41-A7CF-8674-F8AA-74AD85C1C35E}"/>
                  </a:ext>
                </a:extLst>
              </p:cNvPr>
              <p:cNvGrpSpPr/>
              <p:nvPr/>
            </p:nvGrpSpPr>
            <p:grpSpPr>
              <a:xfrm>
                <a:off x="375839" y="3375025"/>
                <a:ext cx="2938462" cy="2049463"/>
                <a:chOff x="375839" y="3298787"/>
                <a:chExt cx="2938462" cy="2125682"/>
              </a:xfrm>
            </p:grpSpPr>
            <p:graphicFrame>
              <p:nvGraphicFramePr>
                <p:cNvPr id="3" name="Object 2">
                  <a:extLst>
                    <a:ext uri="{FF2B5EF4-FFF2-40B4-BE49-F238E27FC236}">
                      <a16:creationId xmlns:a16="http://schemas.microsoft.com/office/drawing/2014/main" id="{A5CB0C3B-C588-13B1-D1D6-AD852037B227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235777744"/>
                    </p:ext>
                  </p:extLst>
                </p:nvPr>
              </p:nvGraphicFramePr>
              <p:xfrm>
                <a:off x="375839" y="3298787"/>
                <a:ext cx="2938462" cy="212568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Prism 10" r:id="rId6" imgW="6662830" imgH="4470794" progId="Prism10.Document">
                        <p:embed/>
                      </p:oleObj>
                    </mc:Choice>
                    <mc:Fallback>
                      <p:oleObj name="Prism 10" r:id="rId6" imgW="6662830" imgH="4470794" progId="Prism10.Document">
                        <p:embed/>
                        <p:pic>
                          <p:nvPicPr>
                            <p:cNvPr id="3" name="Object 2">
                              <a:extLst>
                                <a:ext uri="{FF2B5EF4-FFF2-40B4-BE49-F238E27FC236}">
                                  <a16:creationId xmlns:a16="http://schemas.microsoft.com/office/drawing/2014/main" id="{096FA1C6-2CB8-FEB2-D080-1C0EAA56ABA2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7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75839" y="3298787"/>
                              <a:ext cx="2938462" cy="2125682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8E48507A-5122-B240-F1D7-4D9754DBC1EF}"/>
                    </a:ext>
                  </a:extLst>
                </p:cNvPr>
                <p:cNvSpPr txBox="1"/>
                <p:nvPr/>
              </p:nvSpPr>
              <p:spPr>
                <a:xfrm>
                  <a:off x="2446396" y="3397956"/>
                  <a:ext cx="628424" cy="25293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dirty="0"/>
                    <a:t>AL M, SC</a:t>
                  </a:r>
                </a:p>
              </p:txBody>
            </p: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B64A9D7B-AF1C-6AA5-35CF-006918AD25E7}"/>
                    </a:ext>
                  </a:extLst>
                </p:cNvPr>
                <p:cNvSpPr txBox="1"/>
                <p:nvPr/>
              </p:nvSpPr>
              <p:spPr>
                <a:xfrm>
                  <a:off x="2446399" y="3622467"/>
                  <a:ext cx="595275" cy="25293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dirty="0"/>
                    <a:t>FI M, SC</a:t>
                  </a:r>
                </a:p>
              </p:txBody>
            </p:sp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8B4404EA-65E4-4D53-90C7-B643204ED074}"/>
                    </a:ext>
                  </a:extLst>
                </p:cNvPr>
                <p:cNvSpPr/>
                <p:nvPr/>
              </p:nvSpPr>
              <p:spPr>
                <a:xfrm>
                  <a:off x="2384223" y="3486324"/>
                  <a:ext cx="49762" cy="55859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E7EBEF1B-E83D-B873-5F45-86FCD6F59F7F}"/>
                    </a:ext>
                  </a:extLst>
                </p:cNvPr>
                <p:cNvSpPr/>
                <p:nvPr/>
              </p:nvSpPr>
              <p:spPr>
                <a:xfrm>
                  <a:off x="2384223" y="3706606"/>
                  <a:ext cx="49762" cy="5585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1C750619-FED8-0201-B1EB-DA82AE3D5B22}"/>
                  </a:ext>
                </a:extLst>
              </p:cNvPr>
              <p:cNvSpPr/>
              <p:nvPr/>
            </p:nvSpPr>
            <p:spPr>
              <a:xfrm>
                <a:off x="1755835" y="5195843"/>
                <a:ext cx="474810" cy="2238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156AD85-8F48-9FE5-BEE6-4E05A266B136}"/>
                  </a:ext>
                </a:extLst>
              </p:cNvPr>
              <p:cNvSpPr txBox="1"/>
              <p:nvPr/>
            </p:nvSpPr>
            <p:spPr>
              <a:xfrm>
                <a:off x="1797586" y="5142669"/>
                <a:ext cx="5318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/>
                  <a:t>Days</a:t>
                </a: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7E9E60C-0B77-0B84-7492-FC3EAA28A46E}"/>
                  </a:ext>
                </a:extLst>
              </p:cNvPr>
              <p:cNvSpPr/>
              <p:nvPr/>
            </p:nvSpPr>
            <p:spPr>
              <a:xfrm>
                <a:off x="379299" y="3521857"/>
                <a:ext cx="325110" cy="152013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D59CAA8-0373-0FE9-22DC-901C99069394}"/>
                  </a:ext>
                </a:extLst>
              </p:cNvPr>
              <p:cNvSpPr txBox="1"/>
              <p:nvPr/>
            </p:nvSpPr>
            <p:spPr>
              <a:xfrm rot="16200000">
                <a:off x="-183298" y="4060893"/>
                <a:ext cx="155696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/>
                  <a:t>Food Intake (grams)</a:t>
                </a: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EA48898-3805-884D-FB55-FE8C7238B72D}"/>
                </a:ext>
              </a:extLst>
            </p:cNvPr>
            <p:cNvSpPr txBox="1"/>
            <p:nvPr/>
          </p:nvSpPr>
          <p:spPr>
            <a:xfrm>
              <a:off x="1000635" y="3518150"/>
              <a:ext cx="12212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b="1" dirty="0">
                  <a:ea typeface="Calibri" panose="020F0502020204030204" pitchFamily="34" charset="0"/>
                  <a:cs typeface="Times New Roman" panose="02020603050405020304" pitchFamily="18" charset="0"/>
                </a:rPr>
                <a:t> P (adj.) ≤0.05, after FI period</a:t>
              </a:r>
            </a:p>
            <a:p>
              <a:pPr algn="ctr"/>
              <a:r>
                <a:rPr lang="en-US" sz="600" b="1" dirty="0">
                  <a:ea typeface="Calibri" panose="020F0502020204030204" pitchFamily="34" charset="0"/>
                  <a:cs typeface="Times New Roman" panose="02020603050405020304" pitchFamily="18" charset="0"/>
                </a:rPr>
                <a:t>Day 21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8DC4E32-4635-D5BC-92B5-C58B9B9A050B}"/>
              </a:ext>
            </a:extLst>
          </p:cNvPr>
          <p:cNvGrpSpPr/>
          <p:nvPr/>
        </p:nvGrpSpPr>
        <p:grpSpPr>
          <a:xfrm>
            <a:off x="3703638" y="3382963"/>
            <a:ext cx="2933700" cy="2036762"/>
            <a:chOff x="3703638" y="3382963"/>
            <a:chExt cx="2933700" cy="2036762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C593DA59-4E62-C013-BCA9-45128C553DFD}"/>
                </a:ext>
              </a:extLst>
            </p:cNvPr>
            <p:cNvGrpSpPr/>
            <p:nvPr/>
          </p:nvGrpSpPr>
          <p:grpSpPr>
            <a:xfrm>
              <a:off x="3703638" y="3382963"/>
              <a:ext cx="2933700" cy="2036762"/>
              <a:chOff x="3471216" y="3382963"/>
              <a:chExt cx="2933700" cy="2036762"/>
            </a:xfrm>
          </p:grpSpPr>
          <p:graphicFrame>
            <p:nvGraphicFramePr>
              <p:cNvPr id="4" name="Object 3">
                <a:extLst>
                  <a:ext uri="{FF2B5EF4-FFF2-40B4-BE49-F238E27FC236}">
                    <a16:creationId xmlns:a16="http://schemas.microsoft.com/office/drawing/2014/main" id="{7BFFA0ED-BF51-73AC-2EE0-7D7F4536846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52526321"/>
                  </p:ext>
                </p:extLst>
              </p:nvPr>
            </p:nvGraphicFramePr>
            <p:xfrm>
              <a:off x="3471216" y="3382963"/>
              <a:ext cx="2933700" cy="20367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10" r:id="rId8" imgW="6662830" imgH="4470794" progId="Prism10.Document">
                      <p:embed/>
                    </p:oleObj>
                  </mc:Choice>
                  <mc:Fallback>
                    <p:oleObj name="Prism 10" r:id="rId8" imgW="6662830" imgH="4470794" progId="Prism10.Document">
                      <p:embed/>
                      <p:pic>
                        <p:nvPicPr>
                          <p:cNvPr id="4" name="Object 3">
                            <a:extLst>
                              <a:ext uri="{FF2B5EF4-FFF2-40B4-BE49-F238E27FC236}">
                                <a16:creationId xmlns:a16="http://schemas.microsoft.com/office/drawing/2014/main" id="{8798BB8E-1CFD-3B98-21F8-B65DBF6F1CAC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9"/>
                          <a:stretch>
                            <a:fillRect/>
                          </a:stretch>
                        </p:blipFill>
                        <p:spPr>
                          <a:xfrm>
                            <a:off x="3471216" y="3382963"/>
                            <a:ext cx="2933700" cy="2036762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60AEE2F5-B5A6-551E-3F36-B530E4979BC1}"/>
                  </a:ext>
                </a:extLst>
              </p:cNvPr>
              <p:cNvSpPr txBox="1"/>
              <p:nvPr/>
            </p:nvSpPr>
            <p:spPr>
              <a:xfrm>
                <a:off x="5582365" y="3437445"/>
                <a:ext cx="606131" cy="2458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/>
                  <a:t>AL F, SC</a:t>
                </a: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CE10F20D-DFBF-4CF7-E69C-410496BA9BFB}"/>
                  </a:ext>
                </a:extLst>
              </p:cNvPr>
              <p:cNvSpPr txBox="1"/>
              <p:nvPr/>
            </p:nvSpPr>
            <p:spPr>
              <a:xfrm>
                <a:off x="5581016" y="3645303"/>
                <a:ext cx="572575" cy="2458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/>
                  <a:t>FI F, SC</a:t>
                </a:r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BD492749-9CEB-B527-951D-1412EEA8AB2E}"/>
                  </a:ext>
                </a:extLst>
              </p:cNvPr>
              <p:cNvSpPr/>
              <p:nvPr/>
            </p:nvSpPr>
            <p:spPr>
              <a:xfrm>
                <a:off x="5518078" y="3734200"/>
                <a:ext cx="50371" cy="52169"/>
              </a:xfrm>
              <a:prstGeom prst="ellipse">
                <a:avLst/>
              </a:prstGeom>
              <a:solidFill>
                <a:srgbClr val="FF99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1351444D-080B-FFE2-6060-E86E45E68CBF}"/>
                  </a:ext>
                </a:extLst>
              </p:cNvPr>
              <p:cNvSpPr/>
              <p:nvPr/>
            </p:nvSpPr>
            <p:spPr>
              <a:xfrm>
                <a:off x="5519426" y="3521857"/>
                <a:ext cx="50371" cy="52169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B3CD8C0-97D4-7A7C-6FEC-43A9AEC053DA}"/>
                </a:ext>
              </a:extLst>
            </p:cNvPr>
            <p:cNvSpPr txBox="1"/>
            <p:nvPr/>
          </p:nvSpPr>
          <p:spPr>
            <a:xfrm>
              <a:off x="4280844" y="3522763"/>
              <a:ext cx="12212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b="1" dirty="0">
                  <a:ea typeface="Calibri" panose="020F0502020204030204" pitchFamily="34" charset="0"/>
                  <a:cs typeface="Times New Roman" panose="02020603050405020304" pitchFamily="18" charset="0"/>
                </a:rPr>
                <a:t> P (adj.) ≤0.05, after FI period</a:t>
              </a:r>
            </a:p>
            <a:p>
              <a:pPr algn="ctr"/>
              <a:r>
                <a:rPr lang="en-US" sz="600" b="1" dirty="0">
                  <a:ea typeface="Calibri" panose="020F0502020204030204" pitchFamily="34" charset="0"/>
                  <a:cs typeface="Times New Roman" panose="02020603050405020304" pitchFamily="18" charset="0"/>
                </a:rPr>
                <a:t>Day 21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99EA4EE-91E6-4B57-1474-CDE3B9075C39}"/>
              </a:ext>
            </a:extLst>
          </p:cNvPr>
          <p:cNvGrpSpPr/>
          <p:nvPr/>
        </p:nvGrpSpPr>
        <p:grpSpPr>
          <a:xfrm>
            <a:off x="219427" y="5630863"/>
            <a:ext cx="3031773" cy="2040072"/>
            <a:chOff x="219427" y="5630863"/>
            <a:chExt cx="3031773" cy="2040072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6762C9B3-0A5D-C629-4E2D-A61DB456C873}"/>
                </a:ext>
              </a:extLst>
            </p:cNvPr>
            <p:cNvGrpSpPr/>
            <p:nvPr/>
          </p:nvGrpSpPr>
          <p:grpSpPr>
            <a:xfrm>
              <a:off x="219427" y="5630863"/>
              <a:ext cx="3031773" cy="2040072"/>
              <a:chOff x="326978" y="5630863"/>
              <a:chExt cx="3031773" cy="2040072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5F6CDE6-B0F3-D123-02E2-E09738A63CAA}"/>
                  </a:ext>
                </a:extLst>
              </p:cNvPr>
              <p:cNvGrpSpPr/>
              <p:nvPr/>
            </p:nvGrpSpPr>
            <p:grpSpPr>
              <a:xfrm>
                <a:off x="331389" y="5630863"/>
                <a:ext cx="3027362" cy="2030412"/>
                <a:chOff x="331389" y="5630863"/>
                <a:chExt cx="3027362" cy="2030412"/>
              </a:xfrm>
            </p:grpSpPr>
            <p:graphicFrame>
              <p:nvGraphicFramePr>
                <p:cNvPr id="73" name="Object 72">
                  <a:extLst>
                    <a:ext uri="{FF2B5EF4-FFF2-40B4-BE49-F238E27FC236}">
                      <a16:creationId xmlns:a16="http://schemas.microsoft.com/office/drawing/2014/main" id="{BE1DBE3B-69B3-AEDB-B2CF-45246A2AB5B8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861745382"/>
                    </p:ext>
                  </p:extLst>
                </p:nvPr>
              </p:nvGraphicFramePr>
              <p:xfrm>
                <a:off x="331389" y="5630863"/>
                <a:ext cx="3027362" cy="203041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Prism 10" r:id="rId10" imgW="6729757" imgH="4514706" progId="Prism10.Document">
                        <p:embed/>
                      </p:oleObj>
                    </mc:Choice>
                    <mc:Fallback>
                      <p:oleObj name="Prism 10" r:id="rId10" imgW="6729757" imgH="4514706" progId="Prism10.Document">
                        <p:embed/>
                        <p:pic>
                          <p:nvPicPr>
                            <p:cNvPr id="73" name="Object 72">
                              <a:extLst>
                                <a:ext uri="{FF2B5EF4-FFF2-40B4-BE49-F238E27FC236}">
                                  <a16:creationId xmlns:a16="http://schemas.microsoft.com/office/drawing/2014/main" id="{03C0AFB3-FA97-B2E4-5B59-7DDCD34B4D2F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11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31389" y="5630863"/>
                              <a:ext cx="3027362" cy="2030412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78711C70-F8D3-4643-7BC4-422866D77F79}"/>
                    </a:ext>
                  </a:extLst>
                </p:cNvPr>
                <p:cNvGrpSpPr/>
                <p:nvPr/>
              </p:nvGrpSpPr>
              <p:grpSpPr>
                <a:xfrm>
                  <a:off x="2316124" y="5682726"/>
                  <a:ext cx="732691" cy="389280"/>
                  <a:chOff x="2508957" y="6617495"/>
                  <a:chExt cx="732691" cy="389280"/>
                </a:xfrm>
              </p:grpSpPr>
              <p:sp>
                <p:nvSpPr>
                  <p:cNvPr id="26" name="Rectangle 25">
                    <a:extLst>
                      <a:ext uri="{FF2B5EF4-FFF2-40B4-BE49-F238E27FC236}">
                        <a16:creationId xmlns:a16="http://schemas.microsoft.com/office/drawing/2014/main" id="{FA652E53-A1A5-1456-55C3-95D507C0DCD3}"/>
                      </a:ext>
                    </a:extLst>
                  </p:cNvPr>
                  <p:cNvSpPr/>
                  <p:nvPr/>
                </p:nvSpPr>
                <p:spPr>
                  <a:xfrm>
                    <a:off x="2508957" y="6699054"/>
                    <a:ext cx="45719" cy="45719"/>
                  </a:xfrm>
                  <a:prstGeom prst="rect">
                    <a:avLst/>
                  </a:prstGeom>
                  <a:solidFill>
                    <a:schemeClr val="tx2">
                      <a:lumMod val="50000"/>
                      <a:lumOff val="50000"/>
                    </a:schemeClr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2" name="Rectangle 31">
                    <a:extLst>
                      <a:ext uri="{FF2B5EF4-FFF2-40B4-BE49-F238E27FC236}">
                        <a16:creationId xmlns:a16="http://schemas.microsoft.com/office/drawing/2014/main" id="{7A9EEFFD-F674-E639-A5B2-6BADE144BA66}"/>
                      </a:ext>
                    </a:extLst>
                  </p:cNvPr>
                  <p:cNvSpPr/>
                  <p:nvPr/>
                </p:nvSpPr>
                <p:spPr>
                  <a:xfrm>
                    <a:off x="2508957" y="6870364"/>
                    <a:ext cx="45719" cy="45719"/>
                  </a:xfrm>
                  <a:prstGeom prst="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5427C1A2-03F0-28C7-0315-409F6A81BF99}"/>
                      </a:ext>
                    </a:extLst>
                  </p:cNvPr>
                  <p:cNvSpPr txBox="1"/>
                  <p:nvPr/>
                </p:nvSpPr>
                <p:spPr>
                  <a:xfrm>
                    <a:off x="2536006" y="6617495"/>
                    <a:ext cx="705642" cy="21544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800" dirty="0"/>
                      <a:t>AL M, HFHS</a:t>
                    </a:r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id="{36C546C4-8E25-1BDA-DD44-D019FD7FEF3A}"/>
                      </a:ext>
                    </a:extLst>
                  </p:cNvPr>
                  <p:cNvSpPr txBox="1"/>
                  <p:nvPr/>
                </p:nvSpPr>
                <p:spPr>
                  <a:xfrm>
                    <a:off x="2536006" y="6791331"/>
                    <a:ext cx="675185" cy="21544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800" dirty="0"/>
                      <a:t>FI M, HFHS</a:t>
                    </a:r>
                  </a:p>
                </p:txBody>
              </p:sp>
            </p:grpSp>
          </p:grp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E18311FB-D610-BBED-4B40-55A8353CF43C}"/>
                  </a:ext>
                </a:extLst>
              </p:cNvPr>
              <p:cNvSpPr/>
              <p:nvPr/>
            </p:nvSpPr>
            <p:spPr>
              <a:xfrm>
                <a:off x="326978" y="5758222"/>
                <a:ext cx="331712" cy="16509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9CCC33D4-F402-3AAB-28D8-DC3BC2BFD850}"/>
                  </a:ext>
                </a:extLst>
              </p:cNvPr>
              <p:cNvSpPr txBox="1"/>
              <p:nvPr/>
            </p:nvSpPr>
            <p:spPr>
              <a:xfrm rot="16200000">
                <a:off x="-210006" y="6385383"/>
                <a:ext cx="155696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/>
                  <a:t>Food Intake (grams)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A0CD572A-041C-922E-257E-EA8596726CB1}"/>
                  </a:ext>
                </a:extLst>
              </p:cNvPr>
              <p:cNvSpPr/>
              <p:nvPr/>
            </p:nvSpPr>
            <p:spPr>
              <a:xfrm>
                <a:off x="1755835" y="7409204"/>
                <a:ext cx="474810" cy="2551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D66C64C-900C-A0B7-7C32-6E35518233F0}"/>
                  </a:ext>
                </a:extLst>
              </p:cNvPr>
              <p:cNvSpPr txBox="1"/>
              <p:nvPr/>
            </p:nvSpPr>
            <p:spPr>
              <a:xfrm>
                <a:off x="1766415" y="7393936"/>
                <a:ext cx="5318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/>
                  <a:t>Days</a:t>
                </a:r>
              </a:p>
            </p:txBody>
          </p: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7E5ABE3-720D-A5FA-4CC8-5A46ACE7416A}"/>
                </a:ext>
              </a:extLst>
            </p:cNvPr>
            <p:cNvSpPr txBox="1"/>
            <p:nvPr/>
          </p:nvSpPr>
          <p:spPr>
            <a:xfrm>
              <a:off x="867608" y="5756047"/>
              <a:ext cx="12212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b="1" dirty="0">
                  <a:ea typeface="Calibri" panose="020F0502020204030204" pitchFamily="34" charset="0"/>
                  <a:cs typeface="Times New Roman" panose="02020603050405020304" pitchFamily="18" charset="0"/>
                </a:rPr>
                <a:t> P (adj.) ≤0.05, after FI period</a:t>
              </a:r>
            </a:p>
            <a:p>
              <a:pPr algn="ctr"/>
              <a:r>
                <a:rPr lang="en-US" sz="600" b="1" dirty="0">
                  <a:ea typeface="Calibri" panose="020F0502020204030204" pitchFamily="34" charset="0"/>
                  <a:cs typeface="Times New Roman" panose="02020603050405020304" pitchFamily="18" charset="0"/>
                </a:rPr>
                <a:t>Day 23, 25,31,32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BE742CD-5A54-613A-CE66-3971FCCD647F}"/>
              </a:ext>
            </a:extLst>
          </p:cNvPr>
          <p:cNvGrpSpPr/>
          <p:nvPr/>
        </p:nvGrpSpPr>
        <p:grpSpPr>
          <a:xfrm>
            <a:off x="3661422" y="5630863"/>
            <a:ext cx="2920353" cy="2033471"/>
            <a:chOff x="3661422" y="5630863"/>
            <a:chExt cx="2920353" cy="2033471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D78C03D5-EF9C-BEB4-616A-6F5C14DAC4A6}"/>
                </a:ext>
              </a:extLst>
            </p:cNvPr>
            <p:cNvGrpSpPr/>
            <p:nvPr/>
          </p:nvGrpSpPr>
          <p:grpSpPr>
            <a:xfrm>
              <a:off x="3661422" y="5630863"/>
              <a:ext cx="2920353" cy="2033471"/>
              <a:chOff x="3429000" y="5630863"/>
              <a:chExt cx="2920353" cy="2033471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73BC34F-DC68-7FC7-286F-D9DAEA67D9E2}"/>
                  </a:ext>
                </a:extLst>
              </p:cNvPr>
              <p:cNvGrpSpPr/>
              <p:nvPr/>
            </p:nvGrpSpPr>
            <p:grpSpPr>
              <a:xfrm>
                <a:off x="3434703" y="5630863"/>
                <a:ext cx="2914650" cy="2030412"/>
                <a:chOff x="3434703" y="5630863"/>
                <a:chExt cx="2914650" cy="2030412"/>
              </a:xfrm>
            </p:grpSpPr>
            <p:graphicFrame>
              <p:nvGraphicFramePr>
                <p:cNvPr id="74" name="Object 73">
                  <a:extLst>
                    <a:ext uri="{FF2B5EF4-FFF2-40B4-BE49-F238E27FC236}">
                      <a16:creationId xmlns:a16="http://schemas.microsoft.com/office/drawing/2014/main" id="{1BF7518E-AB0C-4FFC-9B6B-51E114DAC3B8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524731283"/>
                    </p:ext>
                  </p:extLst>
                </p:nvPr>
              </p:nvGraphicFramePr>
              <p:xfrm>
                <a:off x="3434703" y="5630863"/>
                <a:ext cx="2914650" cy="203041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Prism 10" r:id="rId12" imgW="6729757" imgH="4514706" progId="Prism10.Document">
                        <p:embed/>
                      </p:oleObj>
                    </mc:Choice>
                    <mc:Fallback>
                      <p:oleObj name="Prism 10" r:id="rId12" imgW="6729757" imgH="4514706" progId="Prism10.Document">
                        <p:embed/>
                        <p:pic>
                          <p:nvPicPr>
                            <p:cNvPr id="74" name="Object 73">
                              <a:extLst>
                                <a:ext uri="{FF2B5EF4-FFF2-40B4-BE49-F238E27FC236}">
                                  <a16:creationId xmlns:a16="http://schemas.microsoft.com/office/drawing/2014/main" id="{A8DB2851-D932-133F-483A-68887FA62C93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13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434703" y="5630863"/>
                              <a:ext cx="2914650" cy="2030412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7C724C1A-7589-B52D-22FC-D60C6F09BF13}"/>
                    </a:ext>
                  </a:extLst>
                </p:cNvPr>
                <p:cNvSpPr/>
                <p:nvPr/>
              </p:nvSpPr>
              <p:spPr>
                <a:xfrm>
                  <a:off x="5491879" y="5788933"/>
                  <a:ext cx="49688" cy="51618"/>
                </a:xfrm>
                <a:prstGeom prst="rect">
                  <a:avLst/>
                </a:prstGeom>
                <a:solidFill>
                  <a:srgbClr val="996633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B247C618-8A49-A6CF-A66E-F15A1A3BE4EE}"/>
                    </a:ext>
                  </a:extLst>
                </p:cNvPr>
                <p:cNvSpPr/>
                <p:nvPr/>
              </p:nvSpPr>
              <p:spPr>
                <a:xfrm>
                  <a:off x="5488681" y="5981428"/>
                  <a:ext cx="49688" cy="51618"/>
                </a:xfrm>
                <a:prstGeom prst="rect">
                  <a:avLst/>
                </a:prstGeom>
                <a:solidFill>
                  <a:srgbClr val="FF0000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EE14EDB0-B691-F759-7D58-C122C633EE15}"/>
                    </a:ext>
                  </a:extLst>
                </p:cNvPr>
                <p:cNvSpPr txBox="1"/>
                <p:nvPr/>
              </p:nvSpPr>
              <p:spPr>
                <a:xfrm>
                  <a:off x="5521277" y="5690407"/>
                  <a:ext cx="737284" cy="24324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dirty="0"/>
                    <a:t>AL F, HFHS</a:t>
                  </a: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AB1A3847-2F1C-9716-3F03-607B9B4B6F5D}"/>
                    </a:ext>
                  </a:extLst>
                </p:cNvPr>
                <p:cNvSpPr txBox="1"/>
                <p:nvPr/>
              </p:nvSpPr>
              <p:spPr>
                <a:xfrm>
                  <a:off x="5518078" y="5881888"/>
                  <a:ext cx="704183" cy="24324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dirty="0"/>
                    <a:t>FI F, HFHS</a:t>
                  </a:r>
                </a:p>
              </p:txBody>
            </p:sp>
          </p:grp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3C3F3178-8008-2167-3974-87B647AD27E3}"/>
                  </a:ext>
                </a:extLst>
              </p:cNvPr>
              <p:cNvSpPr/>
              <p:nvPr/>
            </p:nvSpPr>
            <p:spPr>
              <a:xfrm>
                <a:off x="3429000" y="5787144"/>
                <a:ext cx="292068" cy="1458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D172F8C-0D94-9ABE-365F-8328FE634045}"/>
                  </a:ext>
                </a:extLst>
              </p:cNvPr>
              <p:cNvSpPr txBox="1"/>
              <p:nvPr/>
            </p:nvSpPr>
            <p:spPr>
              <a:xfrm rot="16200000">
                <a:off x="2846683" y="6377976"/>
                <a:ext cx="155696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/>
                  <a:t>Food Intake (grams)</a:t>
                </a: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C5382FCE-8966-D173-D03E-9E5ADE8F1464}"/>
                  </a:ext>
                </a:extLst>
              </p:cNvPr>
              <p:cNvSpPr/>
              <p:nvPr/>
            </p:nvSpPr>
            <p:spPr>
              <a:xfrm>
                <a:off x="4768553" y="7409204"/>
                <a:ext cx="521294" cy="2551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9B48FAE7-FA30-0D95-0D47-4F4AEA689009}"/>
                  </a:ext>
                </a:extLst>
              </p:cNvPr>
              <p:cNvSpPr txBox="1"/>
              <p:nvPr/>
            </p:nvSpPr>
            <p:spPr>
              <a:xfrm>
                <a:off x="4758035" y="7369723"/>
                <a:ext cx="5318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/>
                  <a:t>Days</a:t>
                </a:r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79F8197-12F3-EAD6-DA2D-FFAEFD1CF5F8}"/>
                </a:ext>
              </a:extLst>
            </p:cNvPr>
            <p:cNvSpPr txBox="1"/>
            <p:nvPr/>
          </p:nvSpPr>
          <p:spPr>
            <a:xfrm>
              <a:off x="4377389" y="5754073"/>
              <a:ext cx="12212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b="1" dirty="0">
                  <a:ea typeface="Calibri" panose="020F0502020204030204" pitchFamily="34" charset="0"/>
                  <a:cs typeface="Times New Roman" panose="02020603050405020304" pitchFamily="18" charset="0"/>
                </a:rPr>
                <a:t> P (adj.) ≤0.05, after FI period</a:t>
              </a:r>
            </a:p>
            <a:p>
              <a:pPr algn="ctr"/>
              <a:r>
                <a:rPr lang="en-US" sz="600" b="1" dirty="0">
                  <a:ea typeface="Calibri" panose="020F0502020204030204" pitchFamily="34" charset="0"/>
                  <a:cs typeface="Times New Roman" panose="02020603050405020304" pitchFamily="18" charset="0"/>
                </a:rPr>
                <a:t>Day 25, 28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9117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28E95-1728-9F94-22DF-D8B329BC1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21C6ED63-AC12-E2C2-47E7-D8CE4B30F70F}"/>
              </a:ext>
            </a:extLst>
          </p:cNvPr>
          <p:cNvSpPr txBox="1"/>
          <p:nvPr/>
        </p:nvSpPr>
        <p:spPr>
          <a:xfrm>
            <a:off x="669019" y="47685"/>
            <a:ext cx="618964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+mj-lt"/>
              </a:rPr>
              <a:t>Supplemental Figure 1.  Changes in body weight and food intake</a:t>
            </a:r>
          </a:p>
          <a:p>
            <a:r>
              <a:rPr lang="en-US" sz="1600" b="1" dirty="0">
                <a:latin typeface="+mj-lt"/>
              </a:rPr>
              <a:t>during protocols 1 and 2.  </a:t>
            </a:r>
            <a:r>
              <a:rPr lang="en-US" sz="1600" dirty="0">
                <a:latin typeface="+mj-lt"/>
              </a:rPr>
              <a:t>(</a:t>
            </a:r>
            <a:r>
              <a:rPr lang="en-US" sz="1600" b="1" dirty="0">
                <a:latin typeface="+mj-lt"/>
              </a:rPr>
              <a:t>A</a:t>
            </a:r>
            <a:r>
              <a:rPr lang="en-US" sz="1600" dirty="0">
                <a:latin typeface="+mj-lt"/>
              </a:rPr>
              <a:t>)  Body weight changes in male (M)</a:t>
            </a:r>
          </a:p>
          <a:p>
            <a:r>
              <a:rPr lang="en-US" sz="1600" dirty="0">
                <a:latin typeface="+mj-lt"/>
              </a:rPr>
              <a:t>and female (F) rats during the FI intervention period in protocol 1</a:t>
            </a:r>
          </a:p>
          <a:p>
            <a:r>
              <a:rPr lang="en-US" sz="1600" dirty="0">
                <a:latin typeface="+mj-lt"/>
              </a:rPr>
              <a:t>(standard chow (SC) diet-feeding).  (</a:t>
            </a:r>
            <a:r>
              <a:rPr lang="en-US" sz="1600" b="1" dirty="0">
                <a:latin typeface="+mj-lt"/>
              </a:rPr>
              <a:t>B</a:t>
            </a:r>
            <a:r>
              <a:rPr lang="en-US" sz="1600" dirty="0">
                <a:latin typeface="+mj-lt"/>
              </a:rPr>
              <a:t>) Body weight changes in male</a:t>
            </a:r>
          </a:p>
          <a:p>
            <a:r>
              <a:rPr lang="en-US" sz="1600" dirty="0">
                <a:latin typeface="+mj-lt"/>
              </a:rPr>
              <a:t>(M) and female (F) rats during the FI intervention period in protocol</a:t>
            </a:r>
          </a:p>
          <a:p>
            <a:r>
              <a:rPr lang="en-US" sz="1600" dirty="0">
                <a:latin typeface="+mj-lt"/>
              </a:rPr>
              <a:t>2 (high fat/high sucrose (HF/HS) diet-feeding).  In both plots,</a:t>
            </a:r>
          </a:p>
          <a:p>
            <a:r>
              <a:rPr lang="en-US" sz="1600" dirty="0">
                <a:latin typeface="+mj-lt"/>
              </a:rPr>
              <a:t>numbers shown at day 19 represent the ratio of body weights of rats</a:t>
            </a:r>
          </a:p>
          <a:p>
            <a:r>
              <a:rPr lang="en-US" sz="1600" dirty="0">
                <a:latin typeface="+mj-lt"/>
              </a:rPr>
              <a:t>on the FI protocol relative to those fed AL. (</a:t>
            </a:r>
            <a:r>
              <a:rPr lang="en-US" sz="1600" b="1" dirty="0">
                <a:latin typeface="+mj-lt"/>
              </a:rPr>
              <a:t>C</a:t>
            </a:r>
            <a:r>
              <a:rPr lang="en-US" sz="1600" dirty="0">
                <a:latin typeface="+mj-lt"/>
              </a:rPr>
              <a:t>)  Food </a:t>
            </a:r>
          </a:p>
          <a:p>
            <a:r>
              <a:rPr lang="en-US" sz="1600" dirty="0">
                <a:latin typeface="+mj-lt"/>
              </a:rPr>
              <a:t>intake in grams in male rats during protocol 1 (SC diet); (</a:t>
            </a:r>
            <a:r>
              <a:rPr lang="en-US" sz="1600" b="1" dirty="0">
                <a:latin typeface="+mj-lt"/>
              </a:rPr>
              <a:t>D</a:t>
            </a:r>
            <a:r>
              <a:rPr lang="en-US" sz="1600" dirty="0">
                <a:latin typeface="+mj-lt"/>
              </a:rPr>
              <a:t>) Food intake in </a:t>
            </a:r>
          </a:p>
          <a:p>
            <a:r>
              <a:rPr lang="en-US" sz="1600" dirty="0">
                <a:latin typeface="+mj-lt"/>
              </a:rPr>
              <a:t>grams in female rats in protocol 1 (SC diet). (</a:t>
            </a:r>
            <a:r>
              <a:rPr lang="en-US" sz="1600" b="1" dirty="0">
                <a:latin typeface="+mj-lt"/>
              </a:rPr>
              <a:t>E</a:t>
            </a:r>
            <a:r>
              <a:rPr lang="en-US" sz="1600" dirty="0">
                <a:latin typeface="+mj-lt"/>
              </a:rPr>
              <a:t>) Food intake in </a:t>
            </a:r>
          </a:p>
          <a:p>
            <a:r>
              <a:rPr lang="en-US" sz="1600" dirty="0">
                <a:latin typeface="+mj-lt"/>
              </a:rPr>
              <a:t>grams in male rats in protocol 2 (HF/HS diet); (</a:t>
            </a:r>
            <a:r>
              <a:rPr lang="en-US" sz="1600" b="1" dirty="0">
                <a:latin typeface="+mj-lt"/>
              </a:rPr>
              <a:t>F</a:t>
            </a:r>
            <a:r>
              <a:rPr lang="en-US" sz="1600" dirty="0">
                <a:latin typeface="+mj-lt"/>
              </a:rPr>
              <a:t>) Food intake in</a:t>
            </a:r>
          </a:p>
          <a:p>
            <a:r>
              <a:rPr lang="en-US" sz="1600" dirty="0">
                <a:latin typeface="+mj-lt"/>
              </a:rPr>
              <a:t>grams in female rats in protocol 2 (HF/HS diet). For panels C </a:t>
            </a:r>
          </a:p>
          <a:p>
            <a:r>
              <a:rPr lang="en-US" sz="1600" dirty="0">
                <a:latin typeface="+mj-lt"/>
              </a:rPr>
              <a:t>through F, data are the mean ± standard error of the mean (SEM) </a:t>
            </a:r>
          </a:p>
          <a:p>
            <a:r>
              <a:rPr lang="en-US" sz="1600" dirty="0">
                <a:latin typeface="+mj-lt"/>
              </a:rPr>
              <a:t>for 6 animals in each group, with statistical analysis performed </a:t>
            </a:r>
          </a:p>
          <a:p>
            <a:r>
              <a:rPr lang="en-US" sz="1600" dirty="0">
                <a:latin typeface="+mj-lt"/>
              </a:rPr>
              <a:t>using mixed models for repeated measures as described in </a:t>
            </a:r>
          </a:p>
          <a:p>
            <a:r>
              <a:rPr lang="en-US" sz="1600" dirty="0">
                <a:latin typeface="+mj-lt"/>
              </a:rPr>
              <a:t>Methods.  Time points at which there were significant differences </a:t>
            </a:r>
          </a:p>
          <a:p>
            <a:r>
              <a:rPr lang="en-US" sz="1600" dirty="0">
                <a:latin typeface="+mj-lt"/>
              </a:rPr>
              <a:t>in the AL group compared to the FI group, with adjusted </a:t>
            </a:r>
            <a:r>
              <a:rPr lang="en-US" sz="1600" i="1" dirty="0">
                <a:latin typeface="+mj-lt"/>
              </a:rPr>
              <a:t>p</a:t>
            </a:r>
            <a:r>
              <a:rPr lang="en-US" sz="1600" dirty="0">
                <a:latin typeface="+mj-lt"/>
              </a:rPr>
              <a:t>&lt;0.05, are </a:t>
            </a:r>
          </a:p>
          <a:p>
            <a:r>
              <a:rPr lang="en-US" sz="1600" dirty="0">
                <a:latin typeface="+mj-lt"/>
              </a:rPr>
              <a:t>indicated by text in each figure panel. </a:t>
            </a:r>
          </a:p>
        </p:txBody>
      </p:sp>
    </p:spTree>
    <p:extLst>
      <p:ext uri="{BB962C8B-B14F-4D97-AF65-F5344CB8AC3E}">
        <p14:creationId xmlns:p14="http://schemas.microsoft.com/office/powerpoint/2010/main" val="1808341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>
            <a:extLst>
              <a:ext uri="{FF2B5EF4-FFF2-40B4-BE49-F238E27FC236}">
                <a16:creationId xmlns:a16="http://schemas.microsoft.com/office/drawing/2014/main" id="{219FBA01-8F25-CD26-EF84-8E2AAAA346EF}"/>
              </a:ext>
            </a:extLst>
          </p:cNvPr>
          <p:cNvGrpSpPr/>
          <p:nvPr/>
        </p:nvGrpSpPr>
        <p:grpSpPr>
          <a:xfrm>
            <a:off x="2104394" y="3314726"/>
            <a:ext cx="1551393" cy="1277778"/>
            <a:chOff x="1963747" y="2348656"/>
            <a:chExt cx="1551393" cy="1277778"/>
          </a:xfrm>
        </p:grpSpPr>
        <p:graphicFrame>
          <p:nvGraphicFramePr>
            <p:cNvPr id="2" name="Object 1">
              <a:extLst>
                <a:ext uri="{FF2B5EF4-FFF2-40B4-BE49-F238E27FC236}">
                  <a16:creationId xmlns:a16="http://schemas.microsoft.com/office/drawing/2014/main" id="{FDF5276D-624C-D87C-8606-9D0CE7F6A29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082434" y="2384968"/>
            <a:ext cx="1241425" cy="9731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10" r:id="rId2" imgW="3007035" imgH="2360115" progId="Prism10.Document">
                    <p:embed/>
                  </p:oleObj>
                </mc:Choice>
                <mc:Fallback>
                  <p:oleObj name="Prism 10" r:id="rId2" imgW="3007035" imgH="2360115" progId="Prism10.Document">
                    <p:embed/>
                    <p:pic>
                      <p:nvPicPr>
                        <p:cNvPr id="2" name="Object 1">
                          <a:extLst>
                            <a:ext uri="{FF2B5EF4-FFF2-40B4-BE49-F238E27FC236}">
                              <a16:creationId xmlns:a16="http://schemas.microsoft.com/office/drawing/2014/main" id="{FDF5276D-624C-D87C-8606-9D0CE7F6A297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2082434" y="2384968"/>
                          <a:ext cx="1241425" cy="9731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68B898B-212D-CCD3-48FE-7240BDC2815A}"/>
                </a:ext>
              </a:extLst>
            </p:cNvPr>
            <p:cNvSpPr/>
            <p:nvPr/>
          </p:nvSpPr>
          <p:spPr>
            <a:xfrm>
              <a:off x="1963747" y="2470242"/>
              <a:ext cx="354435" cy="8878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965BBA1-469C-CC97-C4A5-3C876C27FAE9}"/>
                </a:ext>
              </a:extLst>
            </p:cNvPr>
            <p:cNvSpPr txBox="1"/>
            <p:nvPr/>
          </p:nvSpPr>
          <p:spPr>
            <a:xfrm rot="16200000">
              <a:off x="1665600" y="2770407"/>
              <a:ext cx="107433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/>
                <a:t>Fat Mass (grams)</a:t>
              </a: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CEDE1762-6C74-379E-D42E-43EFDF6E4CF7}"/>
                </a:ext>
              </a:extLst>
            </p:cNvPr>
            <p:cNvGrpSpPr/>
            <p:nvPr/>
          </p:nvGrpSpPr>
          <p:grpSpPr>
            <a:xfrm>
              <a:off x="2494667" y="3306291"/>
              <a:ext cx="1020473" cy="320143"/>
              <a:chOff x="986713" y="3347755"/>
              <a:chExt cx="1020473" cy="320143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7391213A-2CC8-7B20-BEB9-6570F475BB93}"/>
                  </a:ext>
                </a:extLst>
              </p:cNvPr>
              <p:cNvGrpSpPr/>
              <p:nvPr/>
            </p:nvGrpSpPr>
            <p:grpSpPr>
              <a:xfrm>
                <a:off x="986713" y="3350627"/>
                <a:ext cx="714880" cy="317271"/>
                <a:chOff x="986713" y="3350627"/>
                <a:chExt cx="714880" cy="317271"/>
              </a:xfrm>
            </p:grpSpPr>
            <p:grpSp>
              <p:nvGrpSpPr>
                <p:cNvPr id="48" name="Group 47">
                  <a:extLst>
                    <a:ext uri="{FF2B5EF4-FFF2-40B4-BE49-F238E27FC236}">
                      <a16:creationId xmlns:a16="http://schemas.microsoft.com/office/drawing/2014/main" id="{78589B0C-9B9E-09A2-1E06-F236117A21CA}"/>
                    </a:ext>
                  </a:extLst>
                </p:cNvPr>
                <p:cNvGrpSpPr/>
                <p:nvPr/>
              </p:nvGrpSpPr>
              <p:grpSpPr>
                <a:xfrm>
                  <a:off x="986713" y="3350627"/>
                  <a:ext cx="652705" cy="184666"/>
                  <a:chOff x="970981" y="3372480"/>
                  <a:chExt cx="652705" cy="184666"/>
                </a:xfrm>
              </p:grpSpPr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7834FDFE-C39C-86EC-7809-C93BD36A9C97}"/>
                      </a:ext>
                    </a:extLst>
                  </p:cNvPr>
                  <p:cNvSpPr txBox="1"/>
                  <p:nvPr/>
                </p:nvSpPr>
                <p:spPr>
                  <a:xfrm>
                    <a:off x="970981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AL</a:t>
                    </a:r>
                  </a:p>
                </p:txBody>
              </p: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81D9D219-F25B-9B22-E137-6DDF81284615}"/>
                      </a:ext>
                    </a:extLst>
                  </p:cNvPr>
                  <p:cNvSpPr txBox="1"/>
                  <p:nvPr/>
                </p:nvSpPr>
                <p:spPr>
                  <a:xfrm>
                    <a:off x="1162262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FI</a:t>
                    </a:r>
                  </a:p>
                </p:txBody>
              </p:sp>
              <p:cxnSp>
                <p:nvCxnSpPr>
                  <p:cNvPr id="39" name="Straight Connector 38">
                    <a:extLst>
                      <a:ext uri="{FF2B5EF4-FFF2-40B4-BE49-F238E27FC236}">
                        <a16:creationId xmlns:a16="http://schemas.microsoft.com/office/drawing/2014/main" id="{DEACA6DF-0559-806A-CA73-D7D9E5CB84C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65144" y="3518260"/>
                    <a:ext cx="267854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3FFC0626-1F29-4DA4-2C39-0E7F77194C84}"/>
                    </a:ext>
                  </a:extLst>
                </p:cNvPr>
                <p:cNvSpPr txBox="1"/>
                <p:nvPr/>
              </p:nvSpPr>
              <p:spPr>
                <a:xfrm>
                  <a:off x="1084799" y="3483232"/>
                  <a:ext cx="29854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M</a:t>
                  </a: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5E608CDE-A7BE-546C-A4D3-2E8725EEE5E5}"/>
                    </a:ext>
                  </a:extLst>
                </p:cNvPr>
                <p:cNvSpPr txBox="1"/>
                <p:nvPr/>
              </p:nvSpPr>
              <p:spPr>
                <a:xfrm>
                  <a:off x="1476537" y="3478620"/>
                  <a:ext cx="225056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</a:t>
                  </a:r>
                </a:p>
              </p:txBody>
            </p: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8C90A55B-45C8-151C-C929-CCFF93CF6CBC}"/>
                  </a:ext>
                </a:extLst>
              </p:cNvPr>
              <p:cNvGrpSpPr/>
              <p:nvPr/>
            </p:nvGrpSpPr>
            <p:grpSpPr>
              <a:xfrm>
                <a:off x="1354481" y="3347755"/>
                <a:ext cx="652705" cy="184666"/>
                <a:chOff x="970981" y="3372480"/>
                <a:chExt cx="652705" cy="184666"/>
              </a:xfrm>
            </p:grpSpPr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C1D2E4FA-4C19-ADAA-F316-7D8C41AC237F}"/>
                    </a:ext>
                  </a:extLst>
                </p:cNvPr>
                <p:cNvSpPr txBox="1"/>
                <p:nvPr/>
              </p:nvSpPr>
              <p:spPr>
                <a:xfrm>
                  <a:off x="970981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AL</a:t>
                  </a: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2997900E-FC39-E5D1-E5FC-21FD6653E0EE}"/>
                    </a:ext>
                  </a:extLst>
                </p:cNvPr>
                <p:cNvSpPr txBox="1"/>
                <p:nvPr/>
              </p:nvSpPr>
              <p:spPr>
                <a:xfrm>
                  <a:off x="1162262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FI</a:t>
                  </a:r>
                </a:p>
              </p:txBody>
            </p:sp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id="{2663CD7F-0A54-B7F7-4EF5-E02EDE11A9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5144" y="3518260"/>
                  <a:ext cx="26785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8FCA67F-2D87-8520-3680-5C9FEBB62B4F}"/>
              </a:ext>
            </a:extLst>
          </p:cNvPr>
          <p:cNvGrpSpPr/>
          <p:nvPr/>
        </p:nvGrpSpPr>
        <p:grpSpPr>
          <a:xfrm>
            <a:off x="3560314" y="3240274"/>
            <a:ext cx="1565681" cy="1298437"/>
            <a:chOff x="1861523" y="2340254"/>
            <a:chExt cx="1565681" cy="1298437"/>
          </a:xfrm>
        </p:grpSpPr>
        <p:graphicFrame>
          <p:nvGraphicFramePr>
            <p:cNvPr id="3" name="Object 2">
              <a:extLst>
                <a:ext uri="{FF2B5EF4-FFF2-40B4-BE49-F238E27FC236}">
                  <a16:creationId xmlns:a16="http://schemas.microsoft.com/office/drawing/2014/main" id="{48CAF74F-B38D-EB72-97CC-A578DEE7C7F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998461" y="2466120"/>
            <a:ext cx="1246187" cy="9223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10" r:id="rId4" imgW="3018909" imgH="2237016" progId="Prism10.Document">
                    <p:embed/>
                  </p:oleObj>
                </mc:Choice>
                <mc:Fallback>
                  <p:oleObj name="Prism 10" r:id="rId4" imgW="3018909" imgH="2237016" progId="Prism10.Document">
                    <p:embed/>
                    <p:pic>
                      <p:nvPicPr>
                        <p:cNvPr id="3" name="Object 2">
                          <a:extLst>
                            <a:ext uri="{FF2B5EF4-FFF2-40B4-BE49-F238E27FC236}">
                              <a16:creationId xmlns:a16="http://schemas.microsoft.com/office/drawing/2014/main" id="{48CAF74F-B38D-EB72-97CC-A578DEE7C7F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998461" y="2466120"/>
                          <a:ext cx="1246187" cy="9223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668982DF-C45C-8A4D-E670-B3B06BC3D02C}"/>
                </a:ext>
              </a:extLst>
            </p:cNvPr>
            <p:cNvSpPr/>
            <p:nvPr/>
          </p:nvSpPr>
          <p:spPr>
            <a:xfrm>
              <a:off x="1861523" y="2552225"/>
              <a:ext cx="354435" cy="8878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93977C2-A82C-2F0F-68E7-31A3132DFCA3}"/>
                </a:ext>
              </a:extLst>
            </p:cNvPr>
            <p:cNvSpPr txBox="1"/>
            <p:nvPr/>
          </p:nvSpPr>
          <p:spPr>
            <a:xfrm rot="16200000">
              <a:off x="1573316" y="2805286"/>
              <a:ext cx="116089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/>
                <a:t>Lean Mass (grams)</a:t>
              </a: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F12F8651-678C-36F4-3203-21309F2AAE20}"/>
                </a:ext>
              </a:extLst>
            </p:cNvPr>
            <p:cNvGrpSpPr/>
            <p:nvPr/>
          </p:nvGrpSpPr>
          <p:grpSpPr>
            <a:xfrm>
              <a:off x="2406731" y="3318548"/>
              <a:ext cx="1020473" cy="320143"/>
              <a:chOff x="986713" y="3347755"/>
              <a:chExt cx="1020473" cy="320143"/>
            </a:xfrm>
          </p:grpSpPr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4293473E-ECCA-B82D-8DA7-FDED0B15CC12}"/>
                  </a:ext>
                </a:extLst>
              </p:cNvPr>
              <p:cNvGrpSpPr/>
              <p:nvPr/>
            </p:nvGrpSpPr>
            <p:grpSpPr>
              <a:xfrm>
                <a:off x="986713" y="3350627"/>
                <a:ext cx="714880" cy="317271"/>
                <a:chOff x="986713" y="3350627"/>
                <a:chExt cx="714880" cy="317271"/>
              </a:xfrm>
            </p:grpSpPr>
            <p:grpSp>
              <p:nvGrpSpPr>
                <p:cNvPr id="71" name="Group 70">
                  <a:extLst>
                    <a:ext uri="{FF2B5EF4-FFF2-40B4-BE49-F238E27FC236}">
                      <a16:creationId xmlns:a16="http://schemas.microsoft.com/office/drawing/2014/main" id="{2EF136B5-44A8-9735-1382-D4A729C3B8B3}"/>
                    </a:ext>
                  </a:extLst>
                </p:cNvPr>
                <p:cNvGrpSpPr/>
                <p:nvPr/>
              </p:nvGrpSpPr>
              <p:grpSpPr>
                <a:xfrm>
                  <a:off x="986713" y="3350627"/>
                  <a:ext cx="652705" cy="184666"/>
                  <a:chOff x="970981" y="3372480"/>
                  <a:chExt cx="652705" cy="184666"/>
                </a:xfrm>
              </p:grpSpPr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D06B1505-A9F4-FADF-B6E7-9EC355FC3B86}"/>
                      </a:ext>
                    </a:extLst>
                  </p:cNvPr>
                  <p:cNvSpPr txBox="1"/>
                  <p:nvPr/>
                </p:nvSpPr>
                <p:spPr>
                  <a:xfrm>
                    <a:off x="970981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AL</a:t>
                    </a:r>
                  </a:p>
                </p:txBody>
              </p:sp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D1872A2A-75F9-10E6-B49B-B99381F9C51B}"/>
                      </a:ext>
                    </a:extLst>
                  </p:cNvPr>
                  <p:cNvSpPr txBox="1"/>
                  <p:nvPr/>
                </p:nvSpPr>
                <p:spPr>
                  <a:xfrm>
                    <a:off x="1162262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FI</a:t>
                    </a:r>
                  </a:p>
                </p:txBody>
              </p:sp>
              <p:cxnSp>
                <p:nvCxnSpPr>
                  <p:cNvPr id="76" name="Straight Connector 75">
                    <a:extLst>
                      <a:ext uri="{FF2B5EF4-FFF2-40B4-BE49-F238E27FC236}">
                        <a16:creationId xmlns:a16="http://schemas.microsoft.com/office/drawing/2014/main" id="{E8C61003-3E13-D49C-E5D9-C02BBCDBFFB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65144" y="3518260"/>
                    <a:ext cx="267854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297BE885-7E03-A7C0-DD51-F2F6FC258BEB}"/>
                    </a:ext>
                  </a:extLst>
                </p:cNvPr>
                <p:cNvSpPr txBox="1"/>
                <p:nvPr/>
              </p:nvSpPr>
              <p:spPr>
                <a:xfrm>
                  <a:off x="1084799" y="3483232"/>
                  <a:ext cx="29854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M</a:t>
                  </a: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F6D7DEDA-32B8-D53B-0BAC-907BCBC5C432}"/>
                    </a:ext>
                  </a:extLst>
                </p:cNvPr>
                <p:cNvSpPr txBox="1"/>
                <p:nvPr/>
              </p:nvSpPr>
              <p:spPr>
                <a:xfrm>
                  <a:off x="1476537" y="3478620"/>
                  <a:ext cx="225056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</a:t>
                  </a:r>
                </a:p>
              </p:txBody>
            </p: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965BA892-9B85-F03A-6955-A9A0AFB3F8CF}"/>
                  </a:ext>
                </a:extLst>
              </p:cNvPr>
              <p:cNvGrpSpPr/>
              <p:nvPr/>
            </p:nvGrpSpPr>
            <p:grpSpPr>
              <a:xfrm>
                <a:off x="1354481" y="3347755"/>
                <a:ext cx="652705" cy="184666"/>
                <a:chOff x="970981" y="3372480"/>
                <a:chExt cx="652705" cy="184666"/>
              </a:xfrm>
            </p:grpSpPr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E8ADE329-BB7C-E192-9698-B4E48B256F6D}"/>
                    </a:ext>
                  </a:extLst>
                </p:cNvPr>
                <p:cNvSpPr txBox="1"/>
                <p:nvPr/>
              </p:nvSpPr>
              <p:spPr>
                <a:xfrm>
                  <a:off x="970981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AL</a:t>
                  </a: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E9805282-895C-9EDE-9ED9-266F3CA321B2}"/>
                    </a:ext>
                  </a:extLst>
                </p:cNvPr>
                <p:cNvSpPr txBox="1"/>
                <p:nvPr/>
              </p:nvSpPr>
              <p:spPr>
                <a:xfrm>
                  <a:off x="1162262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FI</a:t>
                  </a:r>
                </a:p>
              </p:txBody>
            </p:sp>
            <p:cxnSp>
              <p:nvCxnSpPr>
                <p:cNvPr id="70" name="Straight Connector 69">
                  <a:extLst>
                    <a:ext uri="{FF2B5EF4-FFF2-40B4-BE49-F238E27FC236}">
                      <a16:creationId xmlns:a16="http://schemas.microsoft.com/office/drawing/2014/main" id="{4421E9C6-2886-B98C-EC5C-B92A768DFF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5144" y="3518260"/>
                  <a:ext cx="26785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AFA237E9-1777-3F34-4AE3-3350A81229F3}"/>
              </a:ext>
            </a:extLst>
          </p:cNvPr>
          <p:cNvGrpSpPr/>
          <p:nvPr/>
        </p:nvGrpSpPr>
        <p:grpSpPr>
          <a:xfrm>
            <a:off x="5017158" y="3227611"/>
            <a:ext cx="1543372" cy="1299792"/>
            <a:chOff x="3305148" y="2338899"/>
            <a:chExt cx="1543372" cy="1299792"/>
          </a:xfrm>
        </p:grpSpPr>
        <p:graphicFrame>
          <p:nvGraphicFramePr>
            <p:cNvPr id="4" name="Object 3">
              <a:extLst>
                <a:ext uri="{FF2B5EF4-FFF2-40B4-BE49-F238E27FC236}">
                  <a16:creationId xmlns:a16="http://schemas.microsoft.com/office/drawing/2014/main" id="{61739B27-9FE7-EC0F-AC22-39C09C63F7F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453043" y="2426609"/>
            <a:ext cx="1203325" cy="9620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10" r:id="rId6" imgW="2919958" imgH="2331320" progId="Prism10.Document">
                    <p:embed/>
                  </p:oleObj>
                </mc:Choice>
                <mc:Fallback>
                  <p:oleObj name="Prism 10" r:id="rId6" imgW="2919958" imgH="2331320" progId="Prism10.Document">
                    <p:embed/>
                    <p:pic>
                      <p:nvPicPr>
                        <p:cNvPr id="4" name="Object 3">
                          <a:extLst>
                            <a:ext uri="{FF2B5EF4-FFF2-40B4-BE49-F238E27FC236}">
                              <a16:creationId xmlns:a16="http://schemas.microsoft.com/office/drawing/2014/main" id="{61739B27-9FE7-EC0F-AC22-39C09C63F7F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3453043" y="2426609"/>
                          <a:ext cx="1203325" cy="9620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E8458915-4BEA-12AA-8827-2FC8A9BE8E32}"/>
                </a:ext>
              </a:extLst>
            </p:cNvPr>
            <p:cNvGrpSpPr/>
            <p:nvPr/>
          </p:nvGrpSpPr>
          <p:grpSpPr>
            <a:xfrm>
              <a:off x="3828047" y="3318548"/>
              <a:ext cx="1020473" cy="320143"/>
              <a:chOff x="986713" y="3347755"/>
              <a:chExt cx="1020473" cy="320143"/>
            </a:xfrm>
          </p:grpSpPr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E5AC951C-3893-EC1D-29DD-712EC8CA49E5}"/>
                  </a:ext>
                </a:extLst>
              </p:cNvPr>
              <p:cNvGrpSpPr/>
              <p:nvPr/>
            </p:nvGrpSpPr>
            <p:grpSpPr>
              <a:xfrm>
                <a:off x="986713" y="3350627"/>
                <a:ext cx="714880" cy="317271"/>
                <a:chOff x="986713" y="3350627"/>
                <a:chExt cx="714880" cy="317271"/>
              </a:xfrm>
            </p:grpSpPr>
            <p:grpSp>
              <p:nvGrpSpPr>
                <p:cNvPr id="84" name="Group 83">
                  <a:extLst>
                    <a:ext uri="{FF2B5EF4-FFF2-40B4-BE49-F238E27FC236}">
                      <a16:creationId xmlns:a16="http://schemas.microsoft.com/office/drawing/2014/main" id="{4A8C57AF-5177-1C98-0658-2CB4604797F9}"/>
                    </a:ext>
                  </a:extLst>
                </p:cNvPr>
                <p:cNvGrpSpPr/>
                <p:nvPr/>
              </p:nvGrpSpPr>
              <p:grpSpPr>
                <a:xfrm>
                  <a:off x="986713" y="3350627"/>
                  <a:ext cx="652705" cy="184666"/>
                  <a:chOff x="970981" y="3372480"/>
                  <a:chExt cx="652705" cy="184666"/>
                </a:xfrm>
              </p:grpSpPr>
              <p:sp>
                <p:nvSpPr>
                  <p:cNvPr id="87" name="TextBox 86">
                    <a:extLst>
                      <a:ext uri="{FF2B5EF4-FFF2-40B4-BE49-F238E27FC236}">
                        <a16:creationId xmlns:a16="http://schemas.microsoft.com/office/drawing/2014/main" id="{8DC548F2-D11B-9A95-7D27-BC2D46EDCF5F}"/>
                      </a:ext>
                    </a:extLst>
                  </p:cNvPr>
                  <p:cNvSpPr txBox="1"/>
                  <p:nvPr/>
                </p:nvSpPr>
                <p:spPr>
                  <a:xfrm>
                    <a:off x="970981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AL</a:t>
                    </a:r>
                  </a:p>
                </p:txBody>
              </p:sp>
              <p:sp>
                <p:nvSpPr>
                  <p:cNvPr id="88" name="TextBox 87">
                    <a:extLst>
                      <a:ext uri="{FF2B5EF4-FFF2-40B4-BE49-F238E27FC236}">
                        <a16:creationId xmlns:a16="http://schemas.microsoft.com/office/drawing/2014/main" id="{101CCA64-3F13-D905-B412-1DF27340951C}"/>
                      </a:ext>
                    </a:extLst>
                  </p:cNvPr>
                  <p:cNvSpPr txBox="1"/>
                  <p:nvPr/>
                </p:nvSpPr>
                <p:spPr>
                  <a:xfrm>
                    <a:off x="1162262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FI</a:t>
                    </a:r>
                  </a:p>
                </p:txBody>
              </p:sp>
              <p:cxnSp>
                <p:nvCxnSpPr>
                  <p:cNvPr id="89" name="Straight Connector 88">
                    <a:extLst>
                      <a:ext uri="{FF2B5EF4-FFF2-40B4-BE49-F238E27FC236}">
                        <a16:creationId xmlns:a16="http://schemas.microsoft.com/office/drawing/2014/main" id="{37FE8ACF-0956-95FC-69B2-46E3810056C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65144" y="3518260"/>
                    <a:ext cx="267854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64100E97-BFF3-A700-5255-CAD8F6C5C1F1}"/>
                    </a:ext>
                  </a:extLst>
                </p:cNvPr>
                <p:cNvSpPr txBox="1"/>
                <p:nvPr/>
              </p:nvSpPr>
              <p:spPr>
                <a:xfrm>
                  <a:off x="1084799" y="3483232"/>
                  <a:ext cx="29854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M</a:t>
                  </a:r>
                </a:p>
              </p:txBody>
            </p:sp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CD9F3778-8FCF-B0D6-AAFE-25B832AC7765}"/>
                    </a:ext>
                  </a:extLst>
                </p:cNvPr>
                <p:cNvSpPr txBox="1"/>
                <p:nvPr/>
              </p:nvSpPr>
              <p:spPr>
                <a:xfrm>
                  <a:off x="1476537" y="3478620"/>
                  <a:ext cx="225056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</a:t>
                  </a:r>
                </a:p>
              </p:txBody>
            </p:sp>
          </p:grp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B4B93DED-AC75-ABC1-7416-4AC55515F40A}"/>
                  </a:ext>
                </a:extLst>
              </p:cNvPr>
              <p:cNvGrpSpPr/>
              <p:nvPr/>
            </p:nvGrpSpPr>
            <p:grpSpPr>
              <a:xfrm>
                <a:off x="1354481" y="3347755"/>
                <a:ext cx="652705" cy="184666"/>
                <a:chOff x="970981" y="3372480"/>
                <a:chExt cx="652705" cy="184666"/>
              </a:xfrm>
            </p:grpSpPr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EF3FC94D-D33D-BD27-EFAB-458A937AC409}"/>
                    </a:ext>
                  </a:extLst>
                </p:cNvPr>
                <p:cNvSpPr txBox="1"/>
                <p:nvPr/>
              </p:nvSpPr>
              <p:spPr>
                <a:xfrm>
                  <a:off x="970981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AL</a:t>
                  </a: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8EED33FF-2BB9-1390-644E-7F4ECBF1B64C}"/>
                    </a:ext>
                  </a:extLst>
                </p:cNvPr>
                <p:cNvSpPr txBox="1"/>
                <p:nvPr/>
              </p:nvSpPr>
              <p:spPr>
                <a:xfrm>
                  <a:off x="1162262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FI</a:t>
                  </a:r>
                </a:p>
              </p:txBody>
            </p:sp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235D302E-1F8B-EBEF-5269-0C78F8453E0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5144" y="3518260"/>
                  <a:ext cx="26785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85A36FC9-479D-1C62-7DDA-201B489414CB}"/>
                </a:ext>
              </a:extLst>
            </p:cNvPr>
            <p:cNvSpPr/>
            <p:nvPr/>
          </p:nvSpPr>
          <p:spPr>
            <a:xfrm>
              <a:off x="3305148" y="2554543"/>
              <a:ext cx="354435" cy="8878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82EEFED-4E8F-B864-FFD8-D65B05FDB95B}"/>
                </a:ext>
              </a:extLst>
            </p:cNvPr>
            <p:cNvSpPr txBox="1"/>
            <p:nvPr/>
          </p:nvSpPr>
          <p:spPr>
            <a:xfrm rot="16200000">
              <a:off x="3040736" y="2807137"/>
              <a:ext cx="116730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/>
                <a:t>Fluid Mass (grams)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3E99981F-C156-98E1-BD9A-4E751C3739D8}"/>
              </a:ext>
            </a:extLst>
          </p:cNvPr>
          <p:cNvGrpSpPr/>
          <p:nvPr/>
        </p:nvGrpSpPr>
        <p:grpSpPr>
          <a:xfrm>
            <a:off x="522181" y="3311113"/>
            <a:ext cx="1591959" cy="1291501"/>
            <a:chOff x="4760779" y="2317983"/>
            <a:chExt cx="1591959" cy="1291501"/>
          </a:xfrm>
        </p:grpSpPr>
        <p:graphicFrame>
          <p:nvGraphicFramePr>
            <p:cNvPr id="5" name="Object 4">
              <a:extLst>
                <a:ext uri="{FF2B5EF4-FFF2-40B4-BE49-F238E27FC236}">
                  <a16:creationId xmlns:a16="http://schemas.microsoft.com/office/drawing/2014/main" id="{3E9887D9-3C19-7E85-3A0E-0C56D75F832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925820" y="2426432"/>
            <a:ext cx="1220787" cy="9223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10" r:id="rId8" imgW="2962777" imgH="2237016" progId="Prism10.Document">
                    <p:embed/>
                  </p:oleObj>
                </mc:Choice>
                <mc:Fallback>
                  <p:oleObj name="Prism 10" r:id="rId8" imgW="2962777" imgH="2237016" progId="Prism10.Document">
                    <p:embed/>
                    <p:pic>
                      <p:nvPicPr>
                        <p:cNvPr id="5" name="Object 4">
                          <a:extLst>
                            <a:ext uri="{FF2B5EF4-FFF2-40B4-BE49-F238E27FC236}">
                              <a16:creationId xmlns:a16="http://schemas.microsoft.com/office/drawing/2014/main" id="{3E9887D9-3C19-7E85-3A0E-0C56D75F832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4925820" y="2426432"/>
                          <a:ext cx="1220787" cy="9223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A9A4FD2B-6BBE-65A5-4E4F-3AC2C5CF3202}"/>
                </a:ext>
              </a:extLst>
            </p:cNvPr>
            <p:cNvSpPr/>
            <p:nvPr/>
          </p:nvSpPr>
          <p:spPr>
            <a:xfrm>
              <a:off x="4760779" y="2426432"/>
              <a:ext cx="354435" cy="8878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1DFEAC8-C445-4F85-3098-AF7CB335082A}"/>
                </a:ext>
              </a:extLst>
            </p:cNvPr>
            <p:cNvSpPr txBox="1"/>
            <p:nvPr/>
          </p:nvSpPr>
          <p:spPr>
            <a:xfrm rot="16200000">
              <a:off x="4475555" y="2787022"/>
              <a:ext cx="116891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/>
                <a:t>Body Mass (grams)</a:t>
              </a:r>
            </a:p>
          </p:txBody>
        </p: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45FD9CDD-74F8-8051-D9F3-59B9F23B178F}"/>
                </a:ext>
              </a:extLst>
            </p:cNvPr>
            <p:cNvGrpSpPr/>
            <p:nvPr/>
          </p:nvGrpSpPr>
          <p:grpSpPr>
            <a:xfrm>
              <a:off x="5332265" y="3289341"/>
              <a:ext cx="1020473" cy="320143"/>
              <a:chOff x="986713" y="3347755"/>
              <a:chExt cx="1020473" cy="320143"/>
            </a:xfrm>
          </p:grpSpPr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8FAB060D-65D2-D4D8-96CA-EF1EB6FD3BCD}"/>
                  </a:ext>
                </a:extLst>
              </p:cNvPr>
              <p:cNvGrpSpPr/>
              <p:nvPr/>
            </p:nvGrpSpPr>
            <p:grpSpPr>
              <a:xfrm>
                <a:off x="986713" y="3350627"/>
                <a:ext cx="714880" cy="317271"/>
                <a:chOff x="986713" y="3350627"/>
                <a:chExt cx="714880" cy="317271"/>
              </a:xfrm>
            </p:grpSpPr>
            <p:grpSp>
              <p:nvGrpSpPr>
                <p:cNvPr id="101" name="Group 100">
                  <a:extLst>
                    <a:ext uri="{FF2B5EF4-FFF2-40B4-BE49-F238E27FC236}">
                      <a16:creationId xmlns:a16="http://schemas.microsoft.com/office/drawing/2014/main" id="{39E8E1D6-AB6D-CC30-40CF-49140725AF48}"/>
                    </a:ext>
                  </a:extLst>
                </p:cNvPr>
                <p:cNvGrpSpPr/>
                <p:nvPr/>
              </p:nvGrpSpPr>
              <p:grpSpPr>
                <a:xfrm>
                  <a:off x="986713" y="3350627"/>
                  <a:ext cx="652705" cy="184666"/>
                  <a:chOff x="970981" y="3372480"/>
                  <a:chExt cx="652705" cy="184666"/>
                </a:xfrm>
              </p:grpSpPr>
              <p:sp>
                <p:nvSpPr>
                  <p:cNvPr id="104" name="TextBox 103">
                    <a:extLst>
                      <a:ext uri="{FF2B5EF4-FFF2-40B4-BE49-F238E27FC236}">
                        <a16:creationId xmlns:a16="http://schemas.microsoft.com/office/drawing/2014/main" id="{46B31A7A-1D44-182B-B220-AA84CBE0DD14}"/>
                      </a:ext>
                    </a:extLst>
                  </p:cNvPr>
                  <p:cNvSpPr txBox="1"/>
                  <p:nvPr/>
                </p:nvSpPr>
                <p:spPr>
                  <a:xfrm>
                    <a:off x="970981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AL</a:t>
                    </a:r>
                  </a:p>
                </p:txBody>
              </p:sp>
              <p:sp>
                <p:nvSpPr>
                  <p:cNvPr id="105" name="TextBox 104">
                    <a:extLst>
                      <a:ext uri="{FF2B5EF4-FFF2-40B4-BE49-F238E27FC236}">
                        <a16:creationId xmlns:a16="http://schemas.microsoft.com/office/drawing/2014/main" id="{51DA4225-F1E3-C9C2-601E-D4E0ACF36449}"/>
                      </a:ext>
                    </a:extLst>
                  </p:cNvPr>
                  <p:cNvSpPr txBox="1"/>
                  <p:nvPr/>
                </p:nvSpPr>
                <p:spPr>
                  <a:xfrm>
                    <a:off x="1162262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FI</a:t>
                    </a:r>
                  </a:p>
                </p:txBody>
              </p:sp>
              <p:cxnSp>
                <p:nvCxnSpPr>
                  <p:cNvPr id="106" name="Straight Connector 105">
                    <a:extLst>
                      <a:ext uri="{FF2B5EF4-FFF2-40B4-BE49-F238E27FC236}">
                        <a16:creationId xmlns:a16="http://schemas.microsoft.com/office/drawing/2014/main" id="{691D5263-FE26-5B3C-3C87-C8B93670B9C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65144" y="3518260"/>
                    <a:ext cx="267854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F322AFCB-D426-6006-E22C-F77010069466}"/>
                    </a:ext>
                  </a:extLst>
                </p:cNvPr>
                <p:cNvSpPr txBox="1"/>
                <p:nvPr/>
              </p:nvSpPr>
              <p:spPr>
                <a:xfrm>
                  <a:off x="1084799" y="3483232"/>
                  <a:ext cx="29854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M</a:t>
                  </a: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D28EC04F-197D-6D99-389F-EA24095E8A30}"/>
                    </a:ext>
                  </a:extLst>
                </p:cNvPr>
                <p:cNvSpPr txBox="1"/>
                <p:nvPr/>
              </p:nvSpPr>
              <p:spPr>
                <a:xfrm>
                  <a:off x="1476537" y="3478620"/>
                  <a:ext cx="225056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</a:t>
                  </a:r>
                </a:p>
              </p:txBody>
            </p:sp>
          </p:grp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A8F08949-8B3D-4B1D-A68E-A2AABB83ECD6}"/>
                  </a:ext>
                </a:extLst>
              </p:cNvPr>
              <p:cNvGrpSpPr/>
              <p:nvPr/>
            </p:nvGrpSpPr>
            <p:grpSpPr>
              <a:xfrm>
                <a:off x="1354481" y="3347755"/>
                <a:ext cx="652705" cy="184666"/>
                <a:chOff x="970981" y="3372480"/>
                <a:chExt cx="652705" cy="184666"/>
              </a:xfrm>
            </p:grpSpPr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0D408C25-331E-D637-2C65-EC5A807918B6}"/>
                    </a:ext>
                  </a:extLst>
                </p:cNvPr>
                <p:cNvSpPr txBox="1"/>
                <p:nvPr/>
              </p:nvSpPr>
              <p:spPr>
                <a:xfrm>
                  <a:off x="970981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AL</a:t>
                  </a:r>
                </a:p>
              </p:txBody>
            </p:sp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D83DEFE5-172C-BCEB-F72B-37682E45070E}"/>
                    </a:ext>
                  </a:extLst>
                </p:cNvPr>
                <p:cNvSpPr txBox="1"/>
                <p:nvPr/>
              </p:nvSpPr>
              <p:spPr>
                <a:xfrm>
                  <a:off x="1162262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FI</a:t>
                  </a:r>
                </a:p>
              </p:txBody>
            </p:sp>
            <p:cxnSp>
              <p:nvCxnSpPr>
                <p:cNvPr id="100" name="Straight Connector 99">
                  <a:extLst>
                    <a:ext uri="{FF2B5EF4-FFF2-40B4-BE49-F238E27FC236}">
                      <a16:creationId xmlns:a16="http://schemas.microsoft.com/office/drawing/2014/main" id="{59C77BE6-0790-5448-E44E-7CD1412EAD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5144" y="3518260"/>
                  <a:ext cx="26785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BD23AA46-8B40-A2B5-6056-2618C195624F}"/>
              </a:ext>
            </a:extLst>
          </p:cNvPr>
          <p:cNvGrpSpPr/>
          <p:nvPr/>
        </p:nvGrpSpPr>
        <p:grpSpPr>
          <a:xfrm>
            <a:off x="3571125" y="4583233"/>
            <a:ext cx="1562993" cy="1413442"/>
            <a:chOff x="1843798" y="735700"/>
            <a:chExt cx="1562993" cy="1413442"/>
          </a:xfrm>
        </p:grpSpPr>
        <p:graphicFrame>
          <p:nvGraphicFramePr>
            <p:cNvPr id="8" name="Object 7">
              <a:extLst>
                <a:ext uri="{FF2B5EF4-FFF2-40B4-BE49-F238E27FC236}">
                  <a16:creationId xmlns:a16="http://schemas.microsoft.com/office/drawing/2014/main" id="{4BC0EF5E-9B37-7BEA-6FC2-A72D32AD530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042118" y="981995"/>
            <a:ext cx="1158875" cy="9064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10" r:id="rId10" imgW="2903406" imgH="2273370" progId="Prism10.Document">
                    <p:embed/>
                  </p:oleObj>
                </mc:Choice>
                <mc:Fallback>
                  <p:oleObj name="Prism 10" r:id="rId10" imgW="2903406" imgH="2273370" progId="Prism10.Document">
                    <p:embed/>
                    <p:pic>
                      <p:nvPicPr>
                        <p:cNvPr id="8" name="Object 7">
                          <a:extLst>
                            <a:ext uri="{FF2B5EF4-FFF2-40B4-BE49-F238E27FC236}">
                              <a16:creationId xmlns:a16="http://schemas.microsoft.com/office/drawing/2014/main" id="{4BC0EF5E-9B37-7BEA-6FC2-A72D32AD5303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2042118" y="981995"/>
                          <a:ext cx="1158875" cy="9064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631ABE77-F13B-A4BC-682A-5404FE5CBA55}"/>
                </a:ext>
              </a:extLst>
            </p:cNvPr>
            <p:cNvGrpSpPr/>
            <p:nvPr/>
          </p:nvGrpSpPr>
          <p:grpSpPr>
            <a:xfrm>
              <a:off x="2386318" y="1828999"/>
              <a:ext cx="1020473" cy="320143"/>
              <a:chOff x="986713" y="3347755"/>
              <a:chExt cx="1020473" cy="320143"/>
            </a:xfrm>
          </p:grpSpPr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DBD0C9E2-80FE-8F8A-BE41-2F307AC544F8}"/>
                  </a:ext>
                </a:extLst>
              </p:cNvPr>
              <p:cNvGrpSpPr/>
              <p:nvPr/>
            </p:nvGrpSpPr>
            <p:grpSpPr>
              <a:xfrm>
                <a:off x="986713" y="3350627"/>
                <a:ext cx="714880" cy="317271"/>
                <a:chOff x="986713" y="3350627"/>
                <a:chExt cx="714880" cy="317271"/>
              </a:xfrm>
            </p:grpSpPr>
            <p:grpSp>
              <p:nvGrpSpPr>
                <p:cNvPr id="129" name="Group 128">
                  <a:extLst>
                    <a:ext uri="{FF2B5EF4-FFF2-40B4-BE49-F238E27FC236}">
                      <a16:creationId xmlns:a16="http://schemas.microsoft.com/office/drawing/2014/main" id="{60B17D57-4AF1-6034-032C-48FC65B23B27}"/>
                    </a:ext>
                  </a:extLst>
                </p:cNvPr>
                <p:cNvGrpSpPr/>
                <p:nvPr/>
              </p:nvGrpSpPr>
              <p:grpSpPr>
                <a:xfrm>
                  <a:off x="986713" y="3350627"/>
                  <a:ext cx="652705" cy="184666"/>
                  <a:chOff x="970981" y="3372480"/>
                  <a:chExt cx="652705" cy="184666"/>
                </a:xfrm>
              </p:grpSpPr>
              <p:sp>
                <p:nvSpPr>
                  <p:cNvPr id="132" name="TextBox 131">
                    <a:extLst>
                      <a:ext uri="{FF2B5EF4-FFF2-40B4-BE49-F238E27FC236}">
                        <a16:creationId xmlns:a16="http://schemas.microsoft.com/office/drawing/2014/main" id="{7D5FFDF9-83A7-7414-77D0-037D31D7AFDE}"/>
                      </a:ext>
                    </a:extLst>
                  </p:cNvPr>
                  <p:cNvSpPr txBox="1"/>
                  <p:nvPr/>
                </p:nvSpPr>
                <p:spPr>
                  <a:xfrm>
                    <a:off x="970981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AL</a:t>
                    </a:r>
                  </a:p>
                </p:txBody>
              </p:sp>
              <p:sp>
                <p:nvSpPr>
                  <p:cNvPr id="133" name="TextBox 132">
                    <a:extLst>
                      <a:ext uri="{FF2B5EF4-FFF2-40B4-BE49-F238E27FC236}">
                        <a16:creationId xmlns:a16="http://schemas.microsoft.com/office/drawing/2014/main" id="{0EF30B9B-5398-A0B8-2E08-2615571E7197}"/>
                      </a:ext>
                    </a:extLst>
                  </p:cNvPr>
                  <p:cNvSpPr txBox="1"/>
                  <p:nvPr/>
                </p:nvSpPr>
                <p:spPr>
                  <a:xfrm>
                    <a:off x="1162262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FI</a:t>
                    </a:r>
                  </a:p>
                </p:txBody>
              </p:sp>
              <p:cxnSp>
                <p:nvCxnSpPr>
                  <p:cNvPr id="134" name="Straight Connector 133">
                    <a:extLst>
                      <a:ext uri="{FF2B5EF4-FFF2-40B4-BE49-F238E27FC236}">
                        <a16:creationId xmlns:a16="http://schemas.microsoft.com/office/drawing/2014/main" id="{0DA5386C-2DA6-AFFC-F165-8305684571D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65144" y="3518260"/>
                    <a:ext cx="267854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0" name="TextBox 129">
                  <a:extLst>
                    <a:ext uri="{FF2B5EF4-FFF2-40B4-BE49-F238E27FC236}">
                      <a16:creationId xmlns:a16="http://schemas.microsoft.com/office/drawing/2014/main" id="{4DF2C43C-1A83-D3AB-54B5-E9A7BA805691}"/>
                    </a:ext>
                  </a:extLst>
                </p:cNvPr>
                <p:cNvSpPr txBox="1"/>
                <p:nvPr/>
              </p:nvSpPr>
              <p:spPr>
                <a:xfrm>
                  <a:off x="1084799" y="3483232"/>
                  <a:ext cx="29854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M</a:t>
                  </a:r>
                </a:p>
              </p:txBody>
            </p:sp>
            <p:sp>
              <p:nvSpPr>
                <p:cNvPr id="131" name="TextBox 130">
                  <a:extLst>
                    <a:ext uri="{FF2B5EF4-FFF2-40B4-BE49-F238E27FC236}">
                      <a16:creationId xmlns:a16="http://schemas.microsoft.com/office/drawing/2014/main" id="{6D95B9B5-7460-2A5A-4C99-6253C33A805E}"/>
                    </a:ext>
                  </a:extLst>
                </p:cNvPr>
                <p:cNvSpPr txBox="1"/>
                <p:nvPr/>
              </p:nvSpPr>
              <p:spPr>
                <a:xfrm>
                  <a:off x="1476537" y="3478620"/>
                  <a:ext cx="225056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</a:t>
                  </a:r>
                </a:p>
              </p:txBody>
            </p:sp>
          </p:grpSp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D7F39A2E-B899-C1A3-B77E-A0E9E13053C0}"/>
                  </a:ext>
                </a:extLst>
              </p:cNvPr>
              <p:cNvGrpSpPr/>
              <p:nvPr/>
            </p:nvGrpSpPr>
            <p:grpSpPr>
              <a:xfrm>
                <a:off x="1354481" y="3347755"/>
                <a:ext cx="652705" cy="184666"/>
                <a:chOff x="970981" y="3372480"/>
                <a:chExt cx="652705" cy="184666"/>
              </a:xfrm>
            </p:grpSpPr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293954AF-825D-4CC2-9906-D94DB9ECC5B0}"/>
                    </a:ext>
                  </a:extLst>
                </p:cNvPr>
                <p:cNvSpPr txBox="1"/>
                <p:nvPr/>
              </p:nvSpPr>
              <p:spPr>
                <a:xfrm>
                  <a:off x="970981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AL</a:t>
                  </a:r>
                </a:p>
              </p:txBody>
            </p: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1733465B-C38C-ABE0-B969-E4BFD4F39F02}"/>
                    </a:ext>
                  </a:extLst>
                </p:cNvPr>
                <p:cNvSpPr txBox="1"/>
                <p:nvPr/>
              </p:nvSpPr>
              <p:spPr>
                <a:xfrm>
                  <a:off x="1162262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FI</a:t>
                  </a:r>
                </a:p>
              </p:txBody>
            </p:sp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3954B65A-465B-DD38-7207-B5555BB2901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5144" y="3518260"/>
                  <a:ext cx="26785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7EA3B8B4-A994-7E25-D142-3C64C8204BF3}"/>
                </a:ext>
              </a:extLst>
            </p:cNvPr>
            <p:cNvSpPr/>
            <p:nvPr/>
          </p:nvSpPr>
          <p:spPr>
            <a:xfrm>
              <a:off x="1843798" y="1076395"/>
              <a:ext cx="354435" cy="8878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21F1458D-DC84-7FF2-FF47-BADB7B8BE8CA}"/>
                </a:ext>
              </a:extLst>
            </p:cNvPr>
            <p:cNvSpPr txBox="1"/>
            <p:nvPr/>
          </p:nvSpPr>
          <p:spPr>
            <a:xfrm rot="16200000">
              <a:off x="1419723" y="1307331"/>
              <a:ext cx="137409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/>
                <a:t>Lean Mass/ Body Mass</a:t>
              </a: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F9F9701F-5DDC-F316-812E-20AFCC41BBC7}"/>
              </a:ext>
            </a:extLst>
          </p:cNvPr>
          <p:cNvGrpSpPr/>
          <p:nvPr/>
        </p:nvGrpSpPr>
        <p:grpSpPr>
          <a:xfrm>
            <a:off x="5072706" y="4583801"/>
            <a:ext cx="1535385" cy="1446119"/>
            <a:chOff x="3313135" y="703023"/>
            <a:chExt cx="1535385" cy="1446119"/>
          </a:xfrm>
        </p:grpSpPr>
        <p:graphicFrame>
          <p:nvGraphicFramePr>
            <p:cNvPr id="9" name="Object 8">
              <a:extLst>
                <a:ext uri="{FF2B5EF4-FFF2-40B4-BE49-F238E27FC236}">
                  <a16:creationId xmlns:a16="http://schemas.microsoft.com/office/drawing/2014/main" id="{1DCC92FA-7B86-1708-9BD7-578A9FD3A20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429000" y="980408"/>
            <a:ext cx="1220787" cy="908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10" r:id="rId12" imgW="3060289" imgH="2274810" progId="Prism10.Document">
                    <p:embed/>
                  </p:oleObj>
                </mc:Choice>
                <mc:Fallback>
                  <p:oleObj name="Prism 10" r:id="rId12" imgW="3060289" imgH="2274810" progId="Prism10.Document">
                    <p:embed/>
                    <p:pic>
                      <p:nvPicPr>
                        <p:cNvPr id="9" name="Object 8">
                          <a:extLst>
                            <a:ext uri="{FF2B5EF4-FFF2-40B4-BE49-F238E27FC236}">
                              <a16:creationId xmlns:a16="http://schemas.microsoft.com/office/drawing/2014/main" id="{1DCC92FA-7B86-1708-9BD7-578A9FD3A20C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3429000" y="980408"/>
                          <a:ext cx="1220787" cy="9080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C2923F13-6494-CB65-A115-840B48EF4656}"/>
                </a:ext>
              </a:extLst>
            </p:cNvPr>
            <p:cNvSpPr/>
            <p:nvPr/>
          </p:nvSpPr>
          <p:spPr>
            <a:xfrm>
              <a:off x="3313135" y="1062965"/>
              <a:ext cx="354435" cy="8878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8C919587-E03E-BE15-C0BF-D98DEEF0713D}"/>
                </a:ext>
              </a:extLst>
            </p:cNvPr>
            <p:cNvGrpSpPr/>
            <p:nvPr/>
          </p:nvGrpSpPr>
          <p:grpSpPr>
            <a:xfrm>
              <a:off x="3828047" y="1828999"/>
              <a:ext cx="1020473" cy="320143"/>
              <a:chOff x="986713" y="3347755"/>
              <a:chExt cx="1020473" cy="320143"/>
            </a:xfrm>
          </p:grpSpPr>
          <p:grpSp>
            <p:nvGrpSpPr>
              <p:cNvPr id="140" name="Group 139">
                <a:extLst>
                  <a:ext uri="{FF2B5EF4-FFF2-40B4-BE49-F238E27FC236}">
                    <a16:creationId xmlns:a16="http://schemas.microsoft.com/office/drawing/2014/main" id="{04FA1623-D875-50EC-B5E2-00FB1C341BDA}"/>
                  </a:ext>
                </a:extLst>
              </p:cNvPr>
              <p:cNvGrpSpPr/>
              <p:nvPr/>
            </p:nvGrpSpPr>
            <p:grpSpPr>
              <a:xfrm>
                <a:off x="986713" y="3350627"/>
                <a:ext cx="714880" cy="317271"/>
                <a:chOff x="986713" y="3350627"/>
                <a:chExt cx="714880" cy="317271"/>
              </a:xfrm>
            </p:grpSpPr>
            <p:grpSp>
              <p:nvGrpSpPr>
                <p:cNvPr id="145" name="Group 144">
                  <a:extLst>
                    <a:ext uri="{FF2B5EF4-FFF2-40B4-BE49-F238E27FC236}">
                      <a16:creationId xmlns:a16="http://schemas.microsoft.com/office/drawing/2014/main" id="{E9B70C86-12FF-A9D0-33CA-CBB5B38EEB5C}"/>
                    </a:ext>
                  </a:extLst>
                </p:cNvPr>
                <p:cNvGrpSpPr/>
                <p:nvPr/>
              </p:nvGrpSpPr>
              <p:grpSpPr>
                <a:xfrm>
                  <a:off x="986713" y="3350627"/>
                  <a:ext cx="652705" cy="184666"/>
                  <a:chOff x="970981" y="3372480"/>
                  <a:chExt cx="652705" cy="184666"/>
                </a:xfrm>
              </p:grpSpPr>
              <p:sp>
                <p:nvSpPr>
                  <p:cNvPr id="148" name="TextBox 147">
                    <a:extLst>
                      <a:ext uri="{FF2B5EF4-FFF2-40B4-BE49-F238E27FC236}">
                        <a16:creationId xmlns:a16="http://schemas.microsoft.com/office/drawing/2014/main" id="{04028B26-583C-0C9B-07C9-5C98D0CB1718}"/>
                      </a:ext>
                    </a:extLst>
                  </p:cNvPr>
                  <p:cNvSpPr txBox="1"/>
                  <p:nvPr/>
                </p:nvSpPr>
                <p:spPr>
                  <a:xfrm>
                    <a:off x="970981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AL</a:t>
                    </a:r>
                  </a:p>
                </p:txBody>
              </p:sp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1C327D7A-4FA9-BCF1-091F-79188F28EB3C}"/>
                      </a:ext>
                    </a:extLst>
                  </p:cNvPr>
                  <p:cNvSpPr txBox="1"/>
                  <p:nvPr/>
                </p:nvSpPr>
                <p:spPr>
                  <a:xfrm>
                    <a:off x="1162262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FI</a:t>
                    </a:r>
                  </a:p>
                </p:txBody>
              </p:sp>
              <p:cxnSp>
                <p:nvCxnSpPr>
                  <p:cNvPr id="150" name="Straight Connector 149">
                    <a:extLst>
                      <a:ext uri="{FF2B5EF4-FFF2-40B4-BE49-F238E27FC236}">
                        <a16:creationId xmlns:a16="http://schemas.microsoft.com/office/drawing/2014/main" id="{87A51ACE-5555-0F99-0E7C-8A7CCBBF3B2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65144" y="3518260"/>
                    <a:ext cx="267854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46" name="TextBox 145">
                  <a:extLst>
                    <a:ext uri="{FF2B5EF4-FFF2-40B4-BE49-F238E27FC236}">
                      <a16:creationId xmlns:a16="http://schemas.microsoft.com/office/drawing/2014/main" id="{06582F51-BEC7-447F-A5B9-7DAA982A8D75}"/>
                    </a:ext>
                  </a:extLst>
                </p:cNvPr>
                <p:cNvSpPr txBox="1"/>
                <p:nvPr/>
              </p:nvSpPr>
              <p:spPr>
                <a:xfrm>
                  <a:off x="1084799" y="3483232"/>
                  <a:ext cx="29854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M</a:t>
                  </a:r>
                </a:p>
              </p:txBody>
            </p: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6D443A68-D184-B4FF-23F7-AA5AE979FEA4}"/>
                    </a:ext>
                  </a:extLst>
                </p:cNvPr>
                <p:cNvSpPr txBox="1"/>
                <p:nvPr/>
              </p:nvSpPr>
              <p:spPr>
                <a:xfrm>
                  <a:off x="1476537" y="3478620"/>
                  <a:ext cx="225056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</a:t>
                  </a:r>
                </a:p>
              </p:txBody>
            </p:sp>
          </p:grpSp>
          <p:grpSp>
            <p:nvGrpSpPr>
              <p:cNvPr id="141" name="Group 140">
                <a:extLst>
                  <a:ext uri="{FF2B5EF4-FFF2-40B4-BE49-F238E27FC236}">
                    <a16:creationId xmlns:a16="http://schemas.microsoft.com/office/drawing/2014/main" id="{8BF4F955-B7E1-655B-1010-A72E611757B8}"/>
                  </a:ext>
                </a:extLst>
              </p:cNvPr>
              <p:cNvGrpSpPr/>
              <p:nvPr/>
            </p:nvGrpSpPr>
            <p:grpSpPr>
              <a:xfrm>
                <a:off x="1354481" y="3347755"/>
                <a:ext cx="652705" cy="184666"/>
                <a:chOff x="970981" y="3372480"/>
                <a:chExt cx="652705" cy="184666"/>
              </a:xfrm>
            </p:grpSpPr>
            <p:sp>
              <p:nvSpPr>
                <p:cNvPr id="142" name="TextBox 141">
                  <a:extLst>
                    <a:ext uri="{FF2B5EF4-FFF2-40B4-BE49-F238E27FC236}">
                      <a16:creationId xmlns:a16="http://schemas.microsoft.com/office/drawing/2014/main" id="{2CAE6FF8-692B-5899-9473-5A8FF19A7F4A}"/>
                    </a:ext>
                  </a:extLst>
                </p:cNvPr>
                <p:cNvSpPr txBox="1"/>
                <p:nvPr/>
              </p:nvSpPr>
              <p:spPr>
                <a:xfrm>
                  <a:off x="970981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AL</a:t>
                  </a:r>
                </a:p>
              </p:txBody>
            </p: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595A7307-5868-8566-D22B-6724837366AA}"/>
                    </a:ext>
                  </a:extLst>
                </p:cNvPr>
                <p:cNvSpPr txBox="1"/>
                <p:nvPr/>
              </p:nvSpPr>
              <p:spPr>
                <a:xfrm>
                  <a:off x="1162262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FI</a:t>
                  </a:r>
                </a:p>
              </p:txBody>
            </p:sp>
            <p:cxnSp>
              <p:nvCxnSpPr>
                <p:cNvPr id="144" name="Straight Connector 143">
                  <a:extLst>
                    <a:ext uri="{FF2B5EF4-FFF2-40B4-BE49-F238E27FC236}">
                      <a16:creationId xmlns:a16="http://schemas.microsoft.com/office/drawing/2014/main" id="{D59211AB-4966-FBED-18F4-7E573DE0520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5144" y="3518260"/>
                  <a:ext cx="26785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30394E1E-3561-7EA6-A4BB-93215DAF774E}"/>
                </a:ext>
              </a:extLst>
            </p:cNvPr>
            <p:cNvSpPr txBox="1"/>
            <p:nvPr/>
          </p:nvSpPr>
          <p:spPr>
            <a:xfrm rot="16200000">
              <a:off x="2830211" y="1277860"/>
              <a:ext cx="13805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/>
                <a:t>Fluid Mass/ Body Mass</a:t>
              </a:r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369A1AF5-88C2-1ED3-9AC3-A044EC1575FC}"/>
              </a:ext>
            </a:extLst>
          </p:cNvPr>
          <p:cNvGrpSpPr/>
          <p:nvPr/>
        </p:nvGrpSpPr>
        <p:grpSpPr>
          <a:xfrm>
            <a:off x="1991513" y="1816486"/>
            <a:ext cx="1614891" cy="1345426"/>
            <a:chOff x="366969" y="3855244"/>
            <a:chExt cx="1614891" cy="1345426"/>
          </a:xfrm>
        </p:grpSpPr>
        <p:graphicFrame>
          <p:nvGraphicFramePr>
            <p:cNvPr id="24" name="Object 23">
              <a:extLst>
                <a:ext uri="{FF2B5EF4-FFF2-40B4-BE49-F238E27FC236}">
                  <a16:creationId xmlns:a16="http://schemas.microsoft.com/office/drawing/2014/main" id="{0F6D9C68-7D21-6E92-0899-DA4A7B6913D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55793" y="3985168"/>
            <a:ext cx="1331913" cy="9667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10" r:id="rId14" imgW="2844036" imgH="2066046" progId="Prism10.Document">
                    <p:embed/>
                  </p:oleObj>
                </mc:Choice>
                <mc:Fallback>
                  <p:oleObj name="Prism 10" r:id="rId14" imgW="2844036" imgH="2066046" progId="Prism10.Document">
                    <p:embed/>
                    <p:pic>
                      <p:nvPicPr>
                        <p:cNvPr id="24" name="Object 23">
                          <a:extLst>
                            <a:ext uri="{FF2B5EF4-FFF2-40B4-BE49-F238E27FC236}">
                              <a16:creationId xmlns:a16="http://schemas.microsoft.com/office/drawing/2014/main" id="{0F6D9C68-7D21-6E92-0899-DA4A7B6913D3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455793" y="3985168"/>
                          <a:ext cx="1331913" cy="9667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AA4C8625-A10E-5050-EA34-34A52647900F}"/>
                </a:ext>
              </a:extLst>
            </p:cNvPr>
            <p:cNvGrpSpPr/>
            <p:nvPr/>
          </p:nvGrpSpPr>
          <p:grpSpPr>
            <a:xfrm>
              <a:off x="961387" y="4880527"/>
              <a:ext cx="1020473" cy="320143"/>
              <a:chOff x="986713" y="3347755"/>
              <a:chExt cx="1020473" cy="320143"/>
            </a:xfrm>
          </p:grpSpPr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D6052351-A630-F8EA-04D8-FE946593DF7F}"/>
                  </a:ext>
                </a:extLst>
              </p:cNvPr>
              <p:cNvGrpSpPr/>
              <p:nvPr/>
            </p:nvGrpSpPr>
            <p:grpSpPr>
              <a:xfrm>
                <a:off x="986713" y="3350627"/>
                <a:ext cx="714880" cy="317271"/>
                <a:chOff x="986713" y="3350627"/>
                <a:chExt cx="714880" cy="317271"/>
              </a:xfrm>
            </p:grpSpPr>
            <p:grpSp>
              <p:nvGrpSpPr>
                <p:cNvPr id="159" name="Group 158">
                  <a:extLst>
                    <a:ext uri="{FF2B5EF4-FFF2-40B4-BE49-F238E27FC236}">
                      <a16:creationId xmlns:a16="http://schemas.microsoft.com/office/drawing/2014/main" id="{C2F81F11-8D05-083E-1037-A94FED9C3F44}"/>
                    </a:ext>
                  </a:extLst>
                </p:cNvPr>
                <p:cNvGrpSpPr/>
                <p:nvPr/>
              </p:nvGrpSpPr>
              <p:grpSpPr>
                <a:xfrm>
                  <a:off x="986713" y="3350627"/>
                  <a:ext cx="652705" cy="184666"/>
                  <a:chOff x="970981" y="3372480"/>
                  <a:chExt cx="652705" cy="184666"/>
                </a:xfrm>
              </p:grpSpPr>
              <p:sp>
                <p:nvSpPr>
                  <p:cNvPr id="162" name="TextBox 161">
                    <a:extLst>
                      <a:ext uri="{FF2B5EF4-FFF2-40B4-BE49-F238E27FC236}">
                        <a16:creationId xmlns:a16="http://schemas.microsoft.com/office/drawing/2014/main" id="{CCFBF43B-C1EC-6EDC-16FC-EFEE09CA4F83}"/>
                      </a:ext>
                    </a:extLst>
                  </p:cNvPr>
                  <p:cNvSpPr txBox="1"/>
                  <p:nvPr/>
                </p:nvSpPr>
                <p:spPr>
                  <a:xfrm>
                    <a:off x="970981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AL</a:t>
                    </a:r>
                  </a:p>
                </p:txBody>
              </p:sp>
              <p:sp>
                <p:nvSpPr>
                  <p:cNvPr id="163" name="TextBox 162">
                    <a:extLst>
                      <a:ext uri="{FF2B5EF4-FFF2-40B4-BE49-F238E27FC236}">
                        <a16:creationId xmlns:a16="http://schemas.microsoft.com/office/drawing/2014/main" id="{26F8709F-6BB7-C02B-26EF-DD665CCD7981}"/>
                      </a:ext>
                    </a:extLst>
                  </p:cNvPr>
                  <p:cNvSpPr txBox="1"/>
                  <p:nvPr/>
                </p:nvSpPr>
                <p:spPr>
                  <a:xfrm>
                    <a:off x="1162262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FI</a:t>
                    </a:r>
                  </a:p>
                </p:txBody>
              </p:sp>
              <p:cxnSp>
                <p:nvCxnSpPr>
                  <p:cNvPr id="164" name="Straight Connector 163">
                    <a:extLst>
                      <a:ext uri="{FF2B5EF4-FFF2-40B4-BE49-F238E27FC236}">
                        <a16:creationId xmlns:a16="http://schemas.microsoft.com/office/drawing/2014/main" id="{031B5047-C986-EB9C-810E-F9A37D3FA31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65144" y="3518260"/>
                    <a:ext cx="267854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60" name="TextBox 159">
                  <a:extLst>
                    <a:ext uri="{FF2B5EF4-FFF2-40B4-BE49-F238E27FC236}">
                      <a16:creationId xmlns:a16="http://schemas.microsoft.com/office/drawing/2014/main" id="{5D5FCDAE-E3B2-86D0-29A8-6F5413DF8A06}"/>
                    </a:ext>
                  </a:extLst>
                </p:cNvPr>
                <p:cNvSpPr txBox="1"/>
                <p:nvPr/>
              </p:nvSpPr>
              <p:spPr>
                <a:xfrm>
                  <a:off x="1084799" y="3483232"/>
                  <a:ext cx="29854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M</a:t>
                  </a:r>
                </a:p>
              </p:txBody>
            </p:sp>
            <p:sp>
              <p:nvSpPr>
                <p:cNvPr id="161" name="TextBox 160">
                  <a:extLst>
                    <a:ext uri="{FF2B5EF4-FFF2-40B4-BE49-F238E27FC236}">
                      <a16:creationId xmlns:a16="http://schemas.microsoft.com/office/drawing/2014/main" id="{EE24E3DE-99B1-D00E-3035-DECE8BE1BE67}"/>
                    </a:ext>
                  </a:extLst>
                </p:cNvPr>
                <p:cNvSpPr txBox="1"/>
                <p:nvPr/>
              </p:nvSpPr>
              <p:spPr>
                <a:xfrm>
                  <a:off x="1476537" y="3478620"/>
                  <a:ext cx="225056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</a:t>
                  </a:r>
                </a:p>
              </p:txBody>
            </p:sp>
          </p:grpSp>
          <p:grpSp>
            <p:nvGrpSpPr>
              <p:cNvPr id="155" name="Group 154">
                <a:extLst>
                  <a:ext uri="{FF2B5EF4-FFF2-40B4-BE49-F238E27FC236}">
                    <a16:creationId xmlns:a16="http://schemas.microsoft.com/office/drawing/2014/main" id="{55DF213A-50B6-C3C3-B9FF-D70471EA6EB2}"/>
                  </a:ext>
                </a:extLst>
              </p:cNvPr>
              <p:cNvGrpSpPr/>
              <p:nvPr/>
            </p:nvGrpSpPr>
            <p:grpSpPr>
              <a:xfrm>
                <a:off x="1354481" y="3347755"/>
                <a:ext cx="652705" cy="184666"/>
                <a:chOff x="970981" y="3372480"/>
                <a:chExt cx="652705" cy="184666"/>
              </a:xfrm>
            </p:grpSpPr>
            <p:sp>
              <p:nvSpPr>
                <p:cNvPr id="156" name="TextBox 155">
                  <a:extLst>
                    <a:ext uri="{FF2B5EF4-FFF2-40B4-BE49-F238E27FC236}">
                      <a16:creationId xmlns:a16="http://schemas.microsoft.com/office/drawing/2014/main" id="{63BCE26E-1BF6-C5DA-43E5-39D76928B4B7}"/>
                    </a:ext>
                  </a:extLst>
                </p:cNvPr>
                <p:cNvSpPr txBox="1"/>
                <p:nvPr/>
              </p:nvSpPr>
              <p:spPr>
                <a:xfrm>
                  <a:off x="970981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AL</a:t>
                  </a:r>
                </a:p>
              </p:txBody>
            </p:sp>
            <p:sp>
              <p:nvSpPr>
                <p:cNvPr id="157" name="TextBox 156">
                  <a:extLst>
                    <a:ext uri="{FF2B5EF4-FFF2-40B4-BE49-F238E27FC236}">
                      <a16:creationId xmlns:a16="http://schemas.microsoft.com/office/drawing/2014/main" id="{3D239DA1-7AA4-1B5F-894E-282B3B089C62}"/>
                    </a:ext>
                  </a:extLst>
                </p:cNvPr>
                <p:cNvSpPr txBox="1"/>
                <p:nvPr/>
              </p:nvSpPr>
              <p:spPr>
                <a:xfrm>
                  <a:off x="1162262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FI</a:t>
                  </a:r>
                </a:p>
              </p:txBody>
            </p:sp>
            <p:cxnSp>
              <p:nvCxnSpPr>
                <p:cNvPr id="158" name="Straight Connector 157">
                  <a:extLst>
                    <a:ext uri="{FF2B5EF4-FFF2-40B4-BE49-F238E27FC236}">
                      <a16:creationId xmlns:a16="http://schemas.microsoft.com/office/drawing/2014/main" id="{3848E3C9-09EC-37AE-66C8-F770B43B68D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5144" y="3518260"/>
                  <a:ext cx="26785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36517FAF-79A6-155D-47D0-796C02ABD7BE}"/>
                </a:ext>
              </a:extLst>
            </p:cNvPr>
            <p:cNvSpPr/>
            <p:nvPr/>
          </p:nvSpPr>
          <p:spPr>
            <a:xfrm>
              <a:off x="366969" y="4110908"/>
              <a:ext cx="354435" cy="8878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835031B9-9E41-4864-3AD8-1425396D61FD}"/>
                </a:ext>
              </a:extLst>
            </p:cNvPr>
            <p:cNvSpPr txBox="1"/>
            <p:nvPr/>
          </p:nvSpPr>
          <p:spPr>
            <a:xfrm rot="16200000">
              <a:off x="13746" y="4383594"/>
              <a:ext cx="128753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/>
                <a:t>Fat Mass/ Body Mass</a:t>
              </a:r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CA294B37-3ADF-FF2D-F5E1-02A2186A6FDD}"/>
              </a:ext>
            </a:extLst>
          </p:cNvPr>
          <p:cNvGrpSpPr/>
          <p:nvPr/>
        </p:nvGrpSpPr>
        <p:grpSpPr>
          <a:xfrm>
            <a:off x="3621428" y="1781872"/>
            <a:ext cx="1532922" cy="1374094"/>
            <a:chOff x="1873867" y="3830888"/>
            <a:chExt cx="1532922" cy="1374094"/>
          </a:xfrm>
        </p:grpSpPr>
        <p:graphicFrame>
          <p:nvGraphicFramePr>
            <p:cNvPr id="25" name="Object 24">
              <a:extLst>
                <a:ext uri="{FF2B5EF4-FFF2-40B4-BE49-F238E27FC236}">
                  <a16:creationId xmlns:a16="http://schemas.microsoft.com/office/drawing/2014/main" id="{08465695-CFEB-4DE6-4550-37C0331855B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000431" y="3978818"/>
            <a:ext cx="1214437" cy="9667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10" r:id="rId16" imgW="2587842" imgH="2064606" progId="Prism10.Document">
                    <p:embed/>
                  </p:oleObj>
                </mc:Choice>
                <mc:Fallback>
                  <p:oleObj name="Prism 10" r:id="rId16" imgW="2587842" imgH="2064606" progId="Prism10.Document">
                    <p:embed/>
                    <p:pic>
                      <p:nvPicPr>
                        <p:cNvPr id="25" name="Object 24">
                          <a:extLst>
                            <a:ext uri="{FF2B5EF4-FFF2-40B4-BE49-F238E27FC236}">
                              <a16:creationId xmlns:a16="http://schemas.microsoft.com/office/drawing/2014/main" id="{08465695-CFEB-4DE6-4550-37C0331855BC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2000431" y="3978818"/>
                          <a:ext cx="1214437" cy="9667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13E0D1F3-EEB9-BD6A-07AE-B1E416F7B82A}"/>
                </a:ext>
              </a:extLst>
            </p:cNvPr>
            <p:cNvSpPr/>
            <p:nvPr/>
          </p:nvSpPr>
          <p:spPr>
            <a:xfrm>
              <a:off x="1873867" y="4040624"/>
              <a:ext cx="354435" cy="8878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919BD00D-2465-50F1-31F4-1BF3993B0D41}"/>
                </a:ext>
              </a:extLst>
            </p:cNvPr>
            <p:cNvGrpSpPr/>
            <p:nvPr/>
          </p:nvGrpSpPr>
          <p:grpSpPr>
            <a:xfrm>
              <a:off x="2386316" y="4880527"/>
              <a:ext cx="1020473" cy="320143"/>
              <a:chOff x="986713" y="3347755"/>
              <a:chExt cx="1020473" cy="320143"/>
            </a:xfrm>
          </p:grpSpPr>
          <p:grpSp>
            <p:nvGrpSpPr>
              <p:cNvPr id="170" name="Group 169">
                <a:extLst>
                  <a:ext uri="{FF2B5EF4-FFF2-40B4-BE49-F238E27FC236}">
                    <a16:creationId xmlns:a16="http://schemas.microsoft.com/office/drawing/2014/main" id="{5BF1BAA5-526A-E247-61A4-6AB70E029D34}"/>
                  </a:ext>
                </a:extLst>
              </p:cNvPr>
              <p:cNvGrpSpPr/>
              <p:nvPr/>
            </p:nvGrpSpPr>
            <p:grpSpPr>
              <a:xfrm>
                <a:off x="986713" y="3350627"/>
                <a:ext cx="714880" cy="317271"/>
                <a:chOff x="986713" y="3350627"/>
                <a:chExt cx="714880" cy="317271"/>
              </a:xfrm>
            </p:grpSpPr>
            <p:grpSp>
              <p:nvGrpSpPr>
                <p:cNvPr id="175" name="Group 174">
                  <a:extLst>
                    <a:ext uri="{FF2B5EF4-FFF2-40B4-BE49-F238E27FC236}">
                      <a16:creationId xmlns:a16="http://schemas.microsoft.com/office/drawing/2014/main" id="{84F93C10-682E-6098-5964-EFF8A15D57FA}"/>
                    </a:ext>
                  </a:extLst>
                </p:cNvPr>
                <p:cNvGrpSpPr/>
                <p:nvPr/>
              </p:nvGrpSpPr>
              <p:grpSpPr>
                <a:xfrm>
                  <a:off x="986713" y="3350627"/>
                  <a:ext cx="652705" cy="184666"/>
                  <a:chOff x="970981" y="3372480"/>
                  <a:chExt cx="652705" cy="184666"/>
                </a:xfrm>
              </p:grpSpPr>
              <p:sp>
                <p:nvSpPr>
                  <p:cNvPr id="178" name="TextBox 177">
                    <a:extLst>
                      <a:ext uri="{FF2B5EF4-FFF2-40B4-BE49-F238E27FC236}">
                        <a16:creationId xmlns:a16="http://schemas.microsoft.com/office/drawing/2014/main" id="{8AAA2703-CDE7-957E-6FF5-C7BAAB5F758B}"/>
                      </a:ext>
                    </a:extLst>
                  </p:cNvPr>
                  <p:cNvSpPr txBox="1"/>
                  <p:nvPr/>
                </p:nvSpPr>
                <p:spPr>
                  <a:xfrm>
                    <a:off x="970981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AL</a:t>
                    </a:r>
                  </a:p>
                </p:txBody>
              </p:sp>
              <p:sp>
                <p:nvSpPr>
                  <p:cNvPr id="179" name="TextBox 178">
                    <a:extLst>
                      <a:ext uri="{FF2B5EF4-FFF2-40B4-BE49-F238E27FC236}">
                        <a16:creationId xmlns:a16="http://schemas.microsoft.com/office/drawing/2014/main" id="{CB4C81A9-C27B-0D57-4ABF-45C89A6E1D75}"/>
                      </a:ext>
                    </a:extLst>
                  </p:cNvPr>
                  <p:cNvSpPr txBox="1"/>
                  <p:nvPr/>
                </p:nvSpPr>
                <p:spPr>
                  <a:xfrm>
                    <a:off x="1162262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FI</a:t>
                    </a:r>
                  </a:p>
                </p:txBody>
              </p:sp>
              <p:cxnSp>
                <p:nvCxnSpPr>
                  <p:cNvPr id="180" name="Straight Connector 179">
                    <a:extLst>
                      <a:ext uri="{FF2B5EF4-FFF2-40B4-BE49-F238E27FC236}">
                        <a16:creationId xmlns:a16="http://schemas.microsoft.com/office/drawing/2014/main" id="{FA7ABE70-79D1-D10A-0646-03D0A4EAECA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65144" y="3518260"/>
                    <a:ext cx="267854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76" name="TextBox 175">
                  <a:extLst>
                    <a:ext uri="{FF2B5EF4-FFF2-40B4-BE49-F238E27FC236}">
                      <a16:creationId xmlns:a16="http://schemas.microsoft.com/office/drawing/2014/main" id="{55332E46-D917-21F8-E663-CA3199F1418C}"/>
                    </a:ext>
                  </a:extLst>
                </p:cNvPr>
                <p:cNvSpPr txBox="1"/>
                <p:nvPr/>
              </p:nvSpPr>
              <p:spPr>
                <a:xfrm>
                  <a:off x="1084799" y="3483232"/>
                  <a:ext cx="29854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M</a:t>
                  </a:r>
                </a:p>
              </p:txBody>
            </p:sp>
            <p:sp>
              <p:nvSpPr>
                <p:cNvPr id="177" name="TextBox 176">
                  <a:extLst>
                    <a:ext uri="{FF2B5EF4-FFF2-40B4-BE49-F238E27FC236}">
                      <a16:creationId xmlns:a16="http://schemas.microsoft.com/office/drawing/2014/main" id="{BBEAE58D-3C50-8BCF-4F93-596A8C774A96}"/>
                    </a:ext>
                  </a:extLst>
                </p:cNvPr>
                <p:cNvSpPr txBox="1"/>
                <p:nvPr/>
              </p:nvSpPr>
              <p:spPr>
                <a:xfrm>
                  <a:off x="1476537" y="3478620"/>
                  <a:ext cx="225056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</a:t>
                  </a:r>
                </a:p>
              </p:txBody>
            </p:sp>
          </p:grpSp>
          <p:grpSp>
            <p:nvGrpSpPr>
              <p:cNvPr id="171" name="Group 170">
                <a:extLst>
                  <a:ext uri="{FF2B5EF4-FFF2-40B4-BE49-F238E27FC236}">
                    <a16:creationId xmlns:a16="http://schemas.microsoft.com/office/drawing/2014/main" id="{92E3CA89-6058-42AB-76C1-E2FE2814989C}"/>
                  </a:ext>
                </a:extLst>
              </p:cNvPr>
              <p:cNvGrpSpPr/>
              <p:nvPr/>
            </p:nvGrpSpPr>
            <p:grpSpPr>
              <a:xfrm>
                <a:off x="1354481" y="3347755"/>
                <a:ext cx="652705" cy="184666"/>
                <a:chOff x="970981" y="3372480"/>
                <a:chExt cx="652705" cy="184666"/>
              </a:xfrm>
            </p:grpSpPr>
            <p:sp>
              <p:nvSpPr>
                <p:cNvPr id="172" name="TextBox 171">
                  <a:extLst>
                    <a:ext uri="{FF2B5EF4-FFF2-40B4-BE49-F238E27FC236}">
                      <a16:creationId xmlns:a16="http://schemas.microsoft.com/office/drawing/2014/main" id="{15ED3B8E-8431-FDED-4369-8C8CDD12585A}"/>
                    </a:ext>
                  </a:extLst>
                </p:cNvPr>
                <p:cNvSpPr txBox="1"/>
                <p:nvPr/>
              </p:nvSpPr>
              <p:spPr>
                <a:xfrm>
                  <a:off x="970981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AL</a:t>
                  </a:r>
                </a:p>
              </p:txBody>
            </p:sp>
            <p:sp>
              <p:nvSpPr>
                <p:cNvPr id="173" name="TextBox 172">
                  <a:extLst>
                    <a:ext uri="{FF2B5EF4-FFF2-40B4-BE49-F238E27FC236}">
                      <a16:creationId xmlns:a16="http://schemas.microsoft.com/office/drawing/2014/main" id="{30D2A1EC-67DF-56E7-E6D8-3A2A3EA3429C}"/>
                    </a:ext>
                  </a:extLst>
                </p:cNvPr>
                <p:cNvSpPr txBox="1"/>
                <p:nvPr/>
              </p:nvSpPr>
              <p:spPr>
                <a:xfrm>
                  <a:off x="1162262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FI</a:t>
                  </a:r>
                </a:p>
              </p:txBody>
            </p:sp>
            <p:cxnSp>
              <p:nvCxnSpPr>
                <p:cNvPr id="174" name="Straight Connector 173">
                  <a:extLst>
                    <a:ext uri="{FF2B5EF4-FFF2-40B4-BE49-F238E27FC236}">
                      <a16:creationId xmlns:a16="http://schemas.microsoft.com/office/drawing/2014/main" id="{1946B2A7-2DE0-799E-CCED-6F98BFCFAA6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5144" y="3518260"/>
                  <a:ext cx="26785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0522AE75-A97D-5DC5-AD13-DDAA5BFC9DC9}"/>
                </a:ext>
              </a:extLst>
            </p:cNvPr>
            <p:cNvSpPr txBox="1"/>
            <p:nvPr/>
          </p:nvSpPr>
          <p:spPr>
            <a:xfrm rot="16200000">
              <a:off x="1438249" y="4402519"/>
              <a:ext cx="137409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/>
                <a:t>Lean Mass/ Body Mass</a:t>
              </a:r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8F8ADC26-4A88-BF41-EE93-6C31AD964173}"/>
              </a:ext>
            </a:extLst>
          </p:cNvPr>
          <p:cNvGrpSpPr/>
          <p:nvPr/>
        </p:nvGrpSpPr>
        <p:grpSpPr>
          <a:xfrm>
            <a:off x="4990322" y="1791198"/>
            <a:ext cx="1604137" cy="1380506"/>
            <a:chOff x="3242761" y="3840214"/>
            <a:chExt cx="1604137" cy="1380506"/>
          </a:xfrm>
        </p:grpSpPr>
        <p:graphicFrame>
          <p:nvGraphicFramePr>
            <p:cNvPr id="26" name="Object 25">
              <a:extLst>
                <a:ext uri="{FF2B5EF4-FFF2-40B4-BE49-F238E27FC236}">
                  <a16:creationId xmlns:a16="http://schemas.microsoft.com/office/drawing/2014/main" id="{CE9521DE-CAEA-DAE6-A718-D0276CD880A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362506" y="3977231"/>
            <a:ext cx="1273175" cy="968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10" r:id="rId18" imgW="2720617" imgH="2064606" progId="Prism10.Document">
                    <p:embed/>
                  </p:oleObj>
                </mc:Choice>
                <mc:Fallback>
                  <p:oleObj name="Prism 10" r:id="rId18" imgW="2720617" imgH="2064606" progId="Prism10.Document">
                    <p:embed/>
                    <p:pic>
                      <p:nvPicPr>
                        <p:cNvPr id="26" name="Object 25">
                          <a:extLst>
                            <a:ext uri="{FF2B5EF4-FFF2-40B4-BE49-F238E27FC236}">
                              <a16:creationId xmlns:a16="http://schemas.microsoft.com/office/drawing/2014/main" id="{CE9521DE-CAEA-DAE6-A718-D0276CD880AC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3362506" y="3977231"/>
                          <a:ext cx="1273175" cy="9683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93584CDC-933F-9AFF-0A21-50A97CDCA12C}"/>
                </a:ext>
              </a:extLst>
            </p:cNvPr>
            <p:cNvGrpSpPr/>
            <p:nvPr/>
          </p:nvGrpSpPr>
          <p:grpSpPr>
            <a:xfrm>
              <a:off x="3826425" y="4866235"/>
              <a:ext cx="1020473" cy="320143"/>
              <a:chOff x="986713" y="3347755"/>
              <a:chExt cx="1020473" cy="320143"/>
            </a:xfrm>
          </p:grpSpPr>
          <p:grpSp>
            <p:nvGrpSpPr>
              <p:cNvPr id="184" name="Group 183">
                <a:extLst>
                  <a:ext uri="{FF2B5EF4-FFF2-40B4-BE49-F238E27FC236}">
                    <a16:creationId xmlns:a16="http://schemas.microsoft.com/office/drawing/2014/main" id="{BB755BF0-527F-B663-A756-C8F4A47307CD}"/>
                  </a:ext>
                </a:extLst>
              </p:cNvPr>
              <p:cNvGrpSpPr/>
              <p:nvPr/>
            </p:nvGrpSpPr>
            <p:grpSpPr>
              <a:xfrm>
                <a:off x="986713" y="3350627"/>
                <a:ext cx="714880" cy="317271"/>
                <a:chOff x="986713" y="3350627"/>
                <a:chExt cx="714880" cy="317271"/>
              </a:xfrm>
            </p:grpSpPr>
            <p:grpSp>
              <p:nvGrpSpPr>
                <p:cNvPr id="189" name="Group 188">
                  <a:extLst>
                    <a:ext uri="{FF2B5EF4-FFF2-40B4-BE49-F238E27FC236}">
                      <a16:creationId xmlns:a16="http://schemas.microsoft.com/office/drawing/2014/main" id="{970ACFEE-A4E3-06DC-538F-776E02E7AF31}"/>
                    </a:ext>
                  </a:extLst>
                </p:cNvPr>
                <p:cNvGrpSpPr/>
                <p:nvPr/>
              </p:nvGrpSpPr>
              <p:grpSpPr>
                <a:xfrm>
                  <a:off x="986713" y="3350627"/>
                  <a:ext cx="652705" cy="184666"/>
                  <a:chOff x="970981" y="3372480"/>
                  <a:chExt cx="652705" cy="184666"/>
                </a:xfrm>
              </p:grpSpPr>
              <p:sp>
                <p:nvSpPr>
                  <p:cNvPr id="192" name="TextBox 191">
                    <a:extLst>
                      <a:ext uri="{FF2B5EF4-FFF2-40B4-BE49-F238E27FC236}">
                        <a16:creationId xmlns:a16="http://schemas.microsoft.com/office/drawing/2014/main" id="{7F539F48-D496-48AA-08FE-713839E97194}"/>
                      </a:ext>
                    </a:extLst>
                  </p:cNvPr>
                  <p:cNvSpPr txBox="1"/>
                  <p:nvPr/>
                </p:nvSpPr>
                <p:spPr>
                  <a:xfrm>
                    <a:off x="970981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AL</a:t>
                    </a:r>
                  </a:p>
                </p:txBody>
              </p:sp>
              <p:sp>
                <p:nvSpPr>
                  <p:cNvPr id="193" name="TextBox 192">
                    <a:extLst>
                      <a:ext uri="{FF2B5EF4-FFF2-40B4-BE49-F238E27FC236}">
                        <a16:creationId xmlns:a16="http://schemas.microsoft.com/office/drawing/2014/main" id="{07C6ABD9-6985-FECC-5039-031A6A53CD86}"/>
                      </a:ext>
                    </a:extLst>
                  </p:cNvPr>
                  <p:cNvSpPr txBox="1"/>
                  <p:nvPr/>
                </p:nvSpPr>
                <p:spPr>
                  <a:xfrm>
                    <a:off x="1162262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FI</a:t>
                    </a:r>
                  </a:p>
                </p:txBody>
              </p:sp>
              <p:cxnSp>
                <p:nvCxnSpPr>
                  <p:cNvPr id="194" name="Straight Connector 193">
                    <a:extLst>
                      <a:ext uri="{FF2B5EF4-FFF2-40B4-BE49-F238E27FC236}">
                        <a16:creationId xmlns:a16="http://schemas.microsoft.com/office/drawing/2014/main" id="{B775F57E-00A3-97EC-736E-AEDB1098FD2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65144" y="3518260"/>
                    <a:ext cx="267854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90" name="TextBox 189">
                  <a:extLst>
                    <a:ext uri="{FF2B5EF4-FFF2-40B4-BE49-F238E27FC236}">
                      <a16:creationId xmlns:a16="http://schemas.microsoft.com/office/drawing/2014/main" id="{9A23F087-737B-420E-8FD2-75522386AA0D}"/>
                    </a:ext>
                  </a:extLst>
                </p:cNvPr>
                <p:cNvSpPr txBox="1"/>
                <p:nvPr/>
              </p:nvSpPr>
              <p:spPr>
                <a:xfrm>
                  <a:off x="1084799" y="3483232"/>
                  <a:ext cx="29854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M</a:t>
                  </a:r>
                </a:p>
              </p:txBody>
            </p:sp>
            <p:sp>
              <p:nvSpPr>
                <p:cNvPr id="191" name="TextBox 190">
                  <a:extLst>
                    <a:ext uri="{FF2B5EF4-FFF2-40B4-BE49-F238E27FC236}">
                      <a16:creationId xmlns:a16="http://schemas.microsoft.com/office/drawing/2014/main" id="{F17D9268-846E-05A4-2274-B8B2B0B92F6C}"/>
                    </a:ext>
                  </a:extLst>
                </p:cNvPr>
                <p:cNvSpPr txBox="1"/>
                <p:nvPr/>
              </p:nvSpPr>
              <p:spPr>
                <a:xfrm>
                  <a:off x="1476537" y="3478620"/>
                  <a:ext cx="225056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</a:t>
                  </a:r>
                </a:p>
              </p:txBody>
            </p:sp>
          </p:grpSp>
          <p:grpSp>
            <p:nvGrpSpPr>
              <p:cNvPr id="185" name="Group 184">
                <a:extLst>
                  <a:ext uri="{FF2B5EF4-FFF2-40B4-BE49-F238E27FC236}">
                    <a16:creationId xmlns:a16="http://schemas.microsoft.com/office/drawing/2014/main" id="{997F928E-304D-E01C-A07C-19E62D057BAC}"/>
                  </a:ext>
                </a:extLst>
              </p:cNvPr>
              <p:cNvGrpSpPr/>
              <p:nvPr/>
            </p:nvGrpSpPr>
            <p:grpSpPr>
              <a:xfrm>
                <a:off x="1354481" y="3347755"/>
                <a:ext cx="652705" cy="184666"/>
                <a:chOff x="970981" y="3372480"/>
                <a:chExt cx="652705" cy="184666"/>
              </a:xfrm>
            </p:grpSpPr>
            <p:sp>
              <p:nvSpPr>
                <p:cNvPr id="186" name="TextBox 185">
                  <a:extLst>
                    <a:ext uri="{FF2B5EF4-FFF2-40B4-BE49-F238E27FC236}">
                      <a16:creationId xmlns:a16="http://schemas.microsoft.com/office/drawing/2014/main" id="{BD73303E-D544-A499-5CF6-A2FF22A5010D}"/>
                    </a:ext>
                  </a:extLst>
                </p:cNvPr>
                <p:cNvSpPr txBox="1"/>
                <p:nvPr/>
              </p:nvSpPr>
              <p:spPr>
                <a:xfrm>
                  <a:off x="970981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AL</a:t>
                  </a:r>
                </a:p>
              </p:txBody>
            </p:sp>
            <p:sp>
              <p:nvSpPr>
                <p:cNvPr id="187" name="TextBox 186">
                  <a:extLst>
                    <a:ext uri="{FF2B5EF4-FFF2-40B4-BE49-F238E27FC236}">
                      <a16:creationId xmlns:a16="http://schemas.microsoft.com/office/drawing/2014/main" id="{15B64E77-FBB4-CDA4-DDF5-5444AEE480DA}"/>
                    </a:ext>
                  </a:extLst>
                </p:cNvPr>
                <p:cNvSpPr txBox="1"/>
                <p:nvPr/>
              </p:nvSpPr>
              <p:spPr>
                <a:xfrm>
                  <a:off x="1162262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FI</a:t>
                  </a:r>
                </a:p>
              </p:txBody>
            </p:sp>
            <p:cxnSp>
              <p:nvCxnSpPr>
                <p:cNvPr id="188" name="Straight Connector 187">
                  <a:extLst>
                    <a:ext uri="{FF2B5EF4-FFF2-40B4-BE49-F238E27FC236}">
                      <a16:creationId xmlns:a16="http://schemas.microsoft.com/office/drawing/2014/main" id="{301B926F-A570-F81C-4ADF-B88728D481D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5144" y="3518260"/>
                  <a:ext cx="26785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6E3CF63D-9B14-07B0-15EC-1560AE16C7EC}"/>
                </a:ext>
              </a:extLst>
            </p:cNvPr>
            <p:cNvSpPr/>
            <p:nvPr/>
          </p:nvSpPr>
          <p:spPr>
            <a:xfrm>
              <a:off x="3242761" y="4105712"/>
              <a:ext cx="354435" cy="8878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6" name="TextBox 195">
              <a:extLst>
                <a:ext uri="{FF2B5EF4-FFF2-40B4-BE49-F238E27FC236}">
                  <a16:creationId xmlns:a16="http://schemas.microsoft.com/office/drawing/2014/main" id="{F3DF78BA-E63F-183B-E3BD-C6D2A0EA9686}"/>
                </a:ext>
              </a:extLst>
            </p:cNvPr>
            <p:cNvSpPr txBox="1"/>
            <p:nvPr/>
          </p:nvSpPr>
          <p:spPr>
            <a:xfrm rot="16200000">
              <a:off x="2848683" y="4415051"/>
              <a:ext cx="13805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/>
                <a:t>Fluid Mass/ Body Mass</a:t>
              </a:r>
            </a:p>
          </p:txBody>
        </p: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E6F97716-B7C4-05C0-586E-571D820D4745}"/>
              </a:ext>
            </a:extLst>
          </p:cNvPr>
          <p:cNvGrpSpPr/>
          <p:nvPr/>
        </p:nvGrpSpPr>
        <p:grpSpPr>
          <a:xfrm>
            <a:off x="2027639" y="445737"/>
            <a:ext cx="1517563" cy="1309380"/>
            <a:chOff x="544186" y="5535012"/>
            <a:chExt cx="1517563" cy="1309380"/>
          </a:xfrm>
        </p:grpSpPr>
        <p:graphicFrame>
          <p:nvGraphicFramePr>
            <p:cNvPr id="27" name="Object 26">
              <a:extLst>
                <a:ext uri="{FF2B5EF4-FFF2-40B4-BE49-F238E27FC236}">
                  <a16:creationId xmlns:a16="http://schemas.microsoft.com/office/drawing/2014/main" id="{4AD9467C-8C8A-678A-93C9-C3D76190EA3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94508" y="5580646"/>
            <a:ext cx="1298575" cy="1028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10" r:id="rId20" imgW="2642895" imgH="2091961" progId="Prism10.Document">
                    <p:embed/>
                  </p:oleObj>
                </mc:Choice>
                <mc:Fallback>
                  <p:oleObj name="Prism 10" r:id="rId20" imgW="2642895" imgH="2091961" progId="Prism10.Document">
                    <p:embed/>
                    <p:pic>
                      <p:nvPicPr>
                        <p:cNvPr id="27" name="Object 26">
                          <a:extLst>
                            <a:ext uri="{FF2B5EF4-FFF2-40B4-BE49-F238E27FC236}">
                              <a16:creationId xmlns:a16="http://schemas.microsoft.com/office/drawing/2014/main" id="{4AD9467C-8C8A-678A-93C9-C3D76190EA3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594508" y="5580646"/>
                          <a:ext cx="1298575" cy="10287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273E603E-BB75-52E1-B32C-7343C056019B}"/>
                </a:ext>
              </a:extLst>
            </p:cNvPr>
            <p:cNvSpPr/>
            <p:nvPr/>
          </p:nvSpPr>
          <p:spPr>
            <a:xfrm>
              <a:off x="544186" y="5695267"/>
              <a:ext cx="354435" cy="8878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C719CB9D-CAC1-C661-24F8-9318C32D01A9}"/>
                </a:ext>
              </a:extLst>
            </p:cNvPr>
            <p:cNvSpPr txBox="1"/>
            <p:nvPr/>
          </p:nvSpPr>
          <p:spPr>
            <a:xfrm rot="16200000">
              <a:off x="254751" y="5956763"/>
              <a:ext cx="107433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/>
                <a:t>Fat Mass (grams)</a:t>
              </a:r>
            </a:p>
          </p:txBody>
        </p: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9E9F9CDE-C6A2-7DF7-FE89-88D35551B093}"/>
                </a:ext>
              </a:extLst>
            </p:cNvPr>
            <p:cNvGrpSpPr/>
            <p:nvPr/>
          </p:nvGrpSpPr>
          <p:grpSpPr>
            <a:xfrm>
              <a:off x="1041276" y="6524249"/>
              <a:ext cx="1020473" cy="320143"/>
              <a:chOff x="986713" y="3347755"/>
              <a:chExt cx="1020473" cy="320143"/>
            </a:xfrm>
          </p:grpSpPr>
          <p:grpSp>
            <p:nvGrpSpPr>
              <p:cNvPr id="201" name="Group 200">
                <a:extLst>
                  <a:ext uri="{FF2B5EF4-FFF2-40B4-BE49-F238E27FC236}">
                    <a16:creationId xmlns:a16="http://schemas.microsoft.com/office/drawing/2014/main" id="{23AD10F0-D011-4DA8-C282-1F973EC8545A}"/>
                  </a:ext>
                </a:extLst>
              </p:cNvPr>
              <p:cNvGrpSpPr/>
              <p:nvPr/>
            </p:nvGrpSpPr>
            <p:grpSpPr>
              <a:xfrm>
                <a:off x="986713" y="3350627"/>
                <a:ext cx="714880" cy="317271"/>
                <a:chOff x="986713" y="3350627"/>
                <a:chExt cx="714880" cy="317271"/>
              </a:xfrm>
            </p:grpSpPr>
            <p:grpSp>
              <p:nvGrpSpPr>
                <p:cNvPr id="206" name="Group 205">
                  <a:extLst>
                    <a:ext uri="{FF2B5EF4-FFF2-40B4-BE49-F238E27FC236}">
                      <a16:creationId xmlns:a16="http://schemas.microsoft.com/office/drawing/2014/main" id="{1C096AC3-8E75-B5C5-3877-2C3381457077}"/>
                    </a:ext>
                  </a:extLst>
                </p:cNvPr>
                <p:cNvGrpSpPr/>
                <p:nvPr/>
              </p:nvGrpSpPr>
              <p:grpSpPr>
                <a:xfrm>
                  <a:off x="986713" y="3350627"/>
                  <a:ext cx="652705" cy="184666"/>
                  <a:chOff x="970981" y="3372480"/>
                  <a:chExt cx="652705" cy="184666"/>
                </a:xfrm>
              </p:grpSpPr>
              <p:sp>
                <p:nvSpPr>
                  <p:cNvPr id="209" name="TextBox 208">
                    <a:extLst>
                      <a:ext uri="{FF2B5EF4-FFF2-40B4-BE49-F238E27FC236}">
                        <a16:creationId xmlns:a16="http://schemas.microsoft.com/office/drawing/2014/main" id="{1CD3B082-8955-0FE1-5FEE-44107A7AE84A}"/>
                      </a:ext>
                    </a:extLst>
                  </p:cNvPr>
                  <p:cNvSpPr txBox="1"/>
                  <p:nvPr/>
                </p:nvSpPr>
                <p:spPr>
                  <a:xfrm>
                    <a:off x="970981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AL</a:t>
                    </a:r>
                  </a:p>
                </p:txBody>
              </p:sp>
              <p:sp>
                <p:nvSpPr>
                  <p:cNvPr id="210" name="TextBox 209">
                    <a:extLst>
                      <a:ext uri="{FF2B5EF4-FFF2-40B4-BE49-F238E27FC236}">
                        <a16:creationId xmlns:a16="http://schemas.microsoft.com/office/drawing/2014/main" id="{DA07A673-F545-5DD0-34F6-B9735B38DC4C}"/>
                      </a:ext>
                    </a:extLst>
                  </p:cNvPr>
                  <p:cNvSpPr txBox="1"/>
                  <p:nvPr/>
                </p:nvSpPr>
                <p:spPr>
                  <a:xfrm>
                    <a:off x="1162262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FI</a:t>
                    </a:r>
                  </a:p>
                </p:txBody>
              </p:sp>
              <p:cxnSp>
                <p:nvCxnSpPr>
                  <p:cNvPr id="211" name="Straight Connector 210">
                    <a:extLst>
                      <a:ext uri="{FF2B5EF4-FFF2-40B4-BE49-F238E27FC236}">
                        <a16:creationId xmlns:a16="http://schemas.microsoft.com/office/drawing/2014/main" id="{E7906FEA-063B-C853-8E12-94442F15578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65144" y="3518260"/>
                    <a:ext cx="267854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07" name="TextBox 206">
                  <a:extLst>
                    <a:ext uri="{FF2B5EF4-FFF2-40B4-BE49-F238E27FC236}">
                      <a16:creationId xmlns:a16="http://schemas.microsoft.com/office/drawing/2014/main" id="{27D1DDE3-A1CE-5F11-F93D-577B82EA96BA}"/>
                    </a:ext>
                  </a:extLst>
                </p:cNvPr>
                <p:cNvSpPr txBox="1"/>
                <p:nvPr/>
              </p:nvSpPr>
              <p:spPr>
                <a:xfrm>
                  <a:off x="1084799" y="3483232"/>
                  <a:ext cx="29854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M</a:t>
                  </a:r>
                </a:p>
              </p:txBody>
            </p:sp>
            <p:sp>
              <p:nvSpPr>
                <p:cNvPr id="208" name="TextBox 207">
                  <a:extLst>
                    <a:ext uri="{FF2B5EF4-FFF2-40B4-BE49-F238E27FC236}">
                      <a16:creationId xmlns:a16="http://schemas.microsoft.com/office/drawing/2014/main" id="{51F992D6-7194-3B9D-544F-37AC820D4276}"/>
                    </a:ext>
                  </a:extLst>
                </p:cNvPr>
                <p:cNvSpPr txBox="1"/>
                <p:nvPr/>
              </p:nvSpPr>
              <p:spPr>
                <a:xfrm>
                  <a:off x="1476537" y="3478620"/>
                  <a:ext cx="225056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</a:t>
                  </a:r>
                </a:p>
              </p:txBody>
            </p:sp>
          </p:grpSp>
          <p:grpSp>
            <p:nvGrpSpPr>
              <p:cNvPr id="202" name="Group 201">
                <a:extLst>
                  <a:ext uri="{FF2B5EF4-FFF2-40B4-BE49-F238E27FC236}">
                    <a16:creationId xmlns:a16="http://schemas.microsoft.com/office/drawing/2014/main" id="{07AE0A98-1987-FFA9-D502-1F57965106E6}"/>
                  </a:ext>
                </a:extLst>
              </p:cNvPr>
              <p:cNvGrpSpPr/>
              <p:nvPr/>
            </p:nvGrpSpPr>
            <p:grpSpPr>
              <a:xfrm>
                <a:off x="1354481" y="3347755"/>
                <a:ext cx="652705" cy="184666"/>
                <a:chOff x="970981" y="3372480"/>
                <a:chExt cx="652705" cy="184666"/>
              </a:xfrm>
            </p:grpSpPr>
            <p:sp>
              <p:nvSpPr>
                <p:cNvPr id="203" name="TextBox 202">
                  <a:extLst>
                    <a:ext uri="{FF2B5EF4-FFF2-40B4-BE49-F238E27FC236}">
                      <a16:creationId xmlns:a16="http://schemas.microsoft.com/office/drawing/2014/main" id="{36600D35-0074-5702-120E-9C434972EA65}"/>
                    </a:ext>
                  </a:extLst>
                </p:cNvPr>
                <p:cNvSpPr txBox="1"/>
                <p:nvPr/>
              </p:nvSpPr>
              <p:spPr>
                <a:xfrm>
                  <a:off x="970981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AL</a:t>
                  </a:r>
                </a:p>
              </p:txBody>
            </p:sp>
            <p:sp>
              <p:nvSpPr>
                <p:cNvPr id="204" name="TextBox 203">
                  <a:extLst>
                    <a:ext uri="{FF2B5EF4-FFF2-40B4-BE49-F238E27FC236}">
                      <a16:creationId xmlns:a16="http://schemas.microsoft.com/office/drawing/2014/main" id="{6AF141A8-52B6-0139-2489-3EB8285EE0A2}"/>
                    </a:ext>
                  </a:extLst>
                </p:cNvPr>
                <p:cNvSpPr txBox="1"/>
                <p:nvPr/>
              </p:nvSpPr>
              <p:spPr>
                <a:xfrm>
                  <a:off x="1162262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FI</a:t>
                  </a:r>
                </a:p>
              </p:txBody>
            </p:sp>
            <p:cxnSp>
              <p:nvCxnSpPr>
                <p:cNvPr id="205" name="Straight Connector 204">
                  <a:extLst>
                    <a:ext uri="{FF2B5EF4-FFF2-40B4-BE49-F238E27FC236}">
                      <a16:creationId xmlns:a16="http://schemas.microsoft.com/office/drawing/2014/main" id="{27111212-5FC4-E470-00EE-CF37799ABF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5144" y="3518260"/>
                  <a:ext cx="26785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C866BCD5-261A-2647-7BC7-B7505216567B}"/>
              </a:ext>
            </a:extLst>
          </p:cNvPr>
          <p:cNvGrpSpPr/>
          <p:nvPr/>
        </p:nvGrpSpPr>
        <p:grpSpPr>
          <a:xfrm>
            <a:off x="3500030" y="406466"/>
            <a:ext cx="1550230" cy="1332054"/>
            <a:chOff x="1970234" y="5504730"/>
            <a:chExt cx="1550230" cy="1332054"/>
          </a:xfrm>
        </p:grpSpPr>
        <p:graphicFrame>
          <p:nvGraphicFramePr>
            <p:cNvPr id="28" name="Object 27">
              <a:extLst>
                <a:ext uri="{FF2B5EF4-FFF2-40B4-BE49-F238E27FC236}">
                  <a16:creationId xmlns:a16="http://schemas.microsoft.com/office/drawing/2014/main" id="{9C18F12F-9A41-37EF-9B6F-84207D809A0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041329" y="5579561"/>
            <a:ext cx="1316037" cy="10112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10" r:id="rId22" imgW="2676359" imgH="2058487" progId="Prism10.Document">
                    <p:embed/>
                  </p:oleObj>
                </mc:Choice>
                <mc:Fallback>
                  <p:oleObj name="Prism 10" r:id="rId22" imgW="2676359" imgH="2058487" progId="Prism10.Document">
                    <p:embed/>
                    <p:pic>
                      <p:nvPicPr>
                        <p:cNvPr id="28" name="Object 27">
                          <a:extLst>
                            <a:ext uri="{FF2B5EF4-FFF2-40B4-BE49-F238E27FC236}">
                              <a16:creationId xmlns:a16="http://schemas.microsoft.com/office/drawing/2014/main" id="{9C18F12F-9A41-37EF-9B6F-84207D809A07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2041329" y="5579561"/>
                          <a:ext cx="1316037" cy="10112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0FCAC2F9-8E9B-3E15-E3B9-F426CF478A3C}"/>
                </a:ext>
              </a:extLst>
            </p:cNvPr>
            <p:cNvGrpSpPr/>
            <p:nvPr/>
          </p:nvGrpSpPr>
          <p:grpSpPr>
            <a:xfrm>
              <a:off x="2499991" y="6516641"/>
              <a:ext cx="1020473" cy="320143"/>
              <a:chOff x="986713" y="3347755"/>
              <a:chExt cx="1020473" cy="320143"/>
            </a:xfrm>
          </p:grpSpPr>
          <p:grpSp>
            <p:nvGrpSpPr>
              <p:cNvPr id="214" name="Group 213">
                <a:extLst>
                  <a:ext uri="{FF2B5EF4-FFF2-40B4-BE49-F238E27FC236}">
                    <a16:creationId xmlns:a16="http://schemas.microsoft.com/office/drawing/2014/main" id="{43AE8C2D-34C7-15D5-6CC3-0A4A981711DB}"/>
                  </a:ext>
                </a:extLst>
              </p:cNvPr>
              <p:cNvGrpSpPr/>
              <p:nvPr/>
            </p:nvGrpSpPr>
            <p:grpSpPr>
              <a:xfrm>
                <a:off x="986713" y="3350627"/>
                <a:ext cx="714880" cy="317271"/>
                <a:chOff x="986713" y="3350627"/>
                <a:chExt cx="714880" cy="317271"/>
              </a:xfrm>
            </p:grpSpPr>
            <p:grpSp>
              <p:nvGrpSpPr>
                <p:cNvPr id="219" name="Group 218">
                  <a:extLst>
                    <a:ext uri="{FF2B5EF4-FFF2-40B4-BE49-F238E27FC236}">
                      <a16:creationId xmlns:a16="http://schemas.microsoft.com/office/drawing/2014/main" id="{9E95685A-9D33-A2D7-F52B-248AEA3708A1}"/>
                    </a:ext>
                  </a:extLst>
                </p:cNvPr>
                <p:cNvGrpSpPr/>
                <p:nvPr/>
              </p:nvGrpSpPr>
              <p:grpSpPr>
                <a:xfrm>
                  <a:off x="986713" y="3350627"/>
                  <a:ext cx="652705" cy="184666"/>
                  <a:chOff x="970981" y="3372480"/>
                  <a:chExt cx="652705" cy="184666"/>
                </a:xfrm>
              </p:grpSpPr>
              <p:sp>
                <p:nvSpPr>
                  <p:cNvPr id="222" name="TextBox 221">
                    <a:extLst>
                      <a:ext uri="{FF2B5EF4-FFF2-40B4-BE49-F238E27FC236}">
                        <a16:creationId xmlns:a16="http://schemas.microsoft.com/office/drawing/2014/main" id="{334477EE-AA43-EEDE-6F80-1BFB6547D3DA}"/>
                      </a:ext>
                    </a:extLst>
                  </p:cNvPr>
                  <p:cNvSpPr txBox="1"/>
                  <p:nvPr/>
                </p:nvSpPr>
                <p:spPr>
                  <a:xfrm>
                    <a:off x="970981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AL</a:t>
                    </a:r>
                  </a:p>
                </p:txBody>
              </p:sp>
              <p:sp>
                <p:nvSpPr>
                  <p:cNvPr id="223" name="TextBox 222">
                    <a:extLst>
                      <a:ext uri="{FF2B5EF4-FFF2-40B4-BE49-F238E27FC236}">
                        <a16:creationId xmlns:a16="http://schemas.microsoft.com/office/drawing/2014/main" id="{ACAAB213-ED41-50AA-0FA5-461ADF065433}"/>
                      </a:ext>
                    </a:extLst>
                  </p:cNvPr>
                  <p:cNvSpPr txBox="1"/>
                  <p:nvPr/>
                </p:nvSpPr>
                <p:spPr>
                  <a:xfrm>
                    <a:off x="1162262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FI</a:t>
                    </a:r>
                  </a:p>
                </p:txBody>
              </p:sp>
              <p:cxnSp>
                <p:nvCxnSpPr>
                  <p:cNvPr id="224" name="Straight Connector 223">
                    <a:extLst>
                      <a:ext uri="{FF2B5EF4-FFF2-40B4-BE49-F238E27FC236}">
                        <a16:creationId xmlns:a16="http://schemas.microsoft.com/office/drawing/2014/main" id="{418D7F7A-CD5B-A613-4F80-772019FA868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65144" y="3518260"/>
                    <a:ext cx="267854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20" name="TextBox 219">
                  <a:extLst>
                    <a:ext uri="{FF2B5EF4-FFF2-40B4-BE49-F238E27FC236}">
                      <a16:creationId xmlns:a16="http://schemas.microsoft.com/office/drawing/2014/main" id="{BD64D755-5A4B-FC05-56A8-B06361EE053A}"/>
                    </a:ext>
                  </a:extLst>
                </p:cNvPr>
                <p:cNvSpPr txBox="1"/>
                <p:nvPr/>
              </p:nvSpPr>
              <p:spPr>
                <a:xfrm>
                  <a:off x="1084799" y="3483232"/>
                  <a:ext cx="29854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M</a:t>
                  </a:r>
                </a:p>
              </p:txBody>
            </p:sp>
            <p:sp>
              <p:nvSpPr>
                <p:cNvPr id="221" name="TextBox 220">
                  <a:extLst>
                    <a:ext uri="{FF2B5EF4-FFF2-40B4-BE49-F238E27FC236}">
                      <a16:creationId xmlns:a16="http://schemas.microsoft.com/office/drawing/2014/main" id="{29EAAC5D-5C3A-1944-73DE-592FADA19682}"/>
                    </a:ext>
                  </a:extLst>
                </p:cNvPr>
                <p:cNvSpPr txBox="1"/>
                <p:nvPr/>
              </p:nvSpPr>
              <p:spPr>
                <a:xfrm>
                  <a:off x="1476537" y="3478620"/>
                  <a:ext cx="225056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</a:t>
                  </a:r>
                </a:p>
              </p:txBody>
            </p:sp>
          </p:grpSp>
          <p:grpSp>
            <p:nvGrpSpPr>
              <p:cNvPr id="215" name="Group 214">
                <a:extLst>
                  <a:ext uri="{FF2B5EF4-FFF2-40B4-BE49-F238E27FC236}">
                    <a16:creationId xmlns:a16="http://schemas.microsoft.com/office/drawing/2014/main" id="{6C9E1D28-E548-C0C1-3D6C-1E1598A66001}"/>
                  </a:ext>
                </a:extLst>
              </p:cNvPr>
              <p:cNvGrpSpPr/>
              <p:nvPr/>
            </p:nvGrpSpPr>
            <p:grpSpPr>
              <a:xfrm>
                <a:off x="1354481" y="3347755"/>
                <a:ext cx="652705" cy="184666"/>
                <a:chOff x="970981" y="3372480"/>
                <a:chExt cx="652705" cy="184666"/>
              </a:xfrm>
            </p:grpSpPr>
            <p:sp>
              <p:nvSpPr>
                <p:cNvPr id="216" name="TextBox 215">
                  <a:extLst>
                    <a:ext uri="{FF2B5EF4-FFF2-40B4-BE49-F238E27FC236}">
                      <a16:creationId xmlns:a16="http://schemas.microsoft.com/office/drawing/2014/main" id="{47673219-A665-0830-F23C-B9429E9D21D1}"/>
                    </a:ext>
                  </a:extLst>
                </p:cNvPr>
                <p:cNvSpPr txBox="1"/>
                <p:nvPr/>
              </p:nvSpPr>
              <p:spPr>
                <a:xfrm>
                  <a:off x="970981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AL</a:t>
                  </a:r>
                </a:p>
              </p:txBody>
            </p:sp>
            <p:sp>
              <p:nvSpPr>
                <p:cNvPr id="217" name="TextBox 216">
                  <a:extLst>
                    <a:ext uri="{FF2B5EF4-FFF2-40B4-BE49-F238E27FC236}">
                      <a16:creationId xmlns:a16="http://schemas.microsoft.com/office/drawing/2014/main" id="{005BCDE7-E6D0-82D8-1887-7E7CAC5718D9}"/>
                    </a:ext>
                  </a:extLst>
                </p:cNvPr>
                <p:cNvSpPr txBox="1"/>
                <p:nvPr/>
              </p:nvSpPr>
              <p:spPr>
                <a:xfrm>
                  <a:off x="1162262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FI</a:t>
                  </a:r>
                </a:p>
              </p:txBody>
            </p:sp>
            <p:cxnSp>
              <p:nvCxnSpPr>
                <p:cNvPr id="218" name="Straight Connector 217">
                  <a:extLst>
                    <a:ext uri="{FF2B5EF4-FFF2-40B4-BE49-F238E27FC236}">
                      <a16:creationId xmlns:a16="http://schemas.microsoft.com/office/drawing/2014/main" id="{2F6AAEEE-CBC8-3044-6EBB-14513A71CA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5144" y="3518260"/>
                  <a:ext cx="26785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D12A5069-6BBB-2212-4B4A-247564494297}"/>
                </a:ext>
              </a:extLst>
            </p:cNvPr>
            <p:cNvSpPr/>
            <p:nvPr/>
          </p:nvSpPr>
          <p:spPr>
            <a:xfrm>
              <a:off x="1970234" y="5620686"/>
              <a:ext cx="354435" cy="10268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6" name="TextBox 225">
              <a:extLst>
                <a:ext uri="{FF2B5EF4-FFF2-40B4-BE49-F238E27FC236}">
                  <a16:creationId xmlns:a16="http://schemas.microsoft.com/office/drawing/2014/main" id="{D9672676-2B37-A469-9E58-703720D1A744}"/>
                </a:ext>
              </a:extLst>
            </p:cNvPr>
            <p:cNvSpPr txBox="1"/>
            <p:nvPr/>
          </p:nvSpPr>
          <p:spPr>
            <a:xfrm rot="16200000">
              <a:off x="1650094" y="5969762"/>
              <a:ext cx="116089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/>
                <a:t>Lean Mass (grams)</a:t>
              </a:r>
            </a:p>
          </p:txBody>
        </p:sp>
      </p:grp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DE5C9761-7691-4B93-4A1E-AF85FDE80E08}"/>
              </a:ext>
            </a:extLst>
          </p:cNvPr>
          <p:cNvGrpSpPr/>
          <p:nvPr/>
        </p:nvGrpSpPr>
        <p:grpSpPr>
          <a:xfrm>
            <a:off x="5000206" y="369661"/>
            <a:ext cx="1497359" cy="1337172"/>
            <a:chOff x="3428461" y="5488525"/>
            <a:chExt cx="1497359" cy="1337172"/>
          </a:xfrm>
        </p:grpSpPr>
        <p:graphicFrame>
          <p:nvGraphicFramePr>
            <p:cNvPr id="29" name="Object 28">
              <a:extLst>
                <a:ext uri="{FF2B5EF4-FFF2-40B4-BE49-F238E27FC236}">
                  <a16:creationId xmlns:a16="http://schemas.microsoft.com/office/drawing/2014/main" id="{43C42C2F-BAEA-5248-6383-F42F454C109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505612" y="5587498"/>
            <a:ext cx="1263650" cy="1003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10" r:id="rId24" imgW="2568052" imgH="2041930" progId="Prism10.Document">
                    <p:embed/>
                  </p:oleObj>
                </mc:Choice>
                <mc:Fallback>
                  <p:oleObj name="Prism 10" r:id="rId24" imgW="2568052" imgH="2041930" progId="Prism10.Document">
                    <p:embed/>
                    <p:pic>
                      <p:nvPicPr>
                        <p:cNvPr id="29" name="Object 28">
                          <a:extLst>
                            <a:ext uri="{FF2B5EF4-FFF2-40B4-BE49-F238E27FC236}">
                              <a16:creationId xmlns:a16="http://schemas.microsoft.com/office/drawing/2014/main" id="{43C42C2F-BAEA-5248-6383-F42F454C109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3505612" y="5587498"/>
                          <a:ext cx="1263650" cy="10033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8" name="Rectangle 227">
              <a:extLst>
                <a:ext uri="{FF2B5EF4-FFF2-40B4-BE49-F238E27FC236}">
                  <a16:creationId xmlns:a16="http://schemas.microsoft.com/office/drawing/2014/main" id="{7474BD1B-722E-B1C8-D0CB-F13AEE3C4137}"/>
                </a:ext>
              </a:extLst>
            </p:cNvPr>
            <p:cNvSpPr/>
            <p:nvPr/>
          </p:nvSpPr>
          <p:spPr>
            <a:xfrm>
              <a:off x="3428461" y="5621403"/>
              <a:ext cx="354435" cy="8878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83AEAAAB-2E97-8C1F-F068-0A0871707302}"/>
                </a:ext>
              </a:extLst>
            </p:cNvPr>
            <p:cNvSpPr txBox="1"/>
            <p:nvPr/>
          </p:nvSpPr>
          <p:spPr>
            <a:xfrm rot="16200000">
              <a:off x="3110657" y="5956763"/>
              <a:ext cx="116730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/>
                <a:t>Fluid Mass (grams)</a:t>
              </a:r>
            </a:p>
          </p:txBody>
        </p:sp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9B0B557D-9074-53CE-20B7-2D8267FF4316}"/>
                </a:ext>
              </a:extLst>
            </p:cNvPr>
            <p:cNvGrpSpPr/>
            <p:nvPr/>
          </p:nvGrpSpPr>
          <p:grpSpPr>
            <a:xfrm>
              <a:off x="3905347" y="6505554"/>
              <a:ext cx="1020473" cy="320143"/>
              <a:chOff x="986713" y="3347755"/>
              <a:chExt cx="1020473" cy="320143"/>
            </a:xfrm>
          </p:grpSpPr>
          <p:grpSp>
            <p:nvGrpSpPr>
              <p:cNvPr id="231" name="Group 230">
                <a:extLst>
                  <a:ext uri="{FF2B5EF4-FFF2-40B4-BE49-F238E27FC236}">
                    <a16:creationId xmlns:a16="http://schemas.microsoft.com/office/drawing/2014/main" id="{3C7A95ED-C6AC-CB6E-6553-92E5910E8341}"/>
                  </a:ext>
                </a:extLst>
              </p:cNvPr>
              <p:cNvGrpSpPr/>
              <p:nvPr/>
            </p:nvGrpSpPr>
            <p:grpSpPr>
              <a:xfrm>
                <a:off x="986713" y="3350627"/>
                <a:ext cx="714880" cy="317271"/>
                <a:chOff x="986713" y="3350627"/>
                <a:chExt cx="714880" cy="317271"/>
              </a:xfrm>
            </p:grpSpPr>
            <p:grpSp>
              <p:nvGrpSpPr>
                <p:cNvPr id="236" name="Group 235">
                  <a:extLst>
                    <a:ext uri="{FF2B5EF4-FFF2-40B4-BE49-F238E27FC236}">
                      <a16:creationId xmlns:a16="http://schemas.microsoft.com/office/drawing/2014/main" id="{BCBA54ED-E6F8-25A8-5CB1-5906F7ACC106}"/>
                    </a:ext>
                  </a:extLst>
                </p:cNvPr>
                <p:cNvGrpSpPr/>
                <p:nvPr/>
              </p:nvGrpSpPr>
              <p:grpSpPr>
                <a:xfrm>
                  <a:off x="986713" y="3350627"/>
                  <a:ext cx="652705" cy="184666"/>
                  <a:chOff x="970981" y="3372480"/>
                  <a:chExt cx="652705" cy="184666"/>
                </a:xfrm>
              </p:grpSpPr>
              <p:sp>
                <p:nvSpPr>
                  <p:cNvPr id="239" name="TextBox 238">
                    <a:extLst>
                      <a:ext uri="{FF2B5EF4-FFF2-40B4-BE49-F238E27FC236}">
                        <a16:creationId xmlns:a16="http://schemas.microsoft.com/office/drawing/2014/main" id="{44D49CB0-F80D-565E-F68C-3F4CACCED9B5}"/>
                      </a:ext>
                    </a:extLst>
                  </p:cNvPr>
                  <p:cNvSpPr txBox="1"/>
                  <p:nvPr/>
                </p:nvSpPr>
                <p:spPr>
                  <a:xfrm>
                    <a:off x="970981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AL</a:t>
                    </a:r>
                  </a:p>
                </p:txBody>
              </p:sp>
              <p:sp>
                <p:nvSpPr>
                  <p:cNvPr id="240" name="TextBox 239">
                    <a:extLst>
                      <a:ext uri="{FF2B5EF4-FFF2-40B4-BE49-F238E27FC236}">
                        <a16:creationId xmlns:a16="http://schemas.microsoft.com/office/drawing/2014/main" id="{4FA9923A-86D5-67CD-20C0-E6B35B87412B}"/>
                      </a:ext>
                    </a:extLst>
                  </p:cNvPr>
                  <p:cNvSpPr txBox="1"/>
                  <p:nvPr/>
                </p:nvSpPr>
                <p:spPr>
                  <a:xfrm>
                    <a:off x="1162262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FI</a:t>
                    </a:r>
                  </a:p>
                </p:txBody>
              </p:sp>
              <p:cxnSp>
                <p:nvCxnSpPr>
                  <p:cNvPr id="241" name="Straight Connector 240">
                    <a:extLst>
                      <a:ext uri="{FF2B5EF4-FFF2-40B4-BE49-F238E27FC236}">
                        <a16:creationId xmlns:a16="http://schemas.microsoft.com/office/drawing/2014/main" id="{067250DF-C41F-7511-813B-B313F98924F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65144" y="3518260"/>
                    <a:ext cx="267854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37" name="TextBox 236">
                  <a:extLst>
                    <a:ext uri="{FF2B5EF4-FFF2-40B4-BE49-F238E27FC236}">
                      <a16:creationId xmlns:a16="http://schemas.microsoft.com/office/drawing/2014/main" id="{DA3CDA0D-310C-CA1C-D804-7C6232D87C99}"/>
                    </a:ext>
                  </a:extLst>
                </p:cNvPr>
                <p:cNvSpPr txBox="1"/>
                <p:nvPr/>
              </p:nvSpPr>
              <p:spPr>
                <a:xfrm>
                  <a:off x="1084799" y="3483232"/>
                  <a:ext cx="29854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M</a:t>
                  </a:r>
                </a:p>
              </p:txBody>
            </p:sp>
            <p:sp>
              <p:nvSpPr>
                <p:cNvPr id="238" name="TextBox 237">
                  <a:extLst>
                    <a:ext uri="{FF2B5EF4-FFF2-40B4-BE49-F238E27FC236}">
                      <a16:creationId xmlns:a16="http://schemas.microsoft.com/office/drawing/2014/main" id="{0E9AEA52-AAD1-AE0C-6801-A9866A261DB0}"/>
                    </a:ext>
                  </a:extLst>
                </p:cNvPr>
                <p:cNvSpPr txBox="1"/>
                <p:nvPr/>
              </p:nvSpPr>
              <p:spPr>
                <a:xfrm>
                  <a:off x="1476537" y="3478620"/>
                  <a:ext cx="225056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</a:t>
                  </a:r>
                </a:p>
              </p:txBody>
            </p:sp>
          </p:grpSp>
          <p:grpSp>
            <p:nvGrpSpPr>
              <p:cNvPr id="232" name="Group 231">
                <a:extLst>
                  <a:ext uri="{FF2B5EF4-FFF2-40B4-BE49-F238E27FC236}">
                    <a16:creationId xmlns:a16="http://schemas.microsoft.com/office/drawing/2014/main" id="{86BF09F2-8766-4547-E155-B19568E0161F}"/>
                  </a:ext>
                </a:extLst>
              </p:cNvPr>
              <p:cNvGrpSpPr/>
              <p:nvPr/>
            </p:nvGrpSpPr>
            <p:grpSpPr>
              <a:xfrm>
                <a:off x="1354481" y="3347755"/>
                <a:ext cx="652705" cy="184666"/>
                <a:chOff x="970981" y="3372480"/>
                <a:chExt cx="652705" cy="184666"/>
              </a:xfrm>
            </p:grpSpPr>
            <p:sp>
              <p:nvSpPr>
                <p:cNvPr id="233" name="TextBox 232">
                  <a:extLst>
                    <a:ext uri="{FF2B5EF4-FFF2-40B4-BE49-F238E27FC236}">
                      <a16:creationId xmlns:a16="http://schemas.microsoft.com/office/drawing/2014/main" id="{470DD0B4-1DE6-5E0E-1EEA-BD2F4A54F459}"/>
                    </a:ext>
                  </a:extLst>
                </p:cNvPr>
                <p:cNvSpPr txBox="1"/>
                <p:nvPr/>
              </p:nvSpPr>
              <p:spPr>
                <a:xfrm>
                  <a:off x="970981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AL</a:t>
                  </a:r>
                </a:p>
              </p:txBody>
            </p:sp>
            <p:sp>
              <p:nvSpPr>
                <p:cNvPr id="234" name="TextBox 233">
                  <a:extLst>
                    <a:ext uri="{FF2B5EF4-FFF2-40B4-BE49-F238E27FC236}">
                      <a16:creationId xmlns:a16="http://schemas.microsoft.com/office/drawing/2014/main" id="{1EE5426C-F4C2-D7EB-6B6F-25F25BB15A35}"/>
                    </a:ext>
                  </a:extLst>
                </p:cNvPr>
                <p:cNvSpPr txBox="1"/>
                <p:nvPr/>
              </p:nvSpPr>
              <p:spPr>
                <a:xfrm>
                  <a:off x="1162262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FI</a:t>
                  </a:r>
                </a:p>
              </p:txBody>
            </p:sp>
            <p:cxnSp>
              <p:nvCxnSpPr>
                <p:cNvPr id="235" name="Straight Connector 234">
                  <a:extLst>
                    <a:ext uri="{FF2B5EF4-FFF2-40B4-BE49-F238E27FC236}">
                      <a16:creationId xmlns:a16="http://schemas.microsoft.com/office/drawing/2014/main" id="{6264543E-8D02-1408-2941-6C556E23C1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5144" y="3518260"/>
                  <a:ext cx="26785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786AC62D-E553-6445-D4CC-F60819F21FFA}"/>
              </a:ext>
            </a:extLst>
          </p:cNvPr>
          <p:cNvGrpSpPr/>
          <p:nvPr/>
        </p:nvGrpSpPr>
        <p:grpSpPr>
          <a:xfrm>
            <a:off x="445321" y="395253"/>
            <a:ext cx="1562227" cy="1348530"/>
            <a:chOff x="4990688" y="5480879"/>
            <a:chExt cx="1562227" cy="1348530"/>
          </a:xfrm>
        </p:grpSpPr>
        <p:graphicFrame>
          <p:nvGraphicFramePr>
            <p:cNvPr id="30" name="Object 29">
              <a:extLst>
                <a:ext uri="{FF2B5EF4-FFF2-40B4-BE49-F238E27FC236}">
                  <a16:creationId xmlns:a16="http://schemas.microsoft.com/office/drawing/2014/main" id="{5CB58C32-57D4-AA58-792F-A29A321978F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017519" y="5539873"/>
            <a:ext cx="1384300" cy="1050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10" r:id="rId26" imgW="2683915" imgH="2041930" progId="Prism10.Document">
                    <p:embed/>
                  </p:oleObj>
                </mc:Choice>
                <mc:Fallback>
                  <p:oleObj name="Prism 10" r:id="rId26" imgW="2683915" imgH="2041930" progId="Prism10.Document">
                    <p:embed/>
                    <p:pic>
                      <p:nvPicPr>
                        <p:cNvPr id="30" name="Object 29">
                          <a:extLst>
                            <a:ext uri="{FF2B5EF4-FFF2-40B4-BE49-F238E27FC236}">
                              <a16:creationId xmlns:a16="http://schemas.microsoft.com/office/drawing/2014/main" id="{5CB58C32-57D4-AA58-792F-A29A321978F7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5017519" y="5539873"/>
                          <a:ext cx="1384300" cy="10509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527E81F8-7345-AD3C-4E2C-CDAD998521F8}"/>
                </a:ext>
              </a:extLst>
            </p:cNvPr>
            <p:cNvSpPr/>
            <p:nvPr/>
          </p:nvSpPr>
          <p:spPr>
            <a:xfrm>
              <a:off x="4990688" y="5695267"/>
              <a:ext cx="354435" cy="8878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3A4DBF19-73A2-426B-EA94-405E857B4617}"/>
                </a:ext>
              </a:extLst>
            </p:cNvPr>
            <p:cNvSpPr txBox="1"/>
            <p:nvPr/>
          </p:nvSpPr>
          <p:spPr>
            <a:xfrm rot="16200000">
              <a:off x="4646175" y="5949918"/>
              <a:ext cx="116891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/>
                <a:t>Body Mass (grams)</a:t>
              </a:r>
            </a:p>
          </p:txBody>
        </p:sp>
        <p:grpSp>
          <p:nvGrpSpPr>
            <p:cNvPr id="244" name="Group 243">
              <a:extLst>
                <a:ext uri="{FF2B5EF4-FFF2-40B4-BE49-F238E27FC236}">
                  <a16:creationId xmlns:a16="http://schemas.microsoft.com/office/drawing/2014/main" id="{8007CDA9-83F3-54AC-20FA-CF184E14E85A}"/>
                </a:ext>
              </a:extLst>
            </p:cNvPr>
            <p:cNvGrpSpPr/>
            <p:nvPr/>
          </p:nvGrpSpPr>
          <p:grpSpPr>
            <a:xfrm>
              <a:off x="5532442" y="6509266"/>
              <a:ext cx="1020473" cy="320143"/>
              <a:chOff x="986713" y="3347755"/>
              <a:chExt cx="1020473" cy="320143"/>
            </a:xfrm>
          </p:grpSpPr>
          <p:grpSp>
            <p:nvGrpSpPr>
              <p:cNvPr id="245" name="Group 244">
                <a:extLst>
                  <a:ext uri="{FF2B5EF4-FFF2-40B4-BE49-F238E27FC236}">
                    <a16:creationId xmlns:a16="http://schemas.microsoft.com/office/drawing/2014/main" id="{E39E76EF-04E5-1821-42BF-E5B72796FBFF}"/>
                  </a:ext>
                </a:extLst>
              </p:cNvPr>
              <p:cNvGrpSpPr/>
              <p:nvPr/>
            </p:nvGrpSpPr>
            <p:grpSpPr>
              <a:xfrm>
                <a:off x="986713" y="3350627"/>
                <a:ext cx="714880" cy="317271"/>
                <a:chOff x="986713" y="3350627"/>
                <a:chExt cx="714880" cy="317271"/>
              </a:xfrm>
            </p:grpSpPr>
            <p:grpSp>
              <p:nvGrpSpPr>
                <p:cNvPr id="250" name="Group 249">
                  <a:extLst>
                    <a:ext uri="{FF2B5EF4-FFF2-40B4-BE49-F238E27FC236}">
                      <a16:creationId xmlns:a16="http://schemas.microsoft.com/office/drawing/2014/main" id="{A8BC4397-FE35-D2C4-0A3B-E8D93574369D}"/>
                    </a:ext>
                  </a:extLst>
                </p:cNvPr>
                <p:cNvGrpSpPr/>
                <p:nvPr/>
              </p:nvGrpSpPr>
              <p:grpSpPr>
                <a:xfrm>
                  <a:off x="986713" y="3350627"/>
                  <a:ext cx="652705" cy="184666"/>
                  <a:chOff x="970981" y="3372480"/>
                  <a:chExt cx="652705" cy="184666"/>
                </a:xfrm>
              </p:grpSpPr>
              <p:sp>
                <p:nvSpPr>
                  <p:cNvPr id="253" name="TextBox 252">
                    <a:extLst>
                      <a:ext uri="{FF2B5EF4-FFF2-40B4-BE49-F238E27FC236}">
                        <a16:creationId xmlns:a16="http://schemas.microsoft.com/office/drawing/2014/main" id="{A8FF74C3-43EE-F8E3-ADB7-65DE4CD503D7}"/>
                      </a:ext>
                    </a:extLst>
                  </p:cNvPr>
                  <p:cNvSpPr txBox="1"/>
                  <p:nvPr/>
                </p:nvSpPr>
                <p:spPr>
                  <a:xfrm>
                    <a:off x="970981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AL</a:t>
                    </a:r>
                  </a:p>
                </p:txBody>
              </p:sp>
              <p:sp>
                <p:nvSpPr>
                  <p:cNvPr id="254" name="TextBox 253">
                    <a:extLst>
                      <a:ext uri="{FF2B5EF4-FFF2-40B4-BE49-F238E27FC236}">
                        <a16:creationId xmlns:a16="http://schemas.microsoft.com/office/drawing/2014/main" id="{5F92E3E3-2C19-AB6C-4D8B-CEA741AC8697}"/>
                      </a:ext>
                    </a:extLst>
                  </p:cNvPr>
                  <p:cNvSpPr txBox="1"/>
                  <p:nvPr/>
                </p:nvSpPr>
                <p:spPr>
                  <a:xfrm>
                    <a:off x="1162262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FI</a:t>
                    </a:r>
                  </a:p>
                </p:txBody>
              </p:sp>
              <p:cxnSp>
                <p:nvCxnSpPr>
                  <p:cNvPr id="255" name="Straight Connector 254">
                    <a:extLst>
                      <a:ext uri="{FF2B5EF4-FFF2-40B4-BE49-F238E27FC236}">
                        <a16:creationId xmlns:a16="http://schemas.microsoft.com/office/drawing/2014/main" id="{2BC31C7C-0B08-CE97-4E8F-DEA494C2760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65144" y="3518260"/>
                    <a:ext cx="267854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51" name="TextBox 250">
                  <a:extLst>
                    <a:ext uri="{FF2B5EF4-FFF2-40B4-BE49-F238E27FC236}">
                      <a16:creationId xmlns:a16="http://schemas.microsoft.com/office/drawing/2014/main" id="{276B8BD6-9036-C39E-0CC5-D47C69A9DC35}"/>
                    </a:ext>
                  </a:extLst>
                </p:cNvPr>
                <p:cNvSpPr txBox="1"/>
                <p:nvPr/>
              </p:nvSpPr>
              <p:spPr>
                <a:xfrm>
                  <a:off x="1084799" y="3483232"/>
                  <a:ext cx="29854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M</a:t>
                  </a:r>
                </a:p>
              </p:txBody>
            </p:sp>
            <p:sp>
              <p:nvSpPr>
                <p:cNvPr id="252" name="TextBox 251">
                  <a:extLst>
                    <a:ext uri="{FF2B5EF4-FFF2-40B4-BE49-F238E27FC236}">
                      <a16:creationId xmlns:a16="http://schemas.microsoft.com/office/drawing/2014/main" id="{0933A7B5-6A7D-C48F-4FBC-DFD61A612C5D}"/>
                    </a:ext>
                  </a:extLst>
                </p:cNvPr>
                <p:cNvSpPr txBox="1"/>
                <p:nvPr/>
              </p:nvSpPr>
              <p:spPr>
                <a:xfrm>
                  <a:off x="1476537" y="3478620"/>
                  <a:ext cx="225056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</a:t>
                  </a:r>
                </a:p>
              </p:txBody>
            </p:sp>
          </p:grpSp>
          <p:grpSp>
            <p:nvGrpSpPr>
              <p:cNvPr id="246" name="Group 245">
                <a:extLst>
                  <a:ext uri="{FF2B5EF4-FFF2-40B4-BE49-F238E27FC236}">
                    <a16:creationId xmlns:a16="http://schemas.microsoft.com/office/drawing/2014/main" id="{422507E5-48DD-926E-7CCA-57CE1CE9FDAA}"/>
                  </a:ext>
                </a:extLst>
              </p:cNvPr>
              <p:cNvGrpSpPr/>
              <p:nvPr/>
            </p:nvGrpSpPr>
            <p:grpSpPr>
              <a:xfrm>
                <a:off x="1354481" y="3347755"/>
                <a:ext cx="652705" cy="184666"/>
                <a:chOff x="970981" y="3372480"/>
                <a:chExt cx="652705" cy="184666"/>
              </a:xfrm>
            </p:grpSpPr>
            <p:sp>
              <p:nvSpPr>
                <p:cNvPr id="247" name="TextBox 246">
                  <a:extLst>
                    <a:ext uri="{FF2B5EF4-FFF2-40B4-BE49-F238E27FC236}">
                      <a16:creationId xmlns:a16="http://schemas.microsoft.com/office/drawing/2014/main" id="{D26AB28F-5081-1A5D-6C8D-ABCF4D27989C}"/>
                    </a:ext>
                  </a:extLst>
                </p:cNvPr>
                <p:cNvSpPr txBox="1"/>
                <p:nvPr/>
              </p:nvSpPr>
              <p:spPr>
                <a:xfrm>
                  <a:off x="970981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AL</a:t>
                  </a:r>
                </a:p>
              </p:txBody>
            </p:sp>
            <p:sp>
              <p:nvSpPr>
                <p:cNvPr id="248" name="TextBox 247">
                  <a:extLst>
                    <a:ext uri="{FF2B5EF4-FFF2-40B4-BE49-F238E27FC236}">
                      <a16:creationId xmlns:a16="http://schemas.microsoft.com/office/drawing/2014/main" id="{96126D73-915E-6E75-A757-282AB90FE85F}"/>
                    </a:ext>
                  </a:extLst>
                </p:cNvPr>
                <p:cNvSpPr txBox="1"/>
                <p:nvPr/>
              </p:nvSpPr>
              <p:spPr>
                <a:xfrm>
                  <a:off x="1162262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FI</a:t>
                  </a:r>
                </a:p>
              </p:txBody>
            </p:sp>
            <p:cxnSp>
              <p:nvCxnSpPr>
                <p:cNvPr id="249" name="Straight Connector 248">
                  <a:extLst>
                    <a:ext uri="{FF2B5EF4-FFF2-40B4-BE49-F238E27FC236}">
                      <a16:creationId xmlns:a16="http://schemas.microsoft.com/office/drawing/2014/main" id="{184B0309-9271-685B-F7E6-61BA43A842E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5144" y="3518260"/>
                  <a:ext cx="26785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59" name="TextBox 258">
            <a:extLst>
              <a:ext uri="{FF2B5EF4-FFF2-40B4-BE49-F238E27FC236}">
                <a16:creationId xmlns:a16="http://schemas.microsoft.com/office/drawing/2014/main" id="{30D3860A-0E50-8BD4-FA54-B199AE4F64A8}"/>
              </a:ext>
            </a:extLst>
          </p:cNvPr>
          <p:cNvSpPr txBox="1"/>
          <p:nvPr/>
        </p:nvSpPr>
        <p:spPr>
          <a:xfrm>
            <a:off x="60894" y="-33307"/>
            <a:ext cx="2532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Supplemental Figure 2</a:t>
            </a:r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5F451A1B-9BA3-27F3-2DC9-DBAE6C9132C8}"/>
              </a:ext>
            </a:extLst>
          </p:cNvPr>
          <p:cNvSpPr txBox="1"/>
          <p:nvPr/>
        </p:nvSpPr>
        <p:spPr>
          <a:xfrm>
            <a:off x="2008778" y="362778"/>
            <a:ext cx="308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4C9E098D-3C4A-3F49-9B01-1821D150EE1D}"/>
              </a:ext>
            </a:extLst>
          </p:cNvPr>
          <p:cNvSpPr txBox="1"/>
          <p:nvPr/>
        </p:nvSpPr>
        <p:spPr>
          <a:xfrm>
            <a:off x="314904" y="362778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</a:t>
            </a: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9AB36C7C-3926-BEAA-06C4-4390F8F5F176}"/>
              </a:ext>
            </a:extLst>
          </p:cNvPr>
          <p:cNvSpPr txBox="1"/>
          <p:nvPr/>
        </p:nvSpPr>
        <p:spPr>
          <a:xfrm>
            <a:off x="3422825" y="362778"/>
            <a:ext cx="3273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</a:t>
            </a: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EA388A11-6722-78A1-C6F4-A55664220062}"/>
              </a:ext>
            </a:extLst>
          </p:cNvPr>
          <p:cNvSpPr txBox="1"/>
          <p:nvPr/>
        </p:nvSpPr>
        <p:spPr>
          <a:xfrm>
            <a:off x="3422825" y="3163428"/>
            <a:ext cx="3016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K</a:t>
            </a: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2594DC6F-D16B-E809-A8C8-19BDDE87EC38}"/>
              </a:ext>
            </a:extLst>
          </p:cNvPr>
          <p:cNvSpPr txBox="1"/>
          <p:nvPr/>
        </p:nvSpPr>
        <p:spPr>
          <a:xfrm>
            <a:off x="2064884" y="3163428"/>
            <a:ext cx="2519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J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03BA2CDC-99D2-89CD-F536-1CB985DFC525}"/>
              </a:ext>
            </a:extLst>
          </p:cNvPr>
          <p:cNvSpPr txBox="1"/>
          <p:nvPr/>
        </p:nvSpPr>
        <p:spPr>
          <a:xfrm>
            <a:off x="4910377" y="3163428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L</a:t>
            </a:r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7627FF32-73E5-3367-5598-39B9EBA71549}"/>
              </a:ext>
            </a:extLst>
          </p:cNvPr>
          <p:cNvSpPr txBox="1"/>
          <p:nvPr/>
        </p:nvSpPr>
        <p:spPr>
          <a:xfrm>
            <a:off x="2024808" y="1713274"/>
            <a:ext cx="2920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</a:t>
            </a: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0ABE6A49-4763-7809-1F2D-6643F0D6FE64}"/>
              </a:ext>
            </a:extLst>
          </p:cNvPr>
          <p:cNvSpPr txBox="1"/>
          <p:nvPr/>
        </p:nvSpPr>
        <p:spPr>
          <a:xfrm>
            <a:off x="314904" y="1713274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E</a:t>
            </a:r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32BB538A-6302-AAA1-C2E3-0BCD4F075E0B}"/>
              </a:ext>
            </a:extLst>
          </p:cNvPr>
          <p:cNvSpPr txBox="1"/>
          <p:nvPr/>
        </p:nvSpPr>
        <p:spPr>
          <a:xfrm>
            <a:off x="3422825" y="1713274"/>
            <a:ext cx="3305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G</a:t>
            </a: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53EC7565-D5F0-1490-099B-5877828EECD8}"/>
              </a:ext>
            </a:extLst>
          </p:cNvPr>
          <p:cNvSpPr txBox="1"/>
          <p:nvPr/>
        </p:nvSpPr>
        <p:spPr>
          <a:xfrm>
            <a:off x="3422825" y="4658893"/>
            <a:ext cx="335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O</a:t>
            </a: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56EC32F5-0F70-1C45-EF05-5A3A80529A39}"/>
              </a:ext>
            </a:extLst>
          </p:cNvPr>
          <p:cNvSpPr txBox="1"/>
          <p:nvPr/>
        </p:nvSpPr>
        <p:spPr>
          <a:xfrm>
            <a:off x="1987940" y="4658893"/>
            <a:ext cx="328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</a:t>
            </a:r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14CB101A-7D09-AA1D-8FFF-E48E4F44EC33}"/>
              </a:ext>
            </a:extLst>
          </p:cNvPr>
          <p:cNvSpPr txBox="1"/>
          <p:nvPr/>
        </p:nvSpPr>
        <p:spPr>
          <a:xfrm>
            <a:off x="4910377" y="4658893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</a:t>
            </a:r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97DBE13A-F212-AA52-9110-90CC4DDCECA7}"/>
              </a:ext>
            </a:extLst>
          </p:cNvPr>
          <p:cNvSpPr txBox="1"/>
          <p:nvPr/>
        </p:nvSpPr>
        <p:spPr>
          <a:xfrm>
            <a:off x="4910377" y="1713274"/>
            <a:ext cx="3305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H</a:t>
            </a:r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940191D5-7E34-3C96-0B0D-D969A790BBB4}"/>
              </a:ext>
            </a:extLst>
          </p:cNvPr>
          <p:cNvSpPr txBox="1"/>
          <p:nvPr/>
        </p:nvSpPr>
        <p:spPr>
          <a:xfrm>
            <a:off x="314904" y="4658893"/>
            <a:ext cx="3465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</a:t>
            </a:r>
          </a:p>
        </p:txBody>
      </p:sp>
      <p:grpSp>
        <p:nvGrpSpPr>
          <p:cNvPr id="428" name="Group 427">
            <a:extLst>
              <a:ext uri="{FF2B5EF4-FFF2-40B4-BE49-F238E27FC236}">
                <a16:creationId xmlns:a16="http://schemas.microsoft.com/office/drawing/2014/main" id="{B44C517F-2F11-155D-8FB5-E501CC05FF03}"/>
              </a:ext>
            </a:extLst>
          </p:cNvPr>
          <p:cNvGrpSpPr/>
          <p:nvPr/>
        </p:nvGrpSpPr>
        <p:grpSpPr>
          <a:xfrm>
            <a:off x="485394" y="1712253"/>
            <a:ext cx="1541467" cy="1420359"/>
            <a:chOff x="598605" y="1917337"/>
            <a:chExt cx="1541467" cy="1420359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6F8C983-A134-0EAD-B270-816E5586DFCF}"/>
                </a:ext>
              </a:extLst>
            </p:cNvPr>
            <p:cNvGrpSpPr/>
            <p:nvPr/>
          </p:nvGrpSpPr>
          <p:grpSpPr>
            <a:xfrm>
              <a:off x="598605" y="1917337"/>
              <a:ext cx="1526397" cy="1203172"/>
              <a:chOff x="565370" y="2340619"/>
              <a:chExt cx="1443116" cy="1149674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2AB5497C-8866-7D00-A6B9-83BD7CA29B0E}"/>
                  </a:ext>
                </a:extLst>
              </p:cNvPr>
              <p:cNvGrpSpPr/>
              <p:nvPr/>
            </p:nvGrpSpPr>
            <p:grpSpPr>
              <a:xfrm>
                <a:off x="899947" y="2386671"/>
                <a:ext cx="1108539" cy="1034045"/>
                <a:chOff x="849817" y="2380364"/>
                <a:chExt cx="1108539" cy="1034045"/>
              </a:xfrm>
            </p:grpSpPr>
            <p:graphicFrame>
              <p:nvGraphicFramePr>
                <p:cNvPr id="10" name="Object 9">
                  <a:extLst>
                    <a:ext uri="{FF2B5EF4-FFF2-40B4-BE49-F238E27FC236}">
                      <a16:creationId xmlns:a16="http://schemas.microsoft.com/office/drawing/2014/main" id="{D3082C69-3521-0337-7ABD-E234AC0AA52F}"/>
                    </a:ext>
                  </a:extLst>
                </p:cNvPr>
                <p:cNvGraphicFramePr>
                  <a:graphicFrameLocks noChangeAspect="1"/>
                </p:cNvGraphicFramePr>
                <p:nvPr/>
              </p:nvGraphicFramePr>
              <p:xfrm>
                <a:off x="849817" y="2452384"/>
                <a:ext cx="942975" cy="96202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Prism 10" r:id="rId28" imgW="2420525" imgH="2237016" progId="Prism10.Document">
                        <p:embed/>
                      </p:oleObj>
                    </mc:Choice>
                    <mc:Fallback>
                      <p:oleObj name="Prism 10" r:id="rId28" imgW="2420525" imgH="2237016" progId="Prism10.Document">
                        <p:embed/>
                        <p:pic>
                          <p:nvPicPr>
                            <p:cNvPr id="10" name="Object 9">
                              <a:extLst>
                                <a:ext uri="{FF2B5EF4-FFF2-40B4-BE49-F238E27FC236}">
                                  <a16:creationId xmlns:a16="http://schemas.microsoft.com/office/drawing/2014/main" id="{D3082C69-3521-0337-7ABD-E234AC0AA52F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29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849817" y="2452384"/>
                              <a:ext cx="942975" cy="962025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A5B656EF-ED04-19B0-AB8A-1CAE053919F8}"/>
                    </a:ext>
                  </a:extLst>
                </p:cNvPr>
                <p:cNvGrpSpPr/>
                <p:nvPr/>
              </p:nvGrpSpPr>
              <p:grpSpPr>
                <a:xfrm>
                  <a:off x="1565427" y="2380364"/>
                  <a:ext cx="392929" cy="511567"/>
                  <a:chOff x="1479198" y="2379080"/>
                  <a:chExt cx="392929" cy="511567"/>
                </a:xfrm>
              </p:grpSpPr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AACC0B0D-F646-DF59-260B-7F5B42888133}"/>
                      </a:ext>
                    </a:extLst>
                  </p:cNvPr>
                  <p:cNvSpPr/>
                  <p:nvPr/>
                </p:nvSpPr>
                <p:spPr>
                  <a:xfrm>
                    <a:off x="1479198" y="2443629"/>
                    <a:ext cx="58896" cy="58366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C0ADF7CB-B652-BB62-06E7-FCB551268F46}"/>
                      </a:ext>
                    </a:extLst>
                  </p:cNvPr>
                  <p:cNvSpPr/>
                  <p:nvPr/>
                </p:nvSpPr>
                <p:spPr>
                  <a:xfrm>
                    <a:off x="1479198" y="2596140"/>
                    <a:ext cx="58896" cy="58366"/>
                  </a:xfrm>
                  <a:prstGeom prst="rect">
                    <a:avLst/>
                  </a:prstGeom>
                  <a:solidFill>
                    <a:srgbClr val="CC6600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5" name="Rectangle 14">
                    <a:extLst>
                      <a:ext uri="{FF2B5EF4-FFF2-40B4-BE49-F238E27FC236}">
                        <a16:creationId xmlns:a16="http://schemas.microsoft.com/office/drawing/2014/main" id="{DCB229CD-D02C-E08A-F179-6F5DA395AFAE}"/>
                      </a:ext>
                    </a:extLst>
                  </p:cNvPr>
                  <p:cNvSpPr/>
                  <p:nvPr/>
                </p:nvSpPr>
                <p:spPr>
                  <a:xfrm>
                    <a:off x="1479198" y="2746117"/>
                    <a:ext cx="58896" cy="58366"/>
                  </a:xfrm>
                  <a:prstGeom prst="rect">
                    <a:avLst/>
                  </a:prstGeom>
                  <a:solidFill>
                    <a:srgbClr val="808000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CC8672FB-E1B3-C7D2-1AD6-F02958EA0ACE}"/>
                      </a:ext>
                    </a:extLst>
                  </p:cNvPr>
                  <p:cNvSpPr txBox="1"/>
                  <p:nvPr/>
                </p:nvSpPr>
                <p:spPr>
                  <a:xfrm>
                    <a:off x="1496700" y="2379080"/>
                    <a:ext cx="375424" cy="20005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00" dirty="0"/>
                      <a:t>Fluid</a:t>
                    </a:r>
                  </a:p>
                </p:txBody>
              </p: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6A93AEDA-9F57-18C7-BD44-6913CC4B0434}"/>
                      </a:ext>
                    </a:extLst>
                  </p:cNvPr>
                  <p:cNvSpPr txBox="1"/>
                  <p:nvPr/>
                </p:nvSpPr>
                <p:spPr>
                  <a:xfrm>
                    <a:off x="1496703" y="2540073"/>
                    <a:ext cx="375424" cy="20005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00" dirty="0"/>
                      <a:t>Lean</a:t>
                    </a: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37E4EA19-3BB9-9EC6-8474-61D353527FBF}"/>
                      </a:ext>
                    </a:extLst>
                  </p:cNvPr>
                  <p:cNvSpPr txBox="1"/>
                  <p:nvPr/>
                </p:nvSpPr>
                <p:spPr>
                  <a:xfrm>
                    <a:off x="1496705" y="2690592"/>
                    <a:ext cx="308098" cy="20005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700" dirty="0"/>
                      <a:t>Fat</a:t>
                    </a:r>
                  </a:p>
                </p:txBody>
              </p:sp>
            </p:grp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7CCC946-6136-C625-A85F-4CB58A8C3AB1}"/>
                  </a:ext>
                </a:extLst>
              </p:cNvPr>
              <p:cNvSpPr txBox="1"/>
              <p:nvPr/>
            </p:nvSpPr>
            <p:spPr>
              <a:xfrm rot="16200000">
                <a:off x="175199" y="2730790"/>
                <a:ext cx="11496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b="1" dirty="0"/>
                  <a:t>Body Composition</a:t>
                </a:r>
              </a:p>
              <a:p>
                <a:pPr algn="ctr"/>
                <a:r>
                  <a:rPr lang="en-US" sz="900" b="1" dirty="0"/>
                  <a:t> (grams)</a:t>
                </a: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D9CB39E8-0518-B654-DBB4-1766307F1050}"/>
                </a:ext>
              </a:extLst>
            </p:cNvPr>
            <p:cNvGrpSpPr/>
            <p:nvPr/>
          </p:nvGrpSpPr>
          <p:grpSpPr>
            <a:xfrm>
              <a:off x="1119599" y="3017553"/>
              <a:ext cx="1020473" cy="320143"/>
              <a:chOff x="986713" y="3347755"/>
              <a:chExt cx="1020473" cy="320143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8E938A15-6CCF-0125-01B7-6B9B56DA8926}"/>
                  </a:ext>
                </a:extLst>
              </p:cNvPr>
              <p:cNvGrpSpPr/>
              <p:nvPr/>
            </p:nvGrpSpPr>
            <p:grpSpPr>
              <a:xfrm>
                <a:off x="986713" y="3350627"/>
                <a:ext cx="714880" cy="317271"/>
                <a:chOff x="986713" y="3350627"/>
                <a:chExt cx="714880" cy="317271"/>
              </a:xfrm>
            </p:grpSpPr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A4FBF91D-35BE-125D-9C7B-44D0CA456784}"/>
                    </a:ext>
                  </a:extLst>
                </p:cNvPr>
                <p:cNvGrpSpPr/>
                <p:nvPr/>
              </p:nvGrpSpPr>
              <p:grpSpPr>
                <a:xfrm>
                  <a:off x="986713" y="3350627"/>
                  <a:ext cx="652705" cy="184666"/>
                  <a:chOff x="970981" y="3372480"/>
                  <a:chExt cx="652705" cy="184666"/>
                </a:xfrm>
              </p:grpSpPr>
              <p:sp>
                <p:nvSpPr>
                  <p:cNvPr id="54" name="TextBox 53">
                    <a:extLst>
                      <a:ext uri="{FF2B5EF4-FFF2-40B4-BE49-F238E27FC236}">
                        <a16:creationId xmlns:a16="http://schemas.microsoft.com/office/drawing/2014/main" id="{B0A25971-176B-E0D0-8297-9ECD91CE68BE}"/>
                      </a:ext>
                    </a:extLst>
                  </p:cNvPr>
                  <p:cNvSpPr txBox="1"/>
                  <p:nvPr/>
                </p:nvSpPr>
                <p:spPr>
                  <a:xfrm>
                    <a:off x="970981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AL</a:t>
                    </a:r>
                  </a:p>
                </p:txBody>
              </p:sp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F6310F38-E9CE-F5CE-3139-F05684A75571}"/>
                      </a:ext>
                    </a:extLst>
                  </p:cNvPr>
                  <p:cNvSpPr txBox="1"/>
                  <p:nvPr/>
                </p:nvSpPr>
                <p:spPr>
                  <a:xfrm>
                    <a:off x="1162262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FI</a:t>
                    </a:r>
                  </a:p>
                </p:txBody>
              </p:sp>
              <p:cxnSp>
                <p:nvCxnSpPr>
                  <p:cNvPr id="58" name="Straight Connector 57">
                    <a:extLst>
                      <a:ext uri="{FF2B5EF4-FFF2-40B4-BE49-F238E27FC236}">
                        <a16:creationId xmlns:a16="http://schemas.microsoft.com/office/drawing/2014/main" id="{9EF1989A-A664-F2B1-9268-5A9B5F0BACA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65144" y="3518260"/>
                    <a:ext cx="267854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62E4CD5F-8C50-0678-D5D9-ABCB771CF70C}"/>
                    </a:ext>
                  </a:extLst>
                </p:cNvPr>
                <p:cNvSpPr txBox="1"/>
                <p:nvPr/>
              </p:nvSpPr>
              <p:spPr>
                <a:xfrm>
                  <a:off x="1084799" y="3483232"/>
                  <a:ext cx="29854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M</a:t>
                  </a: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DCEB20E4-DDFE-FFB2-D5E0-4991DF387029}"/>
                    </a:ext>
                  </a:extLst>
                </p:cNvPr>
                <p:cNvSpPr txBox="1"/>
                <p:nvPr/>
              </p:nvSpPr>
              <p:spPr>
                <a:xfrm>
                  <a:off x="1476537" y="3478620"/>
                  <a:ext cx="225056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</a:t>
                  </a:r>
                </a:p>
              </p:txBody>
            </p: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FD7292C3-3F51-3C65-0FB1-C7125D3047F7}"/>
                  </a:ext>
                </a:extLst>
              </p:cNvPr>
              <p:cNvGrpSpPr/>
              <p:nvPr/>
            </p:nvGrpSpPr>
            <p:grpSpPr>
              <a:xfrm>
                <a:off x="1354481" y="3347755"/>
                <a:ext cx="652705" cy="184666"/>
                <a:chOff x="970981" y="3372480"/>
                <a:chExt cx="652705" cy="184666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59FE55D3-0B89-D8EE-9B9D-797B509C9BFF}"/>
                    </a:ext>
                  </a:extLst>
                </p:cNvPr>
                <p:cNvSpPr txBox="1"/>
                <p:nvPr/>
              </p:nvSpPr>
              <p:spPr>
                <a:xfrm>
                  <a:off x="970981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AL</a:t>
                  </a: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29B655B3-3E95-E536-BD83-D72964358A94}"/>
                    </a:ext>
                  </a:extLst>
                </p:cNvPr>
                <p:cNvSpPr txBox="1"/>
                <p:nvPr/>
              </p:nvSpPr>
              <p:spPr>
                <a:xfrm>
                  <a:off x="1162262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FI</a:t>
                  </a:r>
                </a:p>
              </p:txBody>
            </p:sp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E0610B4B-8C72-4C58-5554-90FC1EC3C29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5144" y="3518260"/>
                  <a:ext cx="26785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6C172210-1D44-946C-A3A6-3A7BCFB3C62B}"/>
              </a:ext>
            </a:extLst>
          </p:cNvPr>
          <p:cNvSpPr txBox="1"/>
          <p:nvPr/>
        </p:nvSpPr>
        <p:spPr>
          <a:xfrm>
            <a:off x="4910377" y="362778"/>
            <a:ext cx="325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</a:t>
            </a:r>
          </a:p>
        </p:txBody>
      </p:sp>
      <p:grpSp>
        <p:nvGrpSpPr>
          <p:cNvPr id="389" name="Group 388">
            <a:extLst>
              <a:ext uri="{FF2B5EF4-FFF2-40B4-BE49-F238E27FC236}">
                <a16:creationId xmlns:a16="http://schemas.microsoft.com/office/drawing/2014/main" id="{0831F38C-4CD9-37E6-E5CE-557BCC372472}"/>
              </a:ext>
            </a:extLst>
          </p:cNvPr>
          <p:cNvGrpSpPr/>
          <p:nvPr/>
        </p:nvGrpSpPr>
        <p:grpSpPr>
          <a:xfrm>
            <a:off x="606154" y="7614691"/>
            <a:ext cx="1513024" cy="1421251"/>
            <a:chOff x="526014" y="7641401"/>
            <a:chExt cx="1513024" cy="142125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1BC67F8-B379-7644-7E28-9A638FACC860}"/>
                </a:ext>
              </a:extLst>
            </p:cNvPr>
            <p:cNvGrpSpPr/>
            <p:nvPr/>
          </p:nvGrpSpPr>
          <p:grpSpPr>
            <a:xfrm>
              <a:off x="526014" y="7641401"/>
              <a:ext cx="1471547" cy="1203172"/>
              <a:chOff x="416486" y="7632292"/>
              <a:chExt cx="1471547" cy="1203172"/>
            </a:xfrm>
          </p:grpSpPr>
          <p:graphicFrame>
            <p:nvGraphicFramePr>
              <p:cNvPr id="63" name="Object 62">
                <a:extLst>
                  <a:ext uri="{FF2B5EF4-FFF2-40B4-BE49-F238E27FC236}">
                    <a16:creationId xmlns:a16="http://schemas.microsoft.com/office/drawing/2014/main" id="{976380C2-0DBB-FE39-98AD-A83D1C70BCDD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26996" y="7817198"/>
              <a:ext cx="1046349" cy="96749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10" r:id="rId30" imgW="2420525" imgH="2237016" progId="Prism10.Document">
                      <p:embed/>
                    </p:oleObj>
                  </mc:Choice>
                  <mc:Fallback>
                    <p:oleObj name="Prism 10" r:id="rId30" imgW="2420525" imgH="2237016" progId="Prism10.Document">
                      <p:embed/>
                      <p:pic>
                        <p:nvPicPr>
                          <p:cNvPr id="63" name="Object 62">
                            <a:extLst>
                              <a:ext uri="{FF2B5EF4-FFF2-40B4-BE49-F238E27FC236}">
                                <a16:creationId xmlns:a16="http://schemas.microsoft.com/office/drawing/2014/main" id="{976380C2-0DBB-FE39-98AD-A83D1C70BCDD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31"/>
                          <a:stretch>
                            <a:fillRect/>
                          </a:stretch>
                        </p:blipFill>
                        <p:spPr>
                          <a:xfrm>
                            <a:off x="726996" y="7817198"/>
                            <a:ext cx="1046349" cy="96749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312" name="Group 311">
                <a:extLst>
                  <a:ext uri="{FF2B5EF4-FFF2-40B4-BE49-F238E27FC236}">
                    <a16:creationId xmlns:a16="http://schemas.microsoft.com/office/drawing/2014/main" id="{A38A0D6E-760F-3A9D-76D8-D9A38B263D40}"/>
                  </a:ext>
                </a:extLst>
              </p:cNvPr>
              <p:cNvGrpSpPr/>
              <p:nvPr/>
            </p:nvGrpSpPr>
            <p:grpSpPr>
              <a:xfrm>
                <a:off x="1445290" y="7661559"/>
                <a:ext cx="442743" cy="519612"/>
                <a:chOff x="1445290" y="7661559"/>
                <a:chExt cx="442743" cy="519612"/>
              </a:xfrm>
            </p:grpSpPr>
            <p:sp>
              <p:nvSpPr>
                <p:cNvPr id="275" name="Rectangle 274">
                  <a:extLst>
                    <a:ext uri="{FF2B5EF4-FFF2-40B4-BE49-F238E27FC236}">
                      <a16:creationId xmlns:a16="http://schemas.microsoft.com/office/drawing/2014/main" id="{193D7927-3477-9F6C-F332-4A1CD5B24F4E}"/>
                    </a:ext>
                  </a:extLst>
                </p:cNvPr>
                <p:cNvSpPr/>
                <p:nvPr/>
              </p:nvSpPr>
              <p:spPr>
                <a:xfrm>
                  <a:off x="1445294" y="7730479"/>
                  <a:ext cx="87571" cy="75795"/>
                </a:xfrm>
                <a:prstGeom prst="rect">
                  <a:avLst/>
                </a:prstGeom>
                <a:solidFill>
                  <a:srgbClr val="00B050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76" name="Rectangle 275">
                  <a:extLst>
                    <a:ext uri="{FF2B5EF4-FFF2-40B4-BE49-F238E27FC236}">
                      <a16:creationId xmlns:a16="http://schemas.microsoft.com/office/drawing/2014/main" id="{298FA32B-EA26-95EA-2488-E0041CD91B40}"/>
                    </a:ext>
                  </a:extLst>
                </p:cNvPr>
                <p:cNvSpPr/>
                <p:nvPr/>
              </p:nvSpPr>
              <p:spPr>
                <a:xfrm>
                  <a:off x="1445294" y="7891270"/>
                  <a:ext cx="87571" cy="75795"/>
                </a:xfrm>
                <a:prstGeom prst="rect">
                  <a:avLst/>
                </a:prstGeom>
                <a:pattFill prst="wdUpDiag">
                  <a:fgClr>
                    <a:srgbClr val="C00000"/>
                  </a:fgClr>
                  <a:bgClr>
                    <a:schemeClr val="tx1"/>
                  </a:bgClr>
                </a:patt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78" name="TextBox 277">
                  <a:extLst>
                    <a:ext uri="{FF2B5EF4-FFF2-40B4-BE49-F238E27FC236}">
                      <a16:creationId xmlns:a16="http://schemas.microsoft.com/office/drawing/2014/main" id="{FD4B26CA-9CA2-327C-4491-90EDD9E1566C}"/>
                    </a:ext>
                  </a:extLst>
                </p:cNvPr>
                <p:cNvSpPr txBox="1"/>
                <p:nvPr/>
              </p:nvSpPr>
              <p:spPr>
                <a:xfrm>
                  <a:off x="1507800" y="7661559"/>
                  <a:ext cx="375424" cy="2000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00" dirty="0"/>
                    <a:t>Fluid</a:t>
                  </a:r>
                </a:p>
              </p:txBody>
            </p:sp>
            <p:sp>
              <p:nvSpPr>
                <p:cNvPr id="279" name="TextBox 278">
                  <a:extLst>
                    <a:ext uri="{FF2B5EF4-FFF2-40B4-BE49-F238E27FC236}">
                      <a16:creationId xmlns:a16="http://schemas.microsoft.com/office/drawing/2014/main" id="{06725934-9532-C078-9CC7-5C7679AAFCB4}"/>
                    </a:ext>
                  </a:extLst>
                </p:cNvPr>
                <p:cNvSpPr txBox="1"/>
                <p:nvPr/>
              </p:nvSpPr>
              <p:spPr>
                <a:xfrm>
                  <a:off x="1512609" y="7817198"/>
                  <a:ext cx="375424" cy="2000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00" dirty="0"/>
                    <a:t>Lean</a:t>
                  </a:r>
                </a:p>
              </p:txBody>
            </p:sp>
            <p:sp>
              <p:nvSpPr>
                <p:cNvPr id="280" name="TextBox 279">
                  <a:extLst>
                    <a:ext uri="{FF2B5EF4-FFF2-40B4-BE49-F238E27FC236}">
                      <a16:creationId xmlns:a16="http://schemas.microsoft.com/office/drawing/2014/main" id="{CD52587B-F168-A4D7-58F0-68846C24F6D5}"/>
                    </a:ext>
                  </a:extLst>
                </p:cNvPr>
                <p:cNvSpPr txBox="1"/>
                <p:nvPr/>
              </p:nvSpPr>
              <p:spPr>
                <a:xfrm>
                  <a:off x="1507800" y="7981116"/>
                  <a:ext cx="308098" cy="2000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700" dirty="0"/>
                    <a:t>Fat</a:t>
                  </a:r>
                </a:p>
              </p:txBody>
            </p:sp>
            <p:sp>
              <p:nvSpPr>
                <p:cNvPr id="281" name="Rectangle 280">
                  <a:extLst>
                    <a:ext uri="{FF2B5EF4-FFF2-40B4-BE49-F238E27FC236}">
                      <a16:creationId xmlns:a16="http://schemas.microsoft.com/office/drawing/2014/main" id="{AB33AC07-A2AB-F95A-7468-87553292EFDE}"/>
                    </a:ext>
                  </a:extLst>
                </p:cNvPr>
                <p:cNvSpPr/>
                <p:nvPr/>
              </p:nvSpPr>
              <p:spPr>
                <a:xfrm>
                  <a:off x="1445290" y="8050940"/>
                  <a:ext cx="87571" cy="75795"/>
                </a:xfrm>
                <a:prstGeom prst="rect">
                  <a:avLst/>
                </a:prstGeom>
                <a:pattFill prst="pct5">
                  <a:fgClr>
                    <a:schemeClr val="tx1"/>
                  </a:fgClr>
                  <a:bgClr>
                    <a:srgbClr val="FFFF00"/>
                  </a:bgClr>
                </a:patt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284" name="TextBox 283">
                <a:extLst>
                  <a:ext uri="{FF2B5EF4-FFF2-40B4-BE49-F238E27FC236}">
                    <a16:creationId xmlns:a16="http://schemas.microsoft.com/office/drawing/2014/main" id="{4018AD63-E006-357C-1789-3B39E946A429}"/>
                  </a:ext>
                </a:extLst>
              </p:cNvPr>
              <p:cNvSpPr txBox="1"/>
              <p:nvPr/>
            </p:nvSpPr>
            <p:spPr>
              <a:xfrm rot="16200000">
                <a:off x="10223" y="8038555"/>
                <a:ext cx="1203172" cy="3906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b="1" dirty="0"/>
                  <a:t>Body Composition</a:t>
                </a:r>
              </a:p>
              <a:p>
                <a:pPr algn="ctr"/>
                <a:r>
                  <a:rPr lang="en-US" sz="900" b="1" dirty="0"/>
                  <a:t> (grams)</a:t>
                </a:r>
              </a:p>
            </p:txBody>
          </p:sp>
        </p:grpSp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id="{0AFE35DC-8475-F969-DD0B-9AB6A851E55C}"/>
                </a:ext>
              </a:extLst>
            </p:cNvPr>
            <p:cNvGrpSpPr/>
            <p:nvPr/>
          </p:nvGrpSpPr>
          <p:grpSpPr>
            <a:xfrm>
              <a:off x="1018565" y="8742509"/>
              <a:ext cx="1020473" cy="320143"/>
              <a:chOff x="986713" y="3347755"/>
              <a:chExt cx="1020473" cy="320143"/>
            </a:xfrm>
          </p:grpSpPr>
          <p:grpSp>
            <p:nvGrpSpPr>
              <p:cNvPr id="286" name="Group 285">
                <a:extLst>
                  <a:ext uri="{FF2B5EF4-FFF2-40B4-BE49-F238E27FC236}">
                    <a16:creationId xmlns:a16="http://schemas.microsoft.com/office/drawing/2014/main" id="{6E6388C0-62D2-41DD-9A4F-FEDBD068ECD6}"/>
                  </a:ext>
                </a:extLst>
              </p:cNvPr>
              <p:cNvGrpSpPr/>
              <p:nvPr/>
            </p:nvGrpSpPr>
            <p:grpSpPr>
              <a:xfrm>
                <a:off x="986713" y="3350627"/>
                <a:ext cx="714880" cy="317271"/>
                <a:chOff x="986713" y="3350627"/>
                <a:chExt cx="714880" cy="317271"/>
              </a:xfrm>
            </p:grpSpPr>
            <p:grpSp>
              <p:nvGrpSpPr>
                <p:cNvPr id="291" name="Group 290">
                  <a:extLst>
                    <a:ext uri="{FF2B5EF4-FFF2-40B4-BE49-F238E27FC236}">
                      <a16:creationId xmlns:a16="http://schemas.microsoft.com/office/drawing/2014/main" id="{C55DFBD4-2AC3-E720-7B74-45E30AAF2598}"/>
                    </a:ext>
                  </a:extLst>
                </p:cNvPr>
                <p:cNvGrpSpPr/>
                <p:nvPr/>
              </p:nvGrpSpPr>
              <p:grpSpPr>
                <a:xfrm>
                  <a:off x="986713" y="3350627"/>
                  <a:ext cx="652705" cy="184666"/>
                  <a:chOff x="970981" y="3372480"/>
                  <a:chExt cx="652705" cy="184666"/>
                </a:xfrm>
              </p:grpSpPr>
              <p:sp>
                <p:nvSpPr>
                  <p:cNvPr id="294" name="TextBox 293">
                    <a:extLst>
                      <a:ext uri="{FF2B5EF4-FFF2-40B4-BE49-F238E27FC236}">
                        <a16:creationId xmlns:a16="http://schemas.microsoft.com/office/drawing/2014/main" id="{83DA691F-567F-FAA1-6251-6F0A60D934F2}"/>
                      </a:ext>
                    </a:extLst>
                  </p:cNvPr>
                  <p:cNvSpPr txBox="1"/>
                  <p:nvPr/>
                </p:nvSpPr>
                <p:spPr>
                  <a:xfrm>
                    <a:off x="970981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AL</a:t>
                    </a:r>
                  </a:p>
                </p:txBody>
              </p:sp>
              <p:sp>
                <p:nvSpPr>
                  <p:cNvPr id="295" name="TextBox 294">
                    <a:extLst>
                      <a:ext uri="{FF2B5EF4-FFF2-40B4-BE49-F238E27FC236}">
                        <a16:creationId xmlns:a16="http://schemas.microsoft.com/office/drawing/2014/main" id="{3DD7509B-CA25-A12B-BE8A-22EEF224FC45}"/>
                      </a:ext>
                    </a:extLst>
                  </p:cNvPr>
                  <p:cNvSpPr txBox="1"/>
                  <p:nvPr/>
                </p:nvSpPr>
                <p:spPr>
                  <a:xfrm>
                    <a:off x="1162262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FI</a:t>
                    </a:r>
                  </a:p>
                </p:txBody>
              </p:sp>
              <p:cxnSp>
                <p:nvCxnSpPr>
                  <p:cNvPr id="296" name="Straight Connector 295">
                    <a:extLst>
                      <a:ext uri="{FF2B5EF4-FFF2-40B4-BE49-F238E27FC236}">
                        <a16:creationId xmlns:a16="http://schemas.microsoft.com/office/drawing/2014/main" id="{6BBABC8D-7EFD-DDA4-E689-E9CD1BA8314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65144" y="3518260"/>
                    <a:ext cx="267854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92" name="TextBox 291">
                  <a:extLst>
                    <a:ext uri="{FF2B5EF4-FFF2-40B4-BE49-F238E27FC236}">
                      <a16:creationId xmlns:a16="http://schemas.microsoft.com/office/drawing/2014/main" id="{B64F7716-F9A7-0864-C796-FF29B6BCBF69}"/>
                    </a:ext>
                  </a:extLst>
                </p:cNvPr>
                <p:cNvSpPr txBox="1"/>
                <p:nvPr/>
              </p:nvSpPr>
              <p:spPr>
                <a:xfrm>
                  <a:off x="1084799" y="3483232"/>
                  <a:ext cx="29854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M</a:t>
                  </a:r>
                </a:p>
              </p:txBody>
            </p:sp>
            <p:sp>
              <p:nvSpPr>
                <p:cNvPr id="293" name="TextBox 292">
                  <a:extLst>
                    <a:ext uri="{FF2B5EF4-FFF2-40B4-BE49-F238E27FC236}">
                      <a16:creationId xmlns:a16="http://schemas.microsoft.com/office/drawing/2014/main" id="{5C14A98E-EA61-4593-735B-FBB3732784DF}"/>
                    </a:ext>
                  </a:extLst>
                </p:cNvPr>
                <p:cNvSpPr txBox="1"/>
                <p:nvPr/>
              </p:nvSpPr>
              <p:spPr>
                <a:xfrm>
                  <a:off x="1476537" y="3478620"/>
                  <a:ext cx="225056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</a:t>
                  </a:r>
                </a:p>
              </p:txBody>
            </p:sp>
          </p:grpSp>
          <p:grpSp>
            <p:nvGrpSpPr>
              <p:cNvPr id="287" name="Group 286">
                <a:extLst>
                  <a:ext uri="{FF2B5EF4-FFF2-40B4-BE49-F238E27FC236}">
                    <a16:creationId xmlns:a16="http://schemas.microsoft.com/office/drawing/2014/main" id="{54F611F6-77A8-67FB-B0A8-8B00AF8BEB69}"/>
                  </a:ext>
                </a:extLst>
              </p:cNvPr>
              <p:cNvGrpSpPr/>
              <p:nvPr/>
            </p:nvGrpSpPr>
            <p:grpSpPr>
              <a:xfrm>
                <a:off x="1354481" y="3347755"/>
                <a:ext cx="652705" cy="184666"/>
                <a:chOff x="970981" y="3372480"/>
                <a:chExt cx="652705" cy="184666"/>
              </a:xfrm>
            </p:grpSpPr>
            <p:sp>
              <p:nvSpPr>
                <p:cNvPr id="288" name="TextBox 287">
                  <a:extLst>
                    <a:ext uri="{FF2B5EF4-FFF2-40B4-BE49-F238E27FC236}">
                      <a16:creationId xmlns:a16="http://schemas.microsoft.com/office/drawing/2014/main" id="{57D5C7F7-2A8A-9B28-EDDC-6B46EAEDE3AE}"/>
                    </a:ext>
                  </a:extLst>
                </p:cNvPr>
                <p:cNvSpPr txBox="1"/>
                <p:nvPr/>
              </p:nvSpPr>
              <p:spPr>
                <a:xfrm>
                  <a:off x="970981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AL</a:t>
                  </a:r>
                </a:p>
              </p:txBody>
            </p:sp>
            <p:sp>
              <p:nvSpPr>
                <p:cNvPr id="289" name="TextBox 288">
                  <a:extLst>
                    <a:ext uri="{FF2B5EF4-FFF2-40B4-BE49-F238E27FC236}">
                      <a16:creationId xmlns:a16="http://schemas.microsoft.com/office/drawing/2014/main" id="{D3BA44E6-640E-19A5-99EF-3A79DBB1D8D5}"/>
                    </a:ext>
                  </a:extLst>
                </p:cNvPr>
                <p:cNvSpPr txBox="1"/>
                <p:nvPr/>
              </p:nvSpPr>
              <p:spPr>
                <a:xfrm>
                  <a:off x="1162262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FI</a:t>
                  </a:r>
                </a:p>
              </p:txBody>
            </p:sp>
            <p:cxnSp>
              <p:nvCxnSpPr>
                <p:cNvPr id="290" name="Straight Connector 289">
                  <a:extLst>
                    <a:ext uri="{FF2B5EF4-FFF2-40B4-BE49-F238E27FC236}">
                      <a16:creationId xmlns:a16="http://schemas.microsoft.com/office/drawing/2014/main" id="{691CBEB1-4A56-AA6D-BFF2-E68700EB21C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5144" y="3518260"/>
                  <a:ext cx="26785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97" name="TextBox 296">
            <a:extLst>
              <a:ext uri="{FF2B5EF4-FFF2-40B4-BE49-F238E27FC236}">
                <a16:creationId xmlns:a16="http://schemas.microsoft.com/office/drawing/2014/main" id="{1B130B8B-4FD1-3646-1810-4C4318A9E3B0}"/>
              </a:ext>
            </a:extLst>
          </p:cNvPr>
          <p:cNvSpPr txBox="1"/>
          <p:nvPr/>
        </p:nvSpPr>
        <p:spPr>
          <a:xfrm>
            <a:off x="314904" y="3163428"/>
            <a:ext cx="2375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I</a:t>
            </a:r>
          </a:p>
        </p:txBody>
      </p: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EB988666-2B0D-9A42-025B-5F948C363B67}"/>
              </a:ext>
            </a:extLst>
          </p:cNvPr>
          <p:cNvGrpSpPr/>
          <p:nvPr/>
        </p:nvGrpSpPr>
        <p:grpSpPr>
          <a:xfrm>
            <a:off x="609107" y="4672863"/>
            <a:ext cx="1526311" cy="1339904"/>
            <a:chOff x="495930" y="4689420"/>
            <a:chExt cx="1526311" cy="1339904"/>
          </a:xfrm>
        </p:grpSpPr>
        <p:graphicFrame>
          <p:nvGraphicFramePr>
            <p:cNvPr id="302" name="Object 301">
              <a:extLst>
                <a:ext uri="{FF2B5EF4-FFF2-40B4-BE49-F238E27FC236}">
                  <a16:creationId xmlns:a16="http://schemas.microsoft.com/office/drawing/2014/main" id="{C7DEC0E5-9E7F-06AE-BBCD-0DB0E57E037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95386" y="4804824"/>
            <a:ext cx="1046349" cy="9723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10" r:id="rId32" imgW="2379145" imgH="2212541" progId="Prism10.Document">
                    <p:embed/>
                  </p:oleObj>
                </mc:Choice>
                <mc:Fallback>
                  <p:oleObj name="Prism 10" r:id="rId32" imgW="2379145" imgH="2212541" progId="Prism10.Document">
                    <p:embed/>
                    <p:pic>
                      <p:nvPicPr>
                        <p:cNvPr id="302" name="Object 301">
                          <a:extLst>
                            <a:ext uri="{FF2B5EF4-FFF2-40B4-BE49-F238E27FC236}">
                              <a16:creationId xmlns:a16="http://schemas.microsoft.com/office/drawing/2014/main" id="{C7DEC0E5-9E7F-06AE-BBCD-0DB0E57E0371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3"/>
                        <a:stretch>
                          <a:fillRect/>
                        </a:stretch>
                      </p:blipFill>
                      <p:spPr>
                        <a:xfrm>
                          <a:off x="795386" y="4804824"/>
                          <a:ext cx="1046349" cy="972364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13" name="Group 312">
              <a:extLst>
                <a:ext uri="{FF2B5EF4-FFF2-40B4-BE49-F238E27FC236}">
                  <a16:creationId xmlns:a16="http://schemas.microsoft.com/office/drawing/2014/main" id="{ECBCEADE-CD12-271E-8532-997D67D5E6C5}"/>
                </a:ext>
              </a:extLst>
            </p:cNvPr>
            <p:cNvGrpSpPr/>
            <p:nvPr/>
          </p:nvGrpSpPr>
          <p:grpSpPr>
            <a:xfrm>
              <a:off x="1579498" y="4696083"/>
              <a:ext cx="442743" cy="519612"/>
              <a:chOff x="1445290" y="7661559"/>
              <a:chExt cx="442743" cy="519612"/>
            </a:xfrm>
          </p:grpSpPr>
          <p:sp>
            <p:nvSpPr>
              <p:cNvPr id="314" name="Rectangle 313">
                <a:extLst>
                  <a:ext uri="{FF2B5EF4-FFF2-40B4-BE49-F238E27FC236}">
                    <a16:creationId xmlns:a16="http://schemas.microsoft.com/office/drawing/2014/main" id="{47B40FE9-08DF-FD09-C5D4-255A527468F6}"/>
                  </a:ext>
                </a:extLst>
              </p:cNvPr>
              <p:cNvSpPr/>
              <p:nvPr/>
            </p:nvSpPr>
            <p:spPr>
              <a:xfrm>
                <a:off x="1445294" y="7730479"/>
                <a:ext cx="87571" cy="75795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5" name="Rectangle 314">
                <a:extLst>
                  <a:ext uri="{FF2B5EF4-FFF2-40B4-BE49-F238E27FC236}">
                    <a16:creationId xmlns:a16="http://schemas.microsoft.com/office/drawing/2014/main" id="{66695AC8-C1C6-1537-24E9-2E2CE94E03E1}"/>
                  </a:ext>
                </a:extLst>
              </p:cNvPr>
              <p:cNvSpPr/>
              <p:nvPr/>
            </p:nvSpPr>
            <p:spPr>
              <a:xfrm>
                <a:off x="1445294" y="7891270"/>
                <a:ext cx="87571" cy="75795"/>
              </a:xfrm>
              <a:prstGeom prst="rect">
                <a:avLst/>
              </a:prstGeom>
              <a:solidFill>
                <a:srgbClr val="C000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6" name="TextBox 315">
                <a:extLst>
                  <a:ext uri="{FF2B5EF4-FFF2-40B4-BE49-F238E27FC236}">
                    <a16:creationId xmlns:a16="http://schemas.microsoft.com/office/drawing/2014/main" id="{77D29157-4228-5BC1-D0D9-F5F4D2BEBD43}"/>
                  </a:ext>
                </a:extLst>
              </p:cNvPr>
              <p:cNvSpPr txBox="1"/>
              <p:nvPr/>
            </p:nvSpPr>
            <p:spPr>
              <a:xfrm>
                <a:off x="1507800" y="7661559"/>
                <a:ext cx="375424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00" dirty="0"/>
                  <a:t>Fluid</a:t>
                </a:r>
              </a:p>
            </p:txBody>
          </p:sp>
          <p:sp>
            <p:nvSpPr>
              <p:cNvPr id="317" name="TextBox 316">
                <a:extLst>
                  <a:ext uri="{FF2B5EF4-FFF2-40B4-BE49-F238E27FC236}">
                    <a16:creationId xmlns:a16="http://schemas.microsoft.com/office/drawing/2014/main" id="{D32EB2F3-2CA3-7BD8-DB40-1AB7F27BF5F8}"/>
                  </a:ext>
                </a:extLst>
              </p:cNvPr>
              <p:cNvSpPr txBox="1"/>
              <p:nvPr/>
            </p:nvSpPr>
            <p:spPr>
              <a:xfrm>
                <a:off x="1512609" y="7817198"/>
                <a:ext cx="375424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00" dirty="0"/>
                  <a:t>Lean</a:t>
                </a:r>
              </a:p>
            </p:txBody>
          </p:sp>
          <p:sp>
            <p:nvSpPr>
              <p:cNvPr id="318" name="TextBox 317">
                <a:extLst>
                  <a:ext uri="{FF2B5EF4-FFF2-40B4-BE49-F238E27FC236}">
                    <a16:creationId xmlns:a16="http://schemas.microsoft.com/office/drawing/2014/main" id="{76FAB689-E344-872E-12E9-7DBF96082A0B}"/>
                  </a:ext>
                </a:extLst>
              </p:cNvPr>
              <p:cNvSpPr txBox="1"/>
              <p:nvPr/>
            </p:nvSpPr>
            <p:spPr>
              <a:xfrm>
                <a:off x="1507800" y="7981116"/>
                <a:ext cx="308098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00" dirty="0"/>
                  <a:t>Fat</a:t>
                </a:r>
              </a:p>
            </p:txBody>
          </p:sp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B1093DEE-739E-1694-6B4A-DBCB8C51B608}"/>
                  </a:ext>
                </a:extLst>
              </p:cNvPr>
              <p:cNvSpPr/>
              <p:nvPr/>
            </p:nvSpPr>
            <p:spPr>
              <a:xfrm>
                <a:off x="1445290" y="8050940"/>
                <a:ext cx="87571" cy="75795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0" name="Group 319">
              <a:extLst>
                <a:ext uri="{FF2B5EF4-FFF2-40B4-BE49-F238E27FC236}">
                  <a16:creationId xmlns:a16="http://schemas.microsoft.com/office/drawing/2014/main" id="{0219FC6F-F0FC-CCF7-0D4B-491F1195F470}"/>
                </a:ext>
              </a:extLst>
            </p:cNvPr>
            <p:cNvGrpSpPr/>
            <p:nvPr/>
          </p:nvGrpSpPr>
          <p:grpSpPr>
            <a:xfrm>
              <a:off x="992825" y="5709181"/>
              <a:ext cx="1020473" cy="320143"/>
              <a:chOff x="986713" y="3347755"/>
              <a:chExt cx="1020473" cy="320143"/>
            </a:xfrm>
          </p:grpSpPr>
          <p:grpSp>
            <p:nvGrpSpPr>
              <p:cNvPr id="321" name="Group 320">
                <a:extLst>
                  <a:ext uri="{FF2B5EF4-FFF2-40B4-BE49-F238E27FC236}">
                    <a16:creationId xmlns:a16="http://schemas.microsoft.com/office/drawing/2014/main" id="{5FF667B7-E883-0062-824F-2F671B484D17}"/>
                  </a:ext>
                </a:extLst>
              </p:cNvPr>
              <p:cNvGrpSpPr/>
              <p:nvPr/>
            </p:nvGrpSpPr>
            <p:grpSpPr>
              <a:xfrm>
                <a:off x="986713" y="3350627"/>
                <a:ext cx="714880" cy="317271"/>
                <a:chOff x="986713" y="3350627"/>
                <a:chExt cx="714880" cy="317271"/>
              </a:xfrm>
            </p:grpSpPr>
            <p:grpSp>
              <p:nvGrpSpPr>
                <p:cNvPr id="326" name="Group 325">
                  <a:extLst>
                    <a:ext uri="{FF2B5EF4-FFF2-40B4-BE49-F238E27FC236}">
                      <a16:creationId xmlns:a16="http://schemas.microsoft.com/office/drawing/2014/main" id="{50897538-3B81-D3D5-CA5F-99C34FE16925}"/>
                    </a:ext>
                  </a:extLst>
                </p:cNvPr>
                <p:cNvGrpSpPr/>
                <p:nvPr/>
              </p:nvGrpSpPr>
              <p:grpSpPr>
                <a:xfrm>
                  <a:off x="986713" y="3350627"/>
                  <a:ext cx="652705" cy="184666"/>
                  <a:chOff x="970981" y="3372480"/>
                  <a:chExt cx="652705" cy="184666"/>
                </a:xfrm>
              </p:grpSpPr>
              <p:sp>
                <p:nvSpPr>
                  <p:cNvPr id="329" name="TextBox 328">
                    <a:extLst>
                      <a:ext uri="{FF2B5EF4-FFF2-40B4-BE49-F238E27FC236}">
                        <a16:creationId xmlns:a16="http://schemas.microsoft.com/office/drawing/2014/main" id="{B4062BDA-76B0-4A4F-0F3D-A690798D9DFE}"/>
                      </a:ext>
                    </a:extLst>
                  </p:cNvPr>
                  <p:cNvSpPr txBox="1"/>
                  <p:nvPr/>
                </p:nvSpPr>
                <p:spPr>
                  <a:xfrm>
                    <a:off x="970981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AL</a:t>
                    </a:r>
                  </a:p>
                </p:txBody>
              </p:sp>
              <p:sp>
                <p:nvSpPr>
                  <p:cNvPr id="330" name="TextBox 329">
                    <a:extLst>
                      <a:ext uri="{FF2B5EF4-FFF2-40B4-BE49-F238E27FC236}">
                        <a16:creationId xmlns:a16="http://schemas.microsoft.com/office/drawing/2014/main" id="{941F64CA-E10E-D04B-E399-FA57C98D8623}"/>
                      </a:ext>
                    </a:extLst>
                  </p:cNvPr>
                  <p:cNvSpPr txBox="1"/>
                  <p:nvPr/>
                </p:nvSpPr>
                <p:spPr>
                  <a:xfrm>
                    <a:off x="1162262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FI</a:t>
                    </a:r>
                  </a:p>
                </p:txBody>
              </p:sp>
              <p:cxnSp>
                <p:nvCxnSpPr>
                  <p:cNvPr id="331" name="Straight Connector 330">
                    <a:extLst>
                      <a:ext uri="{FF2B5EF4-FFF2-40B4-BE49-F238E27FC236}">
                        <a16:creationId xmlns:a16="http://schemas.microsoft.com/office/drawing/2014/main" id="{98211324-1008-A559-EF12-9BCB39ECE0D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65144" y="3518260"/>
                    <a:ext cx="267854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27" name="TextBox 326">
                  <a:extLst>
                    <a:ext uri="{FF2B5EF4-FFF2-40B4-BE49-F238E27FC236}">
                      <a16:creationId xmlns:a16="http://schemas.microsoft.com/office/drawing/2014/main" id="{D1D8C18F-3EB3-FAE6-D72F-4FCF260A4DD2}"/>
                    </a:ext>
                  </a:extLst>
                </p:cNvPr>
                <p:cNvSpPr txBox="1"/>
                <p:nvPr/>
              </p:nvSpPr>
              <p:spPr>
                <a:xfrm>
                  <a:off x="1084799" y="3483232"/>
                  <a:ext cx="29854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M</a:t>
                  </a:r>
                </a:p>
              </p:txBody>
            </p:sp>
            <p:sp>
              <p:nvSpPr>
                <p:cNvPr id="328" name="TextBox 327">
                  <a:extLst>
                    <a:ext uri="{FF2B5EF4-FFF2-40B4-BE49-F238E27FC236}">
                      <a16:creationId xmlns:a16="http://schemas.microsoft.com/office/drawing/2014/main" id="{27B01D1F-9FD2-EC56-74DD-A47DAE1B87C6}"/>
                    </a:ext>
                  </a:extLst>
                </p:cNvPr>
                <p:cNvSpPr txBox="1"/>
                <p:nvPr/>
              </p:nvSpPr>
              <p:spPr>
                <a:xfrm>
                  <a:off x="1476537" y="3478620"/>
                  <a:ext cx="225056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</a:t>
                  </a:r>
                </a:p>
              </p:txBody>
            </p:sp>
          </p:grpSp>
          <p:grpSp>
            <p:nvGrpSpPr>
              <p:cNvPr id="322" name="Group 321">
                <a:extLst>
                  <a:ext uri="{FF2B5EF4-FFF2-40B4-BE49-F238E27FC236}">
                    <a16:creationId xmlns:a16="http://schemas.microsoft.com/office/drawing/2014/main" id="{091C01A3-762F-943B-9900-5478776BEABF}"/>
                  </a:ext>
                </a:extLst>
              </p:cNvPr>
              <p:cNvGrpSpPr/>
              <p:nvPr/>
            </p:nvGrpSpPr>
            <p:grpSpPr>
              <a:xfrm>
                <a:off x="1354481" y="3347755"/>
                <a:ext cx="652705" cy="184666"/>
                <a:chOff x="970981" y="3372480"/>
                <a:chExt cx="652705" cy="184666"/>
              </a:xfrm>
            </p:grpSpPr>
            <p:sp>
              <p:nvSpPr>
                <p:cNvPr id="323" name="TextBox 322">
                  <a:extLst>
                    <a:ext uri="{FF2B5EF4-FFF2-40B4-BE49-F238E27FC236}">
                      <a16:creationId xmlns:a16="http://schemas.microsoft.com/office/drawing/2014/main" id="{09C7ED40-8224-E838-0C32-EEE89CC4EFFC}"/>
                    </a:ext>
                  </a:extLst>
                </p:cNvPr>
                <p:cNvSpPr txBox="1"/>
                <p:nvPr/>
              </p:nvSpPr>
              <p:spPr>
                <a:xfrm>
                  <a:off x="970981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AL</a:t>
                  </a:r>
                </a:p>
              </p:txBody>
            </p:sp>
            <p:sp>
              <p:nvSpPr>
                <p:cNvPr id="324" name="TextBox 323">
                  <a:extLst>
                    <a:ext uri="{FF2B5EF4-FFF2-40B4-BE49-F238E27FC236}">
                      <a16:creationId xmlns:a16="http://schemas.microsoft.com/office/drawing/2014/main" id="{AAEC4345-E95E-B330-C204-2FCDC8A156EF}"/>
                    </a:ext>
                  </a:extLst>
                </p:cNvPr>
                <p:cNvSpPr txBox="1"/>
                <p:nvPr/>
              </p:nvSpPr>
              <p:spPr>
                <a:xfrm>
                  <a:off x="1162262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FI</a:t>
                  </a:r>
                </a:p>
              </p:txBody>
            </p:sp>
            <p:cxnSp>
              <p:nvCxnSpPr>
                <p:cNvPr id="325" name="Straight Connector 324">
                  <a:extLst>
                    <a:ext uri="{FF2B5EF4-FFF2-40B4-BE49-F238E27FC236}">
                      <a16:creationId xmlns:a16="http://schemas.microsoft.com/office/drawing/2014/main" id="{5EF1E3B1-0B67-9B3D-65B2-DAB1D12239E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5144" y="3518260"/>
                  <a:ext cx="26785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32" name="TextBox 331">
              <a:extLst>
                <a:ext uri="{FF2B5EF4-FFF2-40B4-BE49-F238E27FC236}">
                  <a16:creationId xmlns:a16="http://schemas.microsoft.com/office/drawing/2014/main" id="{2FA6EA48-968C-A25A-7384-EBD2D3EEDAE5}"/>
                </a:ext>
              </a:extLst>
            </p:cNvPr>
            <p:cNvSpPr txBox="1"/>
            <p:nvPr/>
          </p:nvSpPr>
          <p:spPr>
            <a:xfrm rot="16200000">
              <a:off x="89667" y="5095683"/>
              <a:ext cx="1203172" cy="3906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/>
                <a:t>Body Composition</a:t>
              </a:r>
            </a:p>
            <a:p>
              <a:pPr algn="ctr"/>
              <a:r>
                <a:rPr lang="en-US" sz="900" b="1" dirty="0"/>
                <a:t> (grams)</a:t>
              </a:r>
            </a:p>
          </p:txBody>
        </p:sp>
      </p:grpSp>
      <p:grpSp>
        <p:nvGrpSpPr>
          <p:cNvPr id="306" name="Group 305">
            <a:extLst>
              <a:ext uri="{FF2B5EF4-FFF2-40B4-BE49-F238E27FC236}">
                <a16:creationId xmlns:a16="http://schemas.microsoft.com/office/drawing/2014/main" id="{26D61CBA-6A2E-8961-6F5B-ED4CE2BE8281}"/>
              </a:ext>
            </a:extLst>
          </p:cNvPr>
          <p:cNvGrpSpPr/>
          <p:nvPr/>
        </p:nvGrpSpPr>
        <p:grpSpPr>
          <a:xfrm>
            <a:off x="619547" y="6245201"/>
            <a:ext cx="1439242" cy="1351329"/>
            <a:chOff x="548856" y="6165502"/>
            <a:chExt cx="1439242" cy="1351329"/>
          </a:xfrm>
        </p:grpSpPr>
        <p:graphicFrame>
          <p:nvGraphicFramePr>
            <p:cNvPr id="336" name="Object 335">
              <a:extLst>
                <a:ext uri="{FF2B5EF4-FFF2-40B4-BE49-F238E27FC236}">
                  <a16:creationId xmlns:a16="http://schemas.microsoft.com/office/drawing/2014/main" id="{C6DBBDFF-77A5-66FB-3AE0-87FA35520AC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792105" y="6165502"/>
            <a:ext cx="1012825" cy="10620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10" r:id="rId34" imgW="2810572" imgH="2940696" progId="Prism10.Document">
                    <p:embed/>
                  </p:oleObj>
                </mc:Choice>
                <mc:Fallback>
                  <p:oleObj name="Prism 10" r:id="rId34" imgW="2810572" imgH="2940696" progId="Prism10.Document">
                    <p:embed/>
                    <p:pic>
                      <p:nvPicPr>
                        <p:cNvPr id="336" name="Object 335">
                          <a:extLst>
                            <a:ext uri="{FF2B5EF4-FFF2-40B4-BE49-F238E27FC236}">
                              <a16:creationId xmlns:a16="http://schemas.microsoft.com/office/drawing/2014/main" id="{C6DBBDFF-77A5-66FB-3AE0-87FA35520ACA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5"/>
                        <a:stretch>
                          <a:fillRect/>
                        </a:stretch>
                      </p:blipFill>
                      <p:spPr>
                        <a:xfrm>
                          <a:off x="792105" y="6165502"/>
                          <a:ext cx="1012825" cy="10620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37" name="Group 336">
              <a:extLst>
                <a:ext uri="{FF2B5EF4-FFF2-40B4-BE49-F238E27FC236}">
                  <a16:creationId xmlns:a16="http://schemas.microsoft.com/office/drawing/2014/main" id="{48665DAF-84EA-43FD-E1E8-006B029275D7}"/>
                </a:ext>
              </a:extLst>
            </p:cNvPr>
            <p:cNvGrpSpPr/>
            <p:nvPr/>
          </p:nvGrpSpPr>
          <p:grpSpPr>
            <a:xfrm>
              <a:off x="967625" y="7196688"/>
              <a:ext cx="1020473" cy="320143"/>
              <a:chOff x="986713" y="3347755"/>
              <a:chExt cx="1020473" cy="320143"/>
            </a:xfrm>
          </p:grpSpPr>
          <p:grpSp>
            <p:nvGrpSpPr>
              <p:cNvPr id="338" name="Group 337">
                <a:extLst>
                  <a:ext uri="{FF2B5EF4-FFF2-40B4-BE49-F238E27FC236}">
                    <a16:creationId xmlns:a16="http://schemas.microsoft.com/office/drawing/2014/main" id="{71F34FE9-FC6B-F732-6208-66433EFEB69D}"/>
                  </a:ext>
                </a:extLst>
              </p:cNvPr>
              <p:cNvGrpSpPr/>
              <p:nvPr/>
            </p:nvGrpSpPr>
            <p:grpSpPr>
              <a:xfrm>
                <a:off x="986713" y="3350627"/>
                <a:ext cx="714880" cy="317271"/>
                <a:chOff x="986713" y="3350627"/>
                <a:chExt cx="714880" cy="317271"/>
              </a:xfrm>
            </p:grpSpPr>
            <p:grpSp>
              <p:nvGrpSpPr>
                <p:cNvPr id="343" name="Group 342">
                  <a:extLst>
                    <a:ext uri="{FF2B5EF4-FFF2-40B4-BE49-F238E27FC236}">
                      <a16:creationId xmlns:a16="http://schemas.microsoft.com/office/drawing/2014/main" id="{C619BEB2-DE1B-047B-ACF2-59DD30F498C4}"/>
                    </a:ext>
                  </a:extLst>
                </p:cNvPr>
                <p:cNvGrpSpPr/>
                <p:nvPr/>
              </p:nvGrpSpPr>
              <p:grpSpPr>
                <a:xfrm>
                  <a:off x="986713" y="3350627"/>
                  <a:ext cx="652705" cy="184666"/>
                  <a:chOff x="970981" y="3372480"/>
                  <a:chExt cx="652705" cy="184666"/>
                </a:xfrm>
              </p:grpSpPr>
              <p:sp>
                <p:nvSpPr>
                  <p:cNvPr id="346" name="TextBox 345">
                    <a:extLst>
                      <a:ext uri="{FF2B5EF4-FFF2-40B4-BE49-F238E27FC236}">
                        <a16:creationId xmlns:a16="http://schemas.microsoft.com/office/drawing/2014/main" id="{9E33B0C4-991E-7B97-1904-6F4A62CBEFAA}"/>
                      </a:ext>
                    </a:extLst>
                  </p:cNvPr>
                  <p:cNvSpPr txBox="1"/>
                  <p:nvPr/>
                </p:nvSpPr>
                <p:spPr>
                  <a:xfrm>
                    <a:off x="970981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AL</a:t>
                    </a:r>
                  </a:p>
                </p:txBody>
              </p:sp>
              <p:sp>
                <p:nvSpPr>
                  <p:cNvPr id="347" name="TextBox 346">
                    <a:extLst>
                      <a:ext uri="{FF2B5EF4-FFF2-40B4-BE49-F238E27FC236}">
                        <a16:creationId xmlns:a16="http://schemas.microsoft.com/office/drawing/2014/main" id="{BE1B9E37-5045-7947-31CB-24EDC232FC26}"/>
                      </a:ext>
                    </a:extLst>
                  </p:cNvPr>
                  <p:cNvSpPr txBox="1"/>
                  <p:nvPr/>
                </p:nvSpPr>
                <p:spPr>
                  <a:xfrm>
                    <a:off x="1162262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FI</a:t>
                    </a:r>
                  </a:p>
                </p:txBody>
              </p:sp>
              <p:cxnSp>
                <p:nvCxnSpPr>
                  <p:cNvPr id="348" name="Straight Connector 347">
                    <a:extLst>
                      <a:ext uri="{FF2B5EF4-FFF2-40B4-BE49-F238E27FC236}">
                        <a16:creationId xmlns:a16="http://schemas.microsoft.com/office/drawing/2014/main" id="{ABB96767-F957-1DA1-D00C-4D8C2BB8BF4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65144" y="3518260"/>
                    <a:ext cx="267854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44" name="TextBox 343">
                  <a:extLst>
                    <a:ext uri="{FF2B5EF4-FFF2-40B4-BE49-F238E27FC236}">
                      <a16:creationId xmlns:a16="http://schemas.microsoft.com/office/drawing/2014/main" id="{4343C702-2FFC-BEFE-3C25-526CAB8425AC}"/>
                    </a:ext>
                  </a:extLst>
                </p:cNvPr>
                <p:cNvSpPr txBox="1"/>
                <p:nvPr/>
              </p:nvSpPr>
              <p:spPr>
                <a:xfrm>
                  <a:off x="1084799" y="3483232"/>
                  <a:ext cx="29854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M</a:t>
                  </a:r>
                </a:p>
              </p:txBody>
            </p:sp>
            <p:sp>
              <p:nvSpPr>
                <p:cNvPr id="345" name="TextBox 344">
                  <a:extLst>
                    <a:ext uri="{FF2B5EF4-FFF2-40B4-BE49-F238E27FC236}">
                      <a16:creationId xmlns:a16="http://schemas.microsoft.com/office/drawing/2014/main" id="{7BA5C627-ABA7-1186-5EA9-5636F0AEE115}"/>
                    </a:ext>
                  </a:extLst>
                </p:cNvPr>
                <p:cNvSpPr txBox="1"/>
                <p:nvPr/>
              </p:nvSpPr>
              <p:spPr>
                <a:xfrm>
                  <a:off x="1476537" y="3478620"/>
                  <a:ext cx="225056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</a:t>
                  </a:r>
                </a:p>
              </p:txBody>
            </p:sp>
          </p:grpSp>
          <p:grpSp>
            <p:nvGrpSpPr>
              <p:cNvPr id="339" name="Group 338">
                <a:extLst>
                  <a:ext uri="{FF2B5EF4-FFF2-40B4-BE49-F238E27FC236}">
                    <a16:creationId xmlns:a16="http://schemas.microsoft.com/office/drawing/2014/main" id="{BEBEA05E-0E50-D86C-CB0D-23A40326E1C8}"/>
                  </a:ext>
                </a:extLst>
              </p:cNvPr>
              <p:cNvGrpSpPr/>
              <p:nvPr/>
            </p:nvGrpSpPr>
            <p:grpSpPr>
              <a:xfrm>
                <a:off x="1354481" y="3347755"/>
                <a:ext cx="652705" cy="184666"/>
                <a:chOff x="970981" y="3372480"/>
                <a:chExt cx="652705" cy="184666"/>
              </a:xfrm>
            </p:grpSpPr>
            <p:sp>
              <p:nvSpPr>
                <p:cNvPr id="340" name="TextBox 339">
                  <a:extLst>
                    <a:ext uri="{FF2B5EF4-FFF2-40B4-BE49-F238E27FC236}">
                      <a16:creationId xmlns:a16="http://schemas.microsoft.com/office/drawing/2014/main" id="{B57FA8A2-5716-D661-4790-335EB8B16D7F}"/>
                    </a:ext>
                  </a:extLst>
                </p:cNvPr>
                <p:cNvSpPr txBox="1"/>
                <p:nvPr/>
              </p:nvSpPr>
              <p:spPr>
                <a:xfrm>
                  <a:off x="970981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AL</a:t>
                  </a:r>
                </a:p>
              </p:txBody>
            </p:sp>
            <p:sp>
              <p:nvSpPr>
                <p:cNvPr id="341" name="TextBox 340">
                  <a:extLst>
                    <a:ext uri="{FF2B5EF4-FFF2-40B4-BE49-F238E27FC236}">
                      <a16:creationId xmlns:a16="http://schemas.microsoft.com/office/drawing/2014/main" id="{EEE3D6B4-C28E-D6F1-C12E-7A3868AC461D}"/>
                    </a:ext>
                  </a:extLst>
                </p:cNvPr>
                <p:cNvSpPr txBox="1"/>
                <p:nvPr/>
              </p:nvSpPr>
              <p:spPr>
                <a:xfrm>
                  <a:off x="1162262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FI</a:t>
                  </a:r>
                </a:p>
              </p:txBody>
            </p:sp>
            <p:cxnSp>
              <p:nvCxnSpPr>
                <p:cNvPr id="342" name="Straight Connector 341">
                  <a:extLst>
                    <a:ext uri="{FF2B5EF4-FFF2-40B4-BE49-F238E27FC236}">
                      <a16:creationId xmlns:a16="http://schemas.microsoft.com/office/drawing/2014/main" id="{BED8BB12-92CC-4476-10E5-8C47F02F662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5144" y="3518260"/>
                  <a:ext cx="26785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50" name="TextBox 349">
              <a:extLst>
                <a:ext uri="{FF2B5EF4-FFF2-40B4-BE49-F238E27FC236}">
                  <a16:creationId xmlns:a16="http://schemas.microsoft.com/office/drawing/2014/main" id="{290DCA6F-3013-9F57-D232-5E7FECF342A5}"/>
                </a:ext>
              </a:extLst>
            </p:cNvPr>
            <p:cNvSpPr txBox="1"/>
            <p:nvPr/>
          </p:nvSpPr>
          <p:spPr>
            <a:xfrm rot="16200000">
              <a:off x="79817" y="6641971"/>
              <a:ext cx="116891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/>
                <a:t>Body Mass (grams)</a:t>
              </a:r>
            </a:p>
          </p:txBody>
        </p:sp>
      </p:grpSp>
      <p:grpSp>
        <p:nvGrpSpPr>
          <p:cNvPr id="375" name="Group 374">
            <a:extLst>
              <a:ext uri="{FF2B5EF4-FFF2-40B4-BE49-F238E27FC236}">
                <a16:creationId xmlns:a16="http://schemas.microsoft.com/office/drawing/2014/main" id="{9CFE63B6-9BA5-298E-8A89-061C430D9E10}"/>
              </a:ext>
            </a:extLst>
          </p:cNvPr>
          <p:cNvGrpSpPr/>
          <p:nvPr/>
        </p:nvGrpSpPr>
        <p:grpSpPr>
          <a:xfrm>
            <a:off x="2210048" y="6341441"/>
            <a:ext cx="1402158" cy="1281693"/>
            <a:chOff x="2186177" y="6220220"/>
            <a:chExt cx="1402158" cy="1281693"/>
          </a:xfrm>
        </p:grpSpPr>
        <p:graphicFrame>
          <p:nvGraphicFramePr>
            <p:cNvPr id="12" name="Object 11">
              <a:extLst>
                <a:ext uri="{FF2B5EF4-FFF2-40B4-BE49-F238E27FC236}">
                  <a16:creationId xmlns:a16="http://schemas.microsoft.com/office/drawing/2014/main" id="{7EF840D7-EB79-6D72-3AD7-0BAC6E41E2C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397125" y="6302375"/>
            <a:ext cx="1020763" cy="9159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10" r:id="rId36" imgW="2554379" imgH="2290287" progId="Prism10.Document">
                    <p:embed/>
                  </p:oleObj>
                </mc:Choice>
                <mc:Fallback>
                  <p:oleObj name="Prism 10" r:id="rId36" imgW="2554379" imgH="2290287" progId="Prism10.Document">
                    <p:embed/>
                    <p:pic>
                      <p:nvPicPr>
                        <p:cNvPr id="12" name="Object 11">
                          <a:extLst>
                            <a:ext uri="{FF2B5EF4-FFF2-40B4-BE49-F238E27FC236}">
                              <a16:creationId xmlns:a16="http://schemas.microsoft.com/office/drawing/2014/main" id="{7EF840D7-EB79-6D72-3AD7-0BAC6E41E2C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7"/>
                        <a:stretch>
                          <a:fillRect/>
                        </a:stretch>
                      </p:blipFill>
                      <p:spPr>
                        <a:xfrm>
                          <a:off x="2397125" y="6302375"/>
                          <a:ext cx="1020763" cy="9159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D56DDD5-FA5E-D4CD-34F3-504E39A3FF6E}"/>
                </a:ext>
              </a:extLst>
            </p:cNvPr>
            <p:cNvSpPr txBox="1"/>
            <p:nvPr/>
          </p:nvSpPr>
          <p:spPr>
            <a:xfrm rot="16200000">
              <a:off x="1764426" y="6641971"/>
              <a:ext cx="107433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/>
                <a:t>Fat Mass (grams)</a:t>
              </a: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3EEA2654-71B7-0AC9-E201-8CB9EE18C222}"/>
                </a:ext>
              </a:extLst>
            </p:cNvPr>
            <p:cNvGrpSpPr/>
            <p:nvPr/>
          </p:nvGrpSpPr>
          <p:grpSpPr>
            <a:xfrm>
              <a:off x="2567862" y="7181770"/>
              <a:ext cx="1020473" cy="320143"/>
              <a:chOff x="986713" y="3347755"/>
              <a:chExt cx="1020473" cy="320143"/>
            </a:xfrm>
          </p:grpSpPr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B61A5041-A551-C223-3C95-4B2DF1C13A8F}"/>
                  </a:ext>
                </a:extLst>
              </p:cNvPr>
              <p:cNvGrpSpPr/>
              <p:nvPr/>
            </p:nvGrpSpPr>
            <p:grpSpPr>
              <a:xfrm>
                <a:off x="986713" y="3350627"/>
                <a:ext cx="714880" cy="317271"/>
                <a:chOff x="986713" y="3350627"/>
                <a:chExt cx="714880" cy="317271"/>
              </a:xfrm>
            </p:grpSpPr>
            <p:grpSp>
              <p:nvGrpSpPr>
                <p:cNvPr id="282" name="Group 281">
                  <a:extLst>
                    <a:ext uri="{FF2B5EF4-FFF2-40B4-BE49-F238E27FC236}">
                      <a16:creationId xmlns:a16="http://schemas.microsoft.com/office/drawing/2014/main" id="{4F6B08F6-319A-32FD-E496-BF23AF4F5AA1}"/>
                    </a:ext>
                  </a:extLst>
                </p:cNvPr>
                <p:cNvGrpSpPr/>
                <p:nvPr/>
              </p:nvGrpSpPr>
              <p:grpSpPr>
                <a:xfrm>
                  <a:off x="986713" y="3350627"/>
                  <a:ext cx="652705" cy="184666"/>
                  <a:chOff x="970981" y="3372480"/>
                  <a:chExt cx="652705" cy="184666"/>
                </a:xfrm>
              </p:grpSpPr>
              <p:sp>
                <p:nvSpPr>
                  <p:cNvPr id="303" name="TextBox 302">
                    <a:extLst>
                      <a:ext uri="{FF2B5EF4-FFF2-40B4-BE49-F238E27FC236}">
                        <a16:creationId xmlns:a16="http://schemas.microsoft.com/office/drawing/2014/main" id="{67712A65-A36D-62AF-E1BC-2FF7080730C1}"/>
                      </a:ext>
                    </a:extLst>
                  </p:cNvPr>
                  <p:cNvSpPr txBox="1"/>
                  <p:nvPr/>
                </p:nvSpPr>
                <p:spPr>
                  <a:xfrm>
                    <a:off x="970981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AL</a:t>
                    </a:r>
                  </a:p>
                </p:txBody>
              </p:sp>
              <p:sp>
                <p:nvSpPr>
                  <p:cNvPr id="304" name="TextBox 303">
                    <a:extLst>
                      <a:ext uri="{FF2B5EF4-FFF2-40B4-BE49-F238E27FC236}">
                        <a16:creationId xmlns:a16="http://schemas.microsoft.com/office/drawing/2014/main" id="{4109AD65-DA46-0664-EB53-8BDFFD277412}"/>
                      </a:ext>
                    </a:extLst>
                  </p:cNvPr>
                  <p:cNvSpPr txBox="1"/>
                  <p:nvPr/>
                </p:nvSpPr>
                <p:spPr>
                  <a:xfrm>
                    <a:off x="1162262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FI</a:t>
                    </a:r>
                  </a:p>
                </p:txBody>
              </p:sp>
              <p:cxnSp>
                <p:nvCxnSpPr>
                  <p:cNvPr id="305" name="Straight Connector 304">
                    <a:extLst>
                      <a:ext uri="{FF2B5EF4-FFF2-40B4-BE49-F238E27FC236}">
                        <a16:creationId xmlns:a16="http://schemas.microsoft.com/office/drawing/2014/main" id="{33623E3A-2C41-AF48-6485-476627BFC78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65144" y="3518260"/>
                    <a:ext cx="267854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83" name="TextBox 282">
                  <a:extLst>
                    <a:ext uri="{FF2B5EF4-FFF2-40B4-BE49-F238E27FC236}">
                      <a16:creationId xmlns:a16="http://schemas.microsoft.com/office/drawing/2014/main" id="{4D579CC5-86D3-8580-C278-8433D6F69750}"/>
                    </a:ext>
                  </a:extLst>
                </p:cNvPr>
                <p:cNvSpPr txBox="1"/>
                <p:nvPr/>
              </p:nvSpPr>
              <p:spPr>
                <a:xfrm>
                  <a:off x="1084799" y="3483232"/>
                  <a:ext cx="29854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M</a:t>
                  </a:r>
                </a:p>
              </p:txBody>
            </p:sp>
            <p:sp>
              <p:nvSpPr>
                <p:cNvPr id="298" name="TextBox 297">
                  <a:extLst>
                    <a:ext uri="{FF2B5EF4-FFF2-40B4-BE49-F238E27FC236}">
                      <a16:creationId xmlns:a16="http://schemas.microsoft.com/office/drawing/2014/main" id="{7639ADD9-63AE-D910-1738-4E77BFB4BA42}"/>
                    </a:ext>
                  </a:extLst>
                </p:cNvPr>
                <p:cNvSpPr txBox="1"/>
                <p:nvPr/>
              </p:nvSpPr>
              <p:spPr>
                <a:xfrm>
                  <a:off x="1476537" y="3478620"/>
                  <a:ext cx="225056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</a:t>
                  </a:r>
                </a:p>
              </p:txBody>
            </p:sp>
          </p:grpSp>
          <p:grpSp>
            <p:nvGrpSpPr>
              <p:cNvPr id="256" name="Group 255">
                <a:extLst>
                  <a:ext uri="{FF2B5EF4-FFF2-40B4-BE49-F238E27FC236}">
                    <a16:creationId xmlns:a16="http://schemas.microsoft.com/office/drawing/2014/main" id="{F22239C5-C4D6-ABA3-B62D-99A65A65D012}"/>
                  </a:ext>
                </a:extLst>
              </p:cNvPr>
              <p:cNvGrpSpPr/>
              <p:nvPr/>
            </p:nvGrpSpPr>
            <p:grpSpPr>
              <a:xfrm>
                <a:off x="1354481" y="3347755"/>
                <a:ext cx="652705" cy="184666"/>
                <a:chOff x="970981" y="3372480"/>
                <a:chExt cx="652705" cy="184666"/>
              </a:xfrm>
            </p:grpSpPr>
            <p:sp>
              <p:nvSpPr>
                <p:cNvPr id="258" name="TextBox 257">
                  <a:extLst>
                    <a:ext uri="{FF2B5EF4-FFF2-40B4-BE49-F238E27FC236}">
                      <a16:creationId xmlns:a16="http://schemas.microsoft.com/office/drawing/2014/main" id="{C1344554-2B7B-7126-3573-091EAF954BC0}"/>
                    </a:ext>
                  </a:extLst>
                </p:cNvPr>
                <p:cNvSpPr txBox="1"/>
                <p:nvPr/>
              </p:nvSpPr>
              <p:spPr>
                <a:xfrm>
                  <a:off x="970981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AL</a:t>
                  </a:r>
                </a:p>
              </p:txBody>
            </p:sp>
            <p:sp>
              <p:nvSpPr>
                <p:cNvPr id="274" name="TextBox 273">
                  <a:extLst>
                    <a:ext uri="{FF2B5EF4-FFF2-40B4-BE49-F238E27FC236}">
                      <a16:creationId xmlns:a16="http://schemas.microsoft.com/office/drawing/2014/main" id="{CE164DB5-9507-6FAA-DA91-BB1E7A144D01}"/>
                    </a:ext>
                  </a:extLst>
                </p:cNvPr>
                <p:cNvSpPr txBox="1"/>
                <p:nvPr/>
              </p:nvSpPr>
              <p:spPr>
                <a:xfrm>
                  <a:off x="1162262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FI</a:t>
                  </a:r>
                </a:p>
              </p:txBody>
            </p:sp>
            <p:cxnSp>
              <p:nvCxnSpPr>
                <p:cNvPr id="277" name="Straight Connector 276">
                  <a:extLst>
                    <a:ext uri="{FF2B5EF4-FFF2-40B4-BE49-F238E27FC236}">
                      <a16:creationId xmlns:a16="http://schemas.microsoft.com/office/drawing/2014/main" id="{CE907C5E-A52C-3530-08B1-9B343A82DD5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5144" y="3518260"/>
                  <a:ext cx="26785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74" name="Group 373">
            <a:extLst>
              <a:ext uri="{FF2B5EF4-FFF2-40B4-BE49-F238E27FC236}">
                <a16:creationId xmlns:a16="http://schemas.microsoft.com/office/drawing/2014/main" id="{6074EBE1-9965-E43A-076C-1AE6DF2A6C5E}"/>
              </a:ext>
            </a:extLst>
          </p:cNvPr>
          <p:cNvGrpSpPr/>
          <p:nvPr/>
        </p:nvGrpSpPr>
        <p:grpSpPr>
          <a:xfrm>
            <a:off x="3754040" y="6265908"/>
            <a:ext cx="1418201" cy="1339463"/>
            <a:chOff x="3763489" y="6159499"/>
            <a:chExt cx="1418201" cy="1339463"/>
          </a:xfrm>
        </p:grpSpPr>
        <p:graphicFrame>
          <p:nvGraphicFramePr>
            <p:cNvPr id="308" name="Object 307">
              <a:extLst>
                <a:ext uri="{FF2B5EF4-FFF2-40B4-BE49-F238E27FC236}">
                  <a16:creationId xmlns:a16="http://schemas.microsoft.com/office/drawing/2014/main" id="{B4DE615E-A6B4-AB0C-5F37-100E2EED7D4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930650" y="6159500"/>
            <a:ext cx="1054100" cy="10620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10" r:id="rId38" imgW="2134106" imgH="2258253" progId="Prism10.Document">
                    <p:embed/>
                  </p:oleObj>
                </mc:Choice>
                <mc:Fallback>
                  <p:oleObj name="Prism 10" r:id="rId38" imgW="2134106" imgH="2258253" progId="Prism10.Document">
                    <p:embed/>
                    <p:pic>
                      <p:nvPicPr>
                        <p:cNvPr id="308" name="Object 307">
                          <a:extLst>
                            <a:ext uri="{FF2B5EF4-FFF2-40B4-BE49-F238E27FC236}">
                              <a16:creationId xmlns:a16="http://schemas.microsoft.com/office/drawing/2014/main" id="{B4DE615E-A6B4-AB0C-5F37-100E2EED7D4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9"/>
                        <a:stretch>
                          <a:fillRect/>
                        </a:stretch>
                      </p:blipFill>
                      <p:spPr>
                        <a:xfrm>
                          <a:off x="3930650" y="6159500"/>
                          <a:ext cx="1054100" cy="10620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09" name="Group 308">
              <a:extLst>
                <a:ext uri="{FF2B5EF4-FFF2-40B4-BE49-F238E27FC236}">
                  <a16:creationId xmlns:a16="http://schemas.microsoft.com/office/drawing/2014/main" id="{34D2F913-99AC-AE8A-4755-88272BB4D0A9}"/>
                </a:ext>
              </a:extLst>
            </p:cNvPr>
            <p:cNvGrpSpPr/>
            <p:nvPr/>
          </p:nvGrpSpPr>
          <p:grpSpPr>
            <a:xfrm>
              <a:off x="4161217" y="7178819"/>
              <a:ext cx="1020473" cy="320143"/>
              <a:chOff x="986713" y="3347755"/>
              <a:chExt cx="1020473" cy="320143"/>
            </a:xfrm>
          </p:grpSpPr>
          <p:grpSp>
            <p:nvGrpSpPr>
              <p:cNvPr id="310" name="Group 309">
                <a:extLst>
                  <a:ext uri="{FF2B5EF4-FFF2-40B4-BE49-F238E27FC236}">
                    <a16:creationId xmlns:a16="http://schemas.microsoft.com/office/drawing/2014/main" id="{57751BCB-E745-2B76-A475-D3DF3C7F2EDE}"/>
                  </a:ext>
                </a:extLst>
              </p:cNvPr>
              <p:cNvGrpSpPr/>
              <p:nvPr/>
            </p:nvGrpSpPr>
            <p:grpSpPr>
              <a:xfrm>
                <a:off x="986713" y="3350627"/>
                <a:ext cx="714880" cy="317271"/>
                <a:chOff x="986713" y="3350627"/>
                <a:chExt cx="714880" cy="317271"/>
              </a:xfrm>
            </p:grpSpPr>
            <p:grpSp>
              <p:nvGrpSpPr>
                <p:cNvPr id="353" name="Group 352">
                  <a:extLst>
                    <a:ext uri="{FF2B5EF4-FFF2-40B4-BE49-F238E27FC236}">
                      <a16:creationId xmlns:a16="http://schemas.microsoft.com/office/drawing/2014/main" id="{EC06DD54-3C4F-A770-1DA1-4629D2B4E92C}"/>
                    </a:ext>
                  </a:extLst>
                </p:cNvPr>
                <p:cNvGrpSpPr/>
                <p:nvPr/>
              </p:nvGrpSpPr>
              <p:grpSpPr>
                <a:xfrm>
                  <a:off x="986713" y="3350627"/>
                  <a:ext cx="652705" cy="184666"/>
                  <a:chOff x="970981" y="3372480"/>
                  <a:chExt cx="652705" cy="184666"/>
                </a:xfrm>
              </p:grpSpPr>
              <p:sp>
                <p:nvSpPr>
                  <p:cNvPr id="356" name="TextBox 355">
                    <a:extLst>
                      <a:ext uri="{FF2B5EF4-FFF2-40B4-BE49-F238E27FC236}">
                        <a16:creationId xmlns:a16="http://schemas.microsoft.com/office/drawing/2014/main" id="{FC908FFF-38BF-5329-F5F1-341A2AC38B44}"/>
                      </a:ext>
                    </a:extLst>
                  </p:cNvPr>
                  <p:cNvSpPr txBox="1"/>
                  <p:nvPr/>
                </p:nvSpPr>
                <p:spPr>
                  <a:xfrm>
                    <a:off x="970981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AL</a:t>
                    </a:r>
                  </a:p>
                </p:txBody>
              </p:sp>
              <p:sp>
                <p:nvSpPr>
                  <p:cNvPr id="357" name="TextBox 356">
                    <a:extLst>
                      <a:ext uri="{FF2B5EF4-FFF2-40B4-BE49-F238E27FC236}">
                        <a16:creationId xmlns:a16="http://schemas.microsoft.com/office/drawing/2014/main" id="{8E704C8D-6601-2629-D450-091E8DE4BCC7}"/>
                      </a:ext>
                    </a:extLst>
                  </p:cNvPr>
                  <p:cNvSpPr txBox="1"/>
                  <p:nvPr/>
                </p:nvSpPr>
                <p:spPr>
                  <a:xfrm>
                    <a:off x="1162262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FI</a:t>
                    </a:r>
                  </a:p>
                </p:txBody>
              </p:sp>
              <p:cxnSp>
                <p:nvCxnSpPr>
                  <p:cNvPr id="358" name="Straight Connector 357">
                    <a:extLst>
                      <a:ext uri="{FF2B5EF4-FFF2-40B4-BE49-F238E27FC236}">
                        <a16:creationId xmlns:a16="http://schemas.microsoft.com/office/drawing/2014/main" id="{B6EE969F-9C40-EE08-F25A-568C33348D4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65144" y="3518260"/>
                    <a:ext cx="267854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54" name="TextBox 353">
                  <a:extLst>
                    <a:ext uri="{FF2B5EF4-FFF2-40B4-BE49-F238E27FC236}">
                      <a16:creationId xmlns:a16="http://schemas.microsoft.com/office/drawing/2014/main" id="{0A46B172-069D-B6F8-0266-F0FD4AD402FB}"/>
                    </a:ext>
                  </a:extLst>
                </p:cNvPr>
                <p:cNvSpPr txBox="1"/>
                <p:nvPr/>
              </p:nvSpPr>
              <p:spPr>
                <a:xfrm>
                  <a:off x="1084799" y="3483232"/>
                  <a:ext cx="29854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M</a:t>
                  </a:r>
                </a:p>
              </p:txBody>
            </p:sp>
            <p:sp>
              <p:nvSpPr>
                <p:cNvPr id="355" name="TextBox 354">
                  <a:extLst>
                    <a:ext uri="{FF2B5EF4-FFF2-40B4-BE49-F238E27FC236}">
                      <a16:creationId xmlns:a16="http://schemas.microsoft.com/office/drawing/2014/main" id="{7B76504E-B763-5BA6-A710-24E40C5B732A}"/>
                    </a:ext>
                  </a:extLst>
                </p:cNvPr>
                <p:cNvSpPr txBox="1"/>
                <p:nvPr/>
              </p:nvSpPr>
              <p:spPr>
                <a:xfrm>
                  <a:off x="1476537" y="3478620"/>
                  <a:ext cx="225056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</a:t>
                  </a:r>
                </a:p>
              </p:txBody>
            </p:sp>
          </p:grpSp>
          <p:grpSp>
            <p:nvGrpSpPr>
              <p:cNvPr id="311" name="Group 310">
                <a:extLst>
                  <a:ext uri="{FF2B5EF4-FFF2-40B4-BE49-F238E27FC236}">
                    <a16:creationId xmlns:a16="http://schemas.microsoft.com/office/drawing/2014/main" id="{0D7C3460-A51B-2A53-7EEF-17BAC846F0A0}"/>
                  </a:ext>
                </a:extLst>
              </p:cNvPr>
              <p:cNvGrpSpPr/>
              <p:nvPr/>
            </p:nvGrpSpPr>
            <p:grpSpPr>
              <a:xfrm>
                <a:off x="1354481" y="3347755"/>
                <a:ext cx="652705" cy="184666"/>
                <a:chOff x="970981" y="3372480"/>
                <a:chExt cx="652705" cy="184666"/>
              </a:xfrm>
            </p:grpSpPr>
            <p:sp>
              <p:nvSpPr>
                <p:cNvPr id="334" name="TextBox 333">
                  <a:extLst>
                    <a:ext uri="{FF2B5EF4-FFF2-40B4-BE49-F238E27FC236}">
                      <a16:creationId xmlns:a16="http://schemas.microsoft.com/office/drawing/2014/main" id="{FD1E8B7A-E68F-3E27-70A6-271E17DA9C37}"/>
                    </a:ext>
                  </a:extLst>
                </p:cNvPr>
                <p:cNvSpPr txBox="1"/>
                <p:nvPr/>
              </p:nvSpPr>
              <p:spPr>
                <a:xfrm>
                  <a:off x="970981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AL</a:t>
                  </a:r>
                </a:p>
              </p:txBody>
            </p:sp>
            <p:sp>
              <p:nvSpPr>
                <p:cNvPr id="335" name="TextBox 334">
                  <a:extLst>
                    <a:ext uri="{FF2B5EF4-FFF2-40B4-BE49-F238E27FC236}">
                      <a16:creationId xmlns:a16="http://schemas.microsoft.com/office/drawing/2014/main" id="{A24EFA48-C604-1EF0-8F3F-CB6FAFFB29AF}"/>
                    </a:ext>
                  </a:extLst>
                </p:cNvPr>
                <p:cNvSpPr txBox="1"/>
                <p:nvPr/>
              </p:nvSpPr>
              <p:spPr>
                <a:xfrm>
                  <a:off x="1162262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FI</a:t>
                  </a:r>
                </a:p>
              </p:txBody>
            </p:sp>
            <p:cxnSp>
              <p:nvCxnSpPr>
                <p:cNvPr id="352" name="Straight Connector 351">
                  <a:extLst>
                    <a:ext uri="{FF2B5EF4-FFF2-40B4-BE49-F238E27FC236}">
                      <a16:creationId xmlns:a16="http://schemas.microsoft.com/office/drawing/2014/main" id="{779BE173-743D-CBA7-17F6-374D679D8E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5144" y="3518260"/>
                  <a:ext cx="26785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59" name="TextBox 358">
              <a:extLst>
                <a:ext uri="{FF2B5EF4-FFF2-40B4-BE49-F238E27FC236}">
                  <a16:creationId xmlns:a16="http://schemas.microsoft.com/office/drawing/2014/main" id="{CED16821-37BF-AA7B-8A36-C3446309AF55}"/>
                </a:ext>
              </a:extLst>
            </p:cNvPr>
            <p:cNvSpPr txBox="1"/>
            <p:nvPr/>
          </p:nvSpPr>
          <p:spPr>
            <a:xfrm rot="16200000">
              <a:off x="3298457" y="6624531"/>
              <a:ext cx="116089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/>
                <a:t>Lean Mass (grams)</a:t>
              </a:r>
            </a:p>
          </p:txBody>
        </p:sp>
      </p:grpSp>
      <p:graphicFrame>
        <p:nvGraphicFramePr>
          <p:cNvPr id="360" name="Object 359">
            <a:extLst>
              <a:ext uri="{FF2B5EF4-FFF2-40B4-BE49-F238E27FC236}">
                <a16:creationId xmlns:a16="http://schemas.microsoft.com/office/drawing/2014/main" id="{35E28F6F-912C-611C-80F7-BAB40BCC59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13757" y="6400358"/>
          <a:ext cx="1017588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40" imgW="2551500" imgH="2278049" progId="Prism10.Document">
                  <p:embed/>
                </p:oleObj>
              </mc:Choice>
              <mc:Fallback>
                <p:oleObj name="Prism 10" r:id="rId40" imgW="2551500" imgH="2278049" progId="Prism10.Document">
                  <p:embed/>
                  <p:pic>
                    <p:nvPicPr>
                      <p:cNvPr id="360" name="Object 359">
                        <a:extLst>
                          <a:ext uri="{FF2B5EF4-FFF2-40B4-BE49-F238E27FC236}">
                            <a16:creationId xmlns:a16="http://schemas.microsoft.com/office/drawing/2014/main" id="{35E28F6F-912C-611C-80F7-BAB40BCC59F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5413757" y="6400358"/>
                        <a:ext cx="1017588" cy="911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1" name="TextBox 360">
            <a:extLst>
              <a:ext uri="{FF2B5EF4-FFF2-40B4-BE49-F238E27FC236}">
                <a16:creationId xmlns:a16="http://schemas.microsoft.com/office/drawing/2014/main" id="{FF327BF0-D0F0-8286-9820-31C8D1B08DFA}"/>
              </a:ext>
            </a:extLst>
          </p:cNvPr>
          <p:cNvSpPr txBox="1"/>
          <p:nvPr/>
        </p:nvSpPr>
        <p:spPr>
          <a:xfrm rot="16200000">
            <a:off x="4741471" y="6730939"/>
            <a:ext cx="116730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/>
              <a:t>Fluid Mass (grams)</a:t>
            </a:r>
          </a:p>
        </p:txBody>
      </p:sp>
      <p:grpSp>
        <p:nvGrpSpPr>
          <p:cNvPr id="362" name="Group 361">
            <a:extLst>
              <a:ext uri="{FF2B5EF4-FFF2-40B4-BE49-F238E27FC236}">
                <a16:creationId xmlns:a16="http://schemas.microsoft.com/office/drawing/2014/main" id="{3F46F385-AD89-D125-87A3-DEA04FA6509B}"/>
              </a:ext>
            </a:extLst>
          </p:cNvPr>
          <p:cNvGrpSpPr/>
          <p:nvPr/>
        </p:nvGrpSpPr>
        <p:grpSpPr>
          <a:xfrm>
            <a:off x="5563937" y="7266732"/>
            <a:ext cx="1020473" cy="320143"/>
            <a:chOff x="986713" y="3347755"/>
            <a:chExt cx="1020473" cy="320143"/>
          </a:xfrm>
        </p:grpSpPr>
        <p:grpSp>
          <p:nvGrpSpPr>
            <p:cNvPr id="363" name="Group 362">
              <a:extLst>
                <a:ext uri="{FF2B5EF4-FFF2-40B4-BE49-F238E27FC236}">
                  <a16:creationId xmlns:a16="http://schemas.microsoft.com/office/drawing/2014/main" id="{9B601782-14E2-DD89-E07C-457B64A1FF75}"/>
                </a:ext>
              </a:extLst>
            </p:cNvPr>
            <p:cNvGrpSpPr/>
            <p:nvPr/>
          </p:nvGrpSpPr>
          <p:grpSpPr>
            <a:xfrm>
              <a:off x="986713" y="3350627"/>
              <a:ext cx="714880" cy="317271"/>
              <a:chOff x="986713" y="3350627"/>
              <a:chExt cx="714880" cy="317271"/>
            </a:xfrm>
          </p:grpSpPr>
          <p:grpSp>
            <p:nvGrpSpPr>
              <p:cNvPr id="368" name="Group 367">
                <a:extLst>
                  <a:ext uri="{FF2B5EF4-FFF2-40B4-BE49-F238E27FC236}">
                    <a16:creationId xmlns:a16="http://schemas.microsoft.com/office/drawing/2014/main" id="{62F7C7F1-F056-69F0-58F0-C9590F2ED072}"/>
                  </a:ext>
                </a:extLst>
              </p:cNvPr>
              <p:cNvGrpSpPr/>
              <p:nvPr/>
            </p:nvGrpSpPr>
            <p:grpSpPr>
              <a:xfrm>
                <a:off x="986713" y="3350627"/>
                <a:ext cx="652705" cy="184666"/>
                <a:chOff x="970981" y="3372480"/>
                <a:chExt cx="652705" cy="184666"/>
              </a:xfrm>
            </p:grpSpPr>
            <p:sp>
              <p:nvSpPr>
                <p:cNvPr id="371" name="TextBox 370">
                  <a:extLst>
                    <a:ext uri="{FF2B5EF4-FFF2-40B4-BE49-F238E27FC236}">
                      <a16:creationId xmlns:a16="http://schemas.microsoft.com/office/drawing/2014/main" id="{352982C9-47E7-10C5-3AF4-48FD6593F18E}"/>
                    </a:ext>
                  </a:extLst>
                </p:cNvPr>
                <p:cNvSpPr txBox="1"/>
                <p:nvPr/>
              </p:nvSpPr>
              <p:spPr>
                <a:xfrm>
                  <a:off x="970981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AL</a:t>
                  </a:r>
                </a:p>
              </p:txBody>
            </p:sp>
            <p:sp>
              <p:nvSpPr>
                <p:cNvPr id="372" name="TextBox 371">
                  <a:extLst>
                    <a:ext uri="{FF2B5EF4-FFF2-40B4-BE49-F238E27FC236}">
                      <a16:creationId xmlns:a16="http://schemas.microsoft.com/office/drawing/2014/main" id="{A71421E0-9104-1986-32FA-A19FCC0255F9}"/>
                    </a:ext>
                  </a:extLst>
                </p:cNvPr>
                <p:cNvSpPr txBox="1"/>
                <p:nvPr/>
              </p:nvSpPr>
              <p:spPr>
                <a:xfrm>
                  <a:off x="1162262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FI</a:t>
                  </a:r>
                </a:p>
              </p:txBody>
            </p:sp>
            <p:cxnSp>
              <p:nvCxnSpPr>
                <p:cNvPr id="373" name="Straight Connector 372">
                  <a:extLst>
                    <a:ext uri="{FF2B5EF4-FFF2-40B4-BE49-F238E27FC236}">
                      <a16:creationId xmlns:a16="http://schemas.microsoft.com/office/drawing/2014/main" id="{85DA8471-0D6A-2A3E-6256-D1D4E6DBFA3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5144" y="3518260"/>
                  <a:ext cx="26785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9" name="TextBox 368">
                <a:extLst>
                  <a:ext uri="{FF2B5EF4-FFF2-40B4-BE49-F238E27FC236}">
                    <a16:creationId xmlns:a16="http://schemas.microsoft.com/office/drawing/2014/main" id="{8792FDA6-E710-7DB0-BDE1-A0BCE9EC1FF0}"/>
                  </a:ext>
                </a:extLst>
              </p:cNvPr>
              <p:cNvSpPr txBox="1"/>
              <p:nvPr/>
            </p:nvSpPr>
            <p:spPr>
              <a:xfrm>
                <a:off x="1084799" y="3483232"/>
                <a:ext cx="298543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/>
                  <a:t>M</a:t>
                </a:r>
              </a:p>
            </p:txBody>
          </p:sp>
          <p:sp>
            <p:nvSpPr>
              <p:cNvPr id="370" name="TextBox 369">
                <a:extLst>
                  <a:ext uri="{FF2B5EF4-FFF2-40B4-BE49-F238E27FC236}">
                    <a16:creationId xmlns:a16="http://schemas.microsoft.com/office/drawing/2014/main" id="{80CEA9C7-7DED-2417-F325-306912170093}"/>
                  </a:ext>
                </a:extLst>
              </p:cNvPr>
              <p:cNvSpPr txBox="1"/>
              <p:nvPr/>
            </p:nvSpPr>
            <p:spPr>
              <a:xfrm>
                <a:off x="1476537" y="3478620"/>
                <a:ext cx="2250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/>
                  <a:t>F</a:t>
                </a:r>
              </a:p>
            </p:txBody>
          </p:sp>
        </p:grpSp>
        <p:grpSp>
          <p:nvGrpSpPr>
            <p:cNvPr id="364" name="Group 363">
              <a:extLst>
                <a:ext uri="{FF2B5EF4-FFF2-40B4-BE49-F238E27FC236}">
                  <a16:creationId xmlns:a16="http://schemas.microsoft.com/office/drawing/2014/main" id="{3157AEAE-87D8-A588-3366-F44C32F3FDA2}"/>
                </a:ext>
              </a:extLst>
            </p:cNvPr>
            <p:cNvGrpSpPr/>
            <p:nvPr/>
          </p:nvGrpSpPr>
          <p:grpSpPr>
            <a:xfrm>
              <a:off x="1354481" y="3347755"/>
              <a:ext cx="652705" cy="184666"/>
              <a:chOff x="970981" y="3372480"/>
              <a:chExt cx="652705" cy="184666"/>
            </a:xfrm>
          </p:grpSpPr>
          <p:sp>
            <p:nvSpPr>
              <p:cNvPr id="365" name="TextBox 364">
                <a:extLst>
                  <a:ext uri="{FF2B5EF4-FFF2-40B4-BE49-F238E27FC236}">
                    <a16:creationId xmlns:a16="http://schemas.microsoft.com/office/drawing/2014/main" id="{15AE29A8-A665-FB7E-8F39-4626E21296CD}"/>
                  </a:ext>
                </a:extLst>
              </p:cNvPr>
              <p:cNvSpPr txBox="1"/>
              <p:nvPr/>
            </p:nvSpPr>
            <p:spPr>
              <a:xfrm>
                <a:off x="970981" y="3372480"/>
                <a:ext cx="46142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/>
                  <a:t>AL</a:t>
                </a:r>
              </a:p>
            </p:txBody>
          </p:sp>
          <p:sp>
            <p:nvSpPr>
              <p:cNvPr id="366" name="TextBox 365">
                <a:extLst>
                  <a:ext uri="{FF2B5EF4-FFF2-40B4-BE49-F238E27FC236}">
                    <a16:creationId xmlns:a16="http://schemas.microsoft.com/office/drawing/2014/main" id="{2EF28320-637A-38E5-173E-50FBACA724FF}"/>
                  </a:ext>
                </a:extLst>
              </p:cNvPr>
              <p:cNvSpPr txBox="1"/>
              <p:nvPr/>
            </p:nvSpPr>
            <p:spPr>
              <a:xfrm>
                <a:off x="1162262" y="3372480"/>
                <a:ext cx="46142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/>
                  <a:t>FI</a:t>
                </a:r>
              </a:p>
            </p:txBody>
          </p:sp>
          <p:cxnSp>
            <p:nvCxnSpPr>
              <p:cNvPr id="367" name="Straight Connector 366">
                <a:extLst>
                  <a:ext uri="{FF2B5EF4-FFF2-40B4-BE49-F238E27FC236}">
                    <a16:creationId xmlns:a16="http://schemas.microsoft.com/office/drawing/2014/main" id="{0CA00CAD-4EE0-C2C9-EFEA-027E85515D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5144" y="3518260"/>
                <a:ext cx="267854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04" name="Group 403">
            <a:extLst>
              <a:ext uri="{FF2B5EF4-FFF2-40B4-BE49-F238E27FC236}">
                <a16:creationId xmlns:a16="http://schemas.microsoft.com/office/drawing/2014/main" id="{543723CD-F3F7-6674-56C3-67A96EC8730D}"/>
              </a:ext>
            </a:extLst>
          </p:cNvPr>
          <p:cNvGrpSpPr/>
          <p:nvPr/>
        </p:nvGrpSpPr>
        <p:grpSpPr>
          <a:xfrm>
            <a:off x="2179205" y="7712044"/>
            <a:ext cx="1416447" cy="1386785"/>
            <a:chOff x="2145885" y="7697232"/>
            <a:chExt cx="1416447" cy="1386785"/>
          </a:xfrm>
        </p:grpSpPr>
        <p:graphicFrame>
          <p:nvGraphicFramePr>
            <p:cNvPr id="11" name="Object 10">
              <a:extLst>
                <a:ext uri="{FF2B5EF4-FFF2-40B4-BE49-F238E27FC236}">
                  <a16:creationId xmlns:a16="http://schemas.microsoft.com/office/drawing/2014/main" id="{FAF3BA2C-A5C5-81F3-D6AE-84169C1AEA9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333625" y="7997825"/>
            <a:ext cx="1028700" cy="803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10" r:id="rId42" imgW="2909523" imgH="2278049" progId="Prism10.Document">
                    <p:embed/>
                  </p:oleObj>
                </mc:Choice>
                <mc:Fallback>
                  <p:oleObj name="Prism 10" r:id="rId42" imgW="2909523" imgH="2278049" progId="Prism10.Document">
                    <p:embed/>
                    <p:pic>
                      <p:nvPicPr>
                        <p:cNvPr id="11" name="Object 10">
                          <a:extLst>
                            <a:ext uri="{FF2B5EF4-FFF2-40B4-BE49-F238E27FC236}">
                              <a16:creationId xmlns:a16="http://schemas.microsoft.com/office/drawing/2014/main" id="{FAF3BA2C-A5C5-81F3-D6AE-84169C1AEA9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3"/>
                        <a:stretch>
                          <a:fillRect/>
                        </a:stretch>
                      </p:blipFill>
                      <p:spPr>
                        <a:xfrm>
                          <a:off x="2333625" y="7997825"/>
                          <a:ext cx="1028700" cy="8032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76" name="Group 375">
              <a:extLst>
                <a:ext uri="{FF2B5EF4-FFF2-40B4-BE49-F238E27FC236}">
                  <a16:creationId xmlns:a16="http://schemas.microsoft.com/office/drawing/2014/main" id="{EDBEC243-7AC0-1467-ECB1-B429C538072C}"/>
                </a:ext>
              </a:extLst>
            </p:cNvPr>
            <p:cNvGrpSpPr/>
            <p:nvPr/>
          </p:nvGrpSpPr>
          <p:grpSpPr>
            <a:xfrm>
              <a:off x="2541859" y="8763874"/>
              <a:ext cx="1020473" cy="320143"/>
              <a:chOff x="986713" y="3347755"/>
              <a:chExt cx="1020473" cy="320143"/>
            </a:xfrm>
          </p:grpSpPr>
          <p:grpSp>
            <p:nvGrpSpPr>
              <p:cNvPr id="377" name="Group 376">
                <a:extLst>
                  <a:ext uri="{FF2B5EF4-FFF2-40B4-BE49-F238E27FC236}">
                    <a16:creationId xmlns:a16="http://schemas.microsoft.com/office/drawing/2014/main" id="{7DE8684F-C4DF-C161-313A-9918316ED41C}"/>
                  </a:ext>
                </a:extLst>
              </p:cNvPr>
              <p:cNvGrpSpPr/>
              <p:nvPr/>
            </p:nvGrpSpPr>
            <p:grpSpPr>
              <a:xfrm>
                <a:off x="986713" y="3350627"/>
                <a:ext cx="714880" cy="317271"/>
                <a:chOff x="986713" y="3350627"/>
                <a:chExt cx="714880" cy="317271"/>
              </a:xfrm>
            </p:grpSpPr>
            <p:grpSp>
              <p:nvGrpSpPr>
                <p:cNvPr id="382" name="Group 381">
                  <a:extLst>
                    <a:ext uri="{FF2B5EF4-FFF2-40B4-BE49-F238E27FC236}">
                      <a16:creationId xmlns:a16="http://schemas.microsoft.com/office/drawing/2014/main" id="{679AE077-86F6-7419-CB14-7A909E32A01D}"/>
                    </a:ext>
                  </a:extLst>
                </p:cNvPr>
                <p:cNvGrpSpPr/>
                <p:nvPr/>
              </p:nvGrpSpPr>
              <p:grpSpPr>
                <a:xfrm>
                  <a:off x="986713" y="3350627"/>
                  <a:ext cx="652705" cy="184666"/>
                  <a:chOff x="970981" y="3372480"/>
                  <a:chExt cx="652705" cy="184666"/>
                </a:xfrm>
              </p:grpSpPr>
              <p:sp>
                <p:nvSpPr>
                  <p:cNvPr id="385" name="TextBox 384">
                    <a:extLst>
                      <a:ext uri="{FF2B5EF4-FFF2-40B4-BE49-F238E27FC236}">
                        <a16:creationId xmlns:a16="http://schemas.microsoft.com/office/drawing/2014/main" id="{14E90F1C-0730-5F81-3676-8521CCD9BE76}"/>
                      </a:ext>
                    </a:extLst>
                  </p:cNvPr>
                  <p:cNvSpPr txBox="1"/>
                  <p:nvPr/>
                </p:nvSpPr>
                <p:spPr>
                  <a:xfrm>
                    <a:off x="970981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AL</a:t>
                    </a:r>
                  </a:p>
                </p:txBody>
              </p:sp>
              <p:sp>
                <p:nvSpPr>
                  <p:cNvPr id="386" name="TextBox 385">
                    <a:extLst>
                      <a:ext uri="{FF2B5EF4-FFF2-40B4-BE49-F238E27FC236}">
                        <a16:creationId xmlns:a16="http://schemas.microsoft.com/office/drawing/2014/main" id="{70478973-DD58-2CD9-166C-E5F740E1B332}"/>
                      </a:ext>
                    </a:extLst>
                  </p:cNvPr>
                  <p:cNvSpPr txBox="1"/>
                  <p:nvPr/>
                </p:nvSpPr>
                <p:spPr>
                  <a:xfrm>
                    <a:off x="1162262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FI</a:t>
                    </a:r>
                  </a:p>
                </p:txBody>
              </p:sp>
              <p:cxnSp>
                <p:nvCxnSpPr>
                  <p:cNvPr id="387" name="Straight Connector 386">
                    <a:extLst>
                      <a:ext uri="{FF2B5EF4-FFF2-40B4-BE49-F238E27FC236}">
                        <a16:creationId xmlns:a16="http://schemas.microsoft.com/office/drawing/2014/main" id="{A5DF7DB4-A4A2-846A-371B-913246F0429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65144" y="3518260"/>
                    <a:ext cx="267854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83" name="TextBox 382">
                  <a:extLst>
                    <a:ext uri="{FF2B5EF4-FFF2-40B4-BE49-F238E27FC236}">
                      <a16:creationId xmlns:a16="http://schemas.microsoft.com/office/drawing/2014/main" id="{0B75BC0F-97C7-C95A-7FA6-894ED1370A82}"/>
                    </a:ext>
                  </a:extLst>
                </p:cNvPr>
                <p:cNvSpPr txBox="1"/>
                <p:nvPr/>
              </p:nvSpPr>
              <p:spPr>
                <a:xfrm>
                  <a:off x="1084799" y="3483232"/>
                  <a:ext cx="29854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M</a:t>
                  </a:r>
                </a:p>
              </p:txBody>
            </p:sp>
            <p:sp>
              <p:nvSpPr>
                <p:cNvPr id="384" name="TextBox 383">
                  <a:extLst>
                    <a:ext uri="{FF2B5EF4-FFF2-40B4-BE49-F238E27FC236}">
                      <a16:creationId xmlns:a16="http://schemas.microsoft.com/office/drawing/2014/main" id="{5CD2891F-3FC6-27BE-89E7-03D25F51B2AA}"/>
                    </a:ext>
                  </a:extLst>
                </p:cNvPr>
                <p:cNvSpPr txBox="1"/>
                <p:nvPr/>
              </p:nvSpPr>
              <p:spPr>
                <a:xfrm>
                  <a:off x="1476537" y="3478620"/>
                  <a:ext cx="225056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</a:t>
                  </a:r>
                </a:p>
              </p:txBody>
            </p:sp>
          </p:grpSp>
          <p:grpSp>
            <p:nvGrpSpPr>
              <p:cNvPr id="378" name="Group 377">
                <a:extLst>
                  <a:ext uri="{FF2B5EF4-FFF2-40B4-BE49-F238E27FC236}">
                    <a16:creationId xmlns:a16="http://schemas.microsoft.com/office/drawing/2014/main" id="{903DE4C9-0A71-CD04-1D76-4C5DC666B292}"/>
                  </a:ext>
                </a:extLst>
              </p:cNvPr>
              <p:cNvGrpSpPr/>
              <p:nvPr/>
            </p:nvGrpSpPr>
            <p:grpSpPr>
              <a:xfrm>
                <a:off x="1354481" y="3347755"/>
                <a:ext cx="652705" cy="184666"/>
                <a:chOff x="970981" y="3372480"/>
                <a:chExt cx="652705" cy="184666"/>
              </a:xfrm>
            </p:grpSpPr>
            <p:sp>
              <p:nvSpPr>
                <p:cNvPr id="379" name="TextBox 378">
                  <a:extLst>
                    <a:ext uri="{FF2B5EF4-FFF2-40B4-BE49-F238E27FC236}">
                      <a16:creationId xmlns:a16="http://schemas.microsoft.com/office/drawing/2014/main" id="{425669BC-59C8-072C-DA3E-3BDA758A233E}"/>
                    </a:ext>
                  </a:extLst>
                </p:cNvPr>
                <p:cNvSpPr txBox="1"/>
                <p:nvPr/>
              </p:nvSpPr>
              <p:spPr>
                <a:xfrm>
                  <a:off x="970981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AL</a:t>
                  </a:r>
                </a:p>
              </p:txBody>
            </p:sp>
            <p:sp>
              <p:nvSpPr>
                <p:cNvPr id="380" name="TextBox 379">
                  <a:extLst>
                    <a:ext uri="{FF2B5EF4-FFF2-40B4-BE49-F238E27FC236}">
                      <a16:creationId xmlns:a16="http://schemas.microsoft.com/office/drawing/2014/main" id="{31AD30D6-404D-716D-7187-4F81F998E30A}"/>
                    </a:ext>
                  </a:extLst>
                </p:cNvPr>
                <p:cNvSpPr txBox="1"/>
                <p:nvPr/>
              </p:nvSpPr>
              <p:spPr>
                <a:xfrm>
                  <a:off x="1162262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FI</a:t>
                  </a:r>
                </a:p>
              </p:txBody>
            </p:sp>
            <p:cxnSp>
              <p:nvCxnSpPr>
                <p:cNvPr id="381" name="Straight Connector 380">
                  <a:extLst>
                    <a:ext uri="{FF2B5EF4-FFF2-40B4-BE49-F238E27FC236}">
                      <a16:creationId xmlns:a16="http://schemas.microsoft.com/office/drawing/2014/main" id="{8D396D55-FCF3-F253-9219-C5BCD1286D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5144" y="3518260"/>
                  <a:ext cx="26785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88" name="TextBox 387">
              <a:extLst>
                <a:ext uri="{FF2B5EF4-FFF2-40B4-BE49-F238E27FC236}">
                  <a16:creationId xmlns:a16="http://schemas.microsoft.com/office/drawing/2014/main" id="{A79D986B-9618-6771-658E-8D36BB8E25F8}"/>
                </a:ext>
              </a:extLst>
            </p:cNvPr>
            <p:cNvSpPr txBox="1"/>
            <p:nvPr/>
          </p:nvSpPr>
          <p:spPr>
            <a:xfrm rot="16200000">
              <a:off x="1617535" y="8225582"/>
              <a:ext cx="128753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/>
                <a:t>Fat Mass/ Body Mass</a:t>
              </a:r>
            </a:p>
          </p:txBody>
        </p:sp>
      </p:grpSp>
      <p:graphicFrame>
        <p:nvGraphicFramePr>
          <p:cNvPr id="390" name="Object 389">
            <a:extLst>
              <a:ext uri="{FF2B5EF4-FFF2-40B4-BE49-F238E27FC236}">
                <a16:creationId xmlns:a16="http://schemas.microsoft.com/office/drawing/2014/main" id="{B9B8B4EA-28E3-4E8D-3FF8-898398CCF9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68790" y="7907159"/>
          <a:ext cx="1049294" cy="887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44" imgW="2685354" imgH="2278049" progId="Prism10.Document">
                  <p:embed/>
                </p:oleObj>
              </mc:Choice>
              <mc:Fallback>
                <p:oleObj name="Prism 10" r:id="rId44" imgW="2685354" imgH="2278049" progId="Prism10.Document">
                  <p:embed/>
                  <p:pic>
                    <p:nvPicPr>
                      <p:cNvPr id="390" name="Object 389">
                        <a:extLst>
                          <a:ext uri="{FF2B5EF4-FFF2-40B4-BE49-F238E27FC236}">
                            <a16:creationId xmlns:a16="http://schemas.microsoft.com/office/drawing/2014/main" id="{B9B8B4EA-28E3-4E8D-3FF8-898398CCF9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3968790" y="7907159"/>
                        <a:ext cx="1049294" cy="887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91" name="Group 390">
            <a:extLst>
              <a:ext uri="{FF2B5EF4-FFF2-40B4-BE49-F238E27FC236}">
                <a16:creationId xmlns:a16="http://schemas.microsoft.com/office/drawing/2014/main" id="{AAAD8CDB-42E1-D7BE-21B9-E7D78FAE0964}"/>
              </a:ext>
            </a:extLst>
          </p:cNvPr>
          <p:cNvGrpSpPr/>
          <p:nvPr/>
        </p:nvGrpSpPr>
        <p:grpSpPr>
          <a:xfrm>
            <a:off x="4161217" y="8752984"/>
            <a:ext cx="1020473" cy="320143"/>
            <a:chOff x="986713" y="3347755"/>
            <a:chExt cx="1020473" cy="320143"/>
          </a:xfrm>
        </p:grpSpPr>
        <p:grpSp>
          <p:nvGrpSpPr>
            <p:cNvPr id="392" name="Group 391">
              <a:extLst>
                <a:ext uri="{FF2B5EF4-FFF2-40B4-BE49-F238E27FC236}">
                  <a16:creationId xmlns:a16="http://schemas.microsoft.com/office/drawing/2014/main" id="{A9CFCF71-BF8C-2A2C-49EA-3354CCD9A135}"/>
                </a:ext>
              </a:extLst>
            </p:cNvPr>
            <p:cNvGrpSpPr/>
            <p:nvPr/>
          </p:nvGrpSpPr>
          <p:grpSpPr>
            <a:xfrm>
              <a:off x="986713" y="3350627"/>
              <a:ext cx="714880" cy="317271"/>
              <a:chOff x="986713" y="3350627"/>
              <a:chExt cx="714880" cy="317271"/>
            </a:xfrm>
          </p:grpSpPr>
          <p:grpSp>
            <p:nvGrpSpPr>
              <p:cNvPr id="397" name="Group 396">
                <a:extLst>
                  <a:ext uri="{FF2B5EF4-FFF2-40B4-BE49-F238E27FC236}">
                    <a16:creationId xmlns:a16="http://schemas.microsoft.com/office/drawing/2014/main" id="{538B883E-DEA1-61A2-591B-C822E5E999D2}"/>
                  </a:ext>
                </a:extLst>
              </p:cNvPr>
              <p:cNvGrpSpPr/>
              <p:nvPr/>
            </p:nvGrpSpPr>
            <p:grpSpPr>
              <a:xfrm>
                <a:off x="986713" y="3350627"/>
                <a:ext cx="652705" cy="184666"/>
                <a:chOff x="970981" y="3372480"/>
                <a:chExt cx="652705" cy="184666"/>
              </a:xfrm>
            </p:grpSpPr>
            <p:sp>
              <p:nvSpPr>
                <p:cNvPr id="400" name="TextBox 399">
                  <a:extLst>
                    <a:ext uri="{FF2B5EF4-FFF2-40B4-BE49-F238E27FC236}">
                      <a16:creationId xmlns:a16="http://schemas.microsoft.com/office/drawing/2014/main" id="{88E3FE60-1FAD-ECDB-E339-FFD02364AAC5}"/>
                    </a:ext>
                  </a:extLst>
                </p:cNvPr>
                <p:cNvSpPr txBox="1"/>
                <p:nvPr/>
              </p:nvSpPr>
              <p:spPr>
                <a:xfrm>
                  <a:off x="970981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AL</a:t>
                  </a:r>
                </a:p>
              </p:txBody>
            </p:sp>
            <p:sp>
              <p:nvSpPr>
                <p:cNvPr id="401" name="TextBox 400">
                  <a:extLst>
                    <a:ext uri="{FF2B5EF4-FFF2-40B4-BE49-F238E27FC236}">
                      <a16:creationId xmlns:a16="http://schemas.microsoft.com/office/drawing/2014/main" id="{F112A26D-6A5E-7E91-28BA-2AC182BE0E6F}"/>
                    </a:ext>
                  </a:extLst>
                </p:cNvPr>
                <p:cNvSpPr txBox="1"/>
                <p:nvPr/>
              </p:nvSpPr>
              <p:spPr>
                <a:xfrm>
                  <a:off x="1162262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FI</a:t>
                  </a:r>
                </a:p>
              </p:txBody>
            </p:sp>
            <p:cxnSp>
              <p:nvCxnSpPr>
                <p:cNvPr id="402" name="Straight Connector 401">
                  <a:extLst>
                    <a:ext uri="{FF2B5EF4-FFF2-40B4-BE49-F238E27FC236}">
                      <a16:creationId xmlns:a16="http://schemas.microsoft.com/office/drawing/2014/main" id="{521E0E48-0117-4798-D3EC-C910FE8304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5144" y="3518260"/>
                  <a:ext cx="26785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8" name="TextBox 397">
                <a:extLst>
                  <a:ext uri="{FF2B5EF4-FFF2-40B4-BE49-F238E27FC236}">
                    <a16:creationId xmlns:a16="http://schemas.microsoft.com/office/drawing/2014/main" id="{46B7336D-A31E-55B4-A98B-A4A1BAF77F58}"/>
                  </a:ext>
                </a:extLst>
              </p:cNvPr>
              <p:cNvSpPr txBox="1"/>
              <p:nvPr/>
            </p:nvSpPr>
            <p:spPr>
              <a:xfrm>
                <a:off x="1084799" y="3483232"/>
                <a:ext cx="298543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/>
                  <a:t>M</a:t>
                </a:r>
              </a:p>
            </p:txBody>
          </p:sp>
          <p:sp>
            <p:nvSpPr>
              <p:cNvPr id="399" name="TextBox 398">
                <a:extLst>
                  <a:ext uri="{FF2B5EF4-FFF2-40B4-BE49-F238E27FC236}">
                    <a16:creationId xmlns:a16="http://schemas.microsoft.com/office/drawing/2014/main" id="{CAA9826B-8C6B-52A3-BE97-AAF052CED6EB}"/>
                  </a:ext>
                </a:extLst>
              </p:cNvPr>
              <p:cNvSpPr txBox="1"/>
              <p:nvPr/>
            </p:nvSpPr>
            <p:spPr>
              <a:xfrm>
                <a:off x="1476537" y="3478620"/>
                <a:ext cx="2250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/>
                  <a:t>F</a:t>
                </a:r>
              </a:p>
            </p:txBody>
          </p:sp>
        </p:grpSp>
        <p:grpSp>
          <p:nvGrpSpPr>
            <p:cNvPr id="393" name="Group 392">
              <a:extLst>
                <a:ext uri="{FF2B5EF4-FFF2-40B4-BE49-F238E27FC236}">
                  <a16:creationId xmlns:a16="http://schemas.microsoft.com/office/drawing/2014/main" id="{3B2927FD-C8FC-FB9F-3438-1622AB6C22DA}"/>
                </a:ext>
              </a:extLst>
            </p:cNvPr>
            <p:cNvGrpSpPr/>
            <p:nvPr/>
          </p:nvGrpSpPr>
          <p:grpSpPr>
            <a:xfrm>
              <a:off x="1354481" y="3347755"/>
              <a:ext cx="652705" cy="184666"/>
              <a:chOff x="970981" y="3372480"/>
              <a:chExt cx="652705" cy="184666"/>
            </a:xfrm>
          </p:grpSpPr>
          <p:sp>
            <p:nvSpPr>
              <p:cNvPr id="394" name="TextBox 393">
                <a:extLst>
                  <a:ext uri="{FF2B5EF4-FFF2-40B4-BE49-F238E27FC236}">
                    <a16:creationId xmlns:a16="http://schemas.microsoft.com/office/drawing/2014/main" id="{67EEC134-2BBC-8077-676B-686ED17958A9}"/>
                  </a:ext>
                </a:extLst>
              </p:cNvPr>
              <p:cNvSpPr txBox="1"/>
              <p:nvPr/>
            </p:nvSpPr>
            <p:spPr>
              <a:xfrm>
                <a:off x="970981" y="3372480"/>
                <a:ext cx="46142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/>
                  <a:t>AL</a:t>
                </a:r>
              </a:p>
            </p:txBody>
          </p:sp>
          <p:sp>
            <p:nvSpPr>
              <p:cNvPr id="395" name="TextBox 394">
                <a:extLst>
                  <a:ext uri="{FF2B5EF4-FFF2-40B4-BE49-F238E27FC236}">
                    <a16:creationId xmlns:a16="http://schemas.microsoft.com/office/drawing/2014/main" id="{4E9A2D33-3D7A-DDD3-1600-46F0BFBD77C5}"/>
                  </a:ext>
                </a:extLst>
              </p:cNvPr>
              <p:cNvSpPr txBox="1"/>
              <p:nvPr/>
            </p:nvSpPr>
            <p:spPr>
              <a:xfrm>
                <a:off x="1162262" y="3372480"/>
                <a:ext cx="46142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/>
                  <a:t>FI</a:t>
                </a:r>
              </a:p>
            </p:txBody>
          </p:sp>
          <p:cxnSp>
            <p:nvCxnSpPr>
              <p:cNvPr id="396" name="Straight Connector 395">
                <a:extLst>
                  <a:ext uri="{FF2B5EF4-FFF2-40B4-BE49-F238E27FC236}">
                    <a16:creationId xmlns:a16="http://schemas.microsoft.com/office/drawing/2014/main" id="{68C2038E-1950-3BEE-757E-53EAFD49A0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5144" y="3518260"/>
                <a:ext cx="267854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3" name="TextBox 402">
            <a:extLst>
              <a:ext uri="{FF2B5EF4-FFF2-40B4-BE49-F238E27FC236}">
                <a16:creationId xmlns:a16="http://schemas.microsoft.com/office/drawing/2014/main" id="{D58F97AA-BD83-F98E-FE87-082411AA640D}"/>
              </a:ext>
            </a:extLst>
          </p:cNvPr>
          <p:cNvSpPr txBox="1"/>
          <p:nvPr/>
        </p:nvSpPr>
        <p:spPr>
          <a:xfrm rot="16200000">
            <a:off x="3191858" y="8221165"/>
            <a:ext cx="137409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/>
              <a:t>Lean Mass/ Body Mass</a:t>
            </a:r>
          </a:p>
        </p:txBody>
      </p:sp>
      <p:graphicFrame>
        <p:nvGraphicFramePr>
          <p:cNvPr id="405" name="Object 404">
            <a:extLst>
              <a:ext uri="{FF2B5EF4-FFF2-40B4-BE49-F238E27FC236}">
                <a16:creationId xmlns:a16="http://schemas.microsoft.com/office/drawing/2014/main" id="{875E3F12-2F52-B0E1-10BF-B95D6F727F5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81094" y="7916158"/>
          <a:ext cx="1085415" cy="8744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46" imgW="2821007" imgH="2278049" progId="Prism10.Document">
                  <p:embed/>
                </p:oleObj>
              </mc:Choice>
              <mc:Fallback>
                <p:oleObj name="Prism 10" r:id="rId46" imgW="2821007" imgH="2278049" progId="Prism10.Document">
                  <p:embed/>
                  <p:pic>
                    <p:nvPicPr>
                      <p:cNvPr id="405" name="Object 404">
                        <a:extLst>
                          <a:ext uri="{FF2B5EF4-FFF2-40B4-BE49-F238E27FC236}">
                            <a16:creationId xmlns:a16="http://schemas.microsoft.com/office/drawing/2014/main" id="{875E3F12-2F52-B0E1-10BF-B95D6F727F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7"/>
                      <a:stretch>
                        <a:fillRect/>
                      </a:stretch>
                    </p:blipFill>
                    <p:spPr>
                      <a:xfrm>
                        <a:off x="5381094" y="7916158"/>
                        <a:ext cx="1085415" cy="8744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6" name="TextBox 405">
            <a:extLst>
              <a:ext uri="{FF2B5EF4-FFF2-40B4-BE49-F238E27FC236}">
                <a16:creationId xmlns:a16="http://schemas.microsoft.com/office/drawing/2014/main" id="{53B2E275-EC3E-0210-35F0-55BC1DCCC819}"/>
              </a:ext>
            </a:extLst>
          </p:cNvPr>
          <p:cNvSpPr txBox="1"/>
          <p:nvPr/>
        </p:nvSpPr>
        <p:spPr>
          <a:xfrm rot="16200000">
            <a:off x="4601356" y="8235675"/>
            <a:ext cx="138050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/>
              <a:t>Fluid Mass/ Body Mass</a:t>
            </a:r>
          </a:p>
        </p:txBody>
      </p:sp>
      <p:grpSp>
        <p:nvGrpSpPr>
          <p:cNvPr id="407" name="Group 406">
            <a:extLst>
              <a:ext uri="{FF2B5EF4-FFF2-40B4-BE49-F238E27FC236}">
                <a16:creationId xmlns:a16="http://schemas.microsoft.com/office/drawing/2014/main" id="{CDF85600-FB8D-2327-D014-AEB81E0EC1A6}"/>
              </a:ext>
            </a:extLst>
          </p:cNvPr>
          <p:cNvGrpSpPr/>
          <p:nvPr/>
        </p:nvGrpSpPr>
        <p:grpSpPr>
          <a:xfrm>
            <a:off x="5611927" y="8755904"/>
            <a:ext cx="1020473" cy="320143"/>
            <a:chOff x="986713" y="3347755"/>
            <a:chExt cx="1020473" cy="320143"/>
          </a:xfrm>
        </p:grpSpPr>
        <p:grpSp>
          <p:nvGrpSpPr>
            <p:cNvPr id="408" name="Group 407">
              <a:extLst>
                <a:ext uri="{FF2B5EF4-FFF2-40B4-BE49-F238E27FC236}">
                  <a16:creationId xmlns:a16="http://schemas.microsoft.com/office/drawing/2014/main" id="{B1DBAB3F-F002-D8AA-2982-4E0E18E1F792}"/>
                </a:ext>
              </a:extLst>
            </p:cNvPr>
            <p:cNvGrpSpPr/>
            <p:nvPr/>
          </p:nvGrpSpPr>
          <p:grpSpPr>
            <a:xfrm>
              <a:off x="986713" y="3350627"/>
              <a:ext cx="714880" cy="317271"/>
              <a:chOff x="986713" y="3350627"/>
              <a:chExt cx="714880" cy="317271"/>
            </a:xfrm>
          </p:grpSpPr>
          <p:grpSp>
            <p:nvGrpSpPr>
              <p:cNvPr id="413" name="Group 412">
                <a:extLst>
                  <a:ext uri="{FF2B5EF4-FFF2-40B4-BE49-F238E27FC236}">
                    <a16:creationId xmlns:a16="http://schemas.microsoft.com/office/drawing/2014/main" id="{53B7FF20-9A35-2EA9-24D7-9841F1C85B45}"/>
                  </a:ext>
                </a:extLst>
              </p:cNvPr>
              <p:cNvGrpSpPr/>
              <p:nvPr/>
            </p:nvGrpSpPr>
            <p:grpSpPr>
              <a:xfrm>
                <a:off x="986713" y="3350627"/>
                <a:ext cx="652705" cy="184666"/>
                <a:chOff x="970981" y="3372480"/>
                <a:chExt cx="652705" cy="184666"/>
              </a:xfrm>
            </p:grpSpPr>
            <p:sp>
              <p:nvSpPr>
                <p:cNvPr id="416" name="TextBox 415">
                  <a:extLst>
                    <a:ext uri="{FF2B5EF4-FFF2-40B4-BE49-F238E27FC236}">
                      <a16:creationId xmlns:a16="http://schemas.microsoft.com/office/drawing/2014/main" id="{E6237289-9C32-68AB-946E-1734705F8F69}"/>
                    </a:ext>
                  </a:extLst>
                </p:cNvPr>
                <p:cNvSpPr txBox="1"/>
                <p:nvPr/>
              </p:nvSpPr>
              <p:spPr>
                <a:xfrm>
                  <a:off x="970981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AL</a:t>
                  </a:r>
                </a:p>
              </p:txBody>
            </p:sp>
            <p:sp>
              <p:nvSpPr>
                <p:cNvPr id="417" name="TextBox 416">
                  <a:extLst>
                    <a:ext uri="{FF2B5EF4-FFF2-40B4-BE49-F238E27FC236}">
                      <a16:creationId xmlns:a16="http://schemas.microsoft.com/office/drawing/2014/main" id="{598C25AE-9EB4-DBF8-480C-2D5A26DD2911}"/>
                    </a:ext>
                  </a:extLst>
                </p:cNvPr>
                <p:cNvSpPr txBox="1"/>
                <p:nvPr/>
              </p:nvSpPr>
              <p:spPr>
                <a:xfrm>
                  <a:off x="1162262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FI</a:t>
                  </a:r>
                </a:p>
              </p:txBody>
            </p:sp>
            <p:cxnSp>
              <p:nvCxnSpPr>
                <p:cNvPr id="418" name="Straight Connector 417">
                  <a:extLst>
                    <a:ext uri="{FF2B5EF4-FFF2-40B4-BE49-F238E27FC236}">
                      <a16:creationId xmlns:a16="http://schemas.microsoft.com/office/drawing/2014/main" id="{8163B112-5FE6-55A1-5C2B-F9B48D4A7E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5144" y="3518260"/>
                  <a:ext cx="26785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14" name="TextBox 413">
                <a:extLst>
                  <a:ext uri="{FF2B5EF4-FFF2-40B4-BE49-F238E27FC236}">
                    <a16:creationId xmlns:a16="http://schemas.microsoft.com/office/drawing/2014/main" id="{1B67CEEF-66D2-2D5B-F594-9DF970B1F9B4}"/>
                  </a:ext>
                </a:extLst>
              </p:cNvPr>
              <p:cNvSpPr txBox="1"/>
              <p:nvPr/>
            </p:nvSpPr>
            <p:spPr>
              <a:xfrm>
                <a:off x="1084799" y="3483232"/>
                <a:ext cx="298543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/>
                  <a:t>M</a:t>
                </a:r>
              </a:p>
            </p:txBody>
          </p:sp>
          <p:sp>
            <p:nvSpPr>
              <p:cNvPr id="415" name="TextBox 414">
                <a:extLst>
                  <a:ext uri="{FF2B5EF4-FFF2-40B4-BE49-F238E27FC236}">
                    <a16:creationId xmlns:a16="http://schemas.microsoft.com/office/drawing/2014/main" id="{8CDDB54C-F3F3-AA20-CA82-A667846735E2}"/>
                  </a:ext>
                </a:extLst>
              </p:cNvPr>
              <p:cNvSpPr txBox="1"/>
              <p:nvPr/>
            </p:nvSpPr>
            <p:spPr>
              <a:xfrm>
                <a:off x="1476537" y="3478620"/>
                <a:ext cx="2250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/>
                  <a:t>F</a:t>
                </a:r>
              </a:p>
            </p:txBody>
          </p:sp>
        </p:grpSp>
        <p:grpSp>
          <p:nvGrpSpPr>
            <p:cNvPr id="409" name="Group 408">
              <a:extLst>
                <a:ext uri="{FF2B5EF4-FFF2-40B4-BE49-F238E27FC236}">
                  <a16:creationId xmlns:a16="http://schemas.microsoft.com/office/drawing/2014/main" id="{F8B5E54A-2E31-70A5-2DD1-E823C290C940}"/>
                </a:ext>
              </a:extLst>
            </p:cNvPr>
            <p:cNvGrpSpPr/>
            <p:nvPr/>
          </p:nvGrpSpPr>
          <p:grpSpPr>
            <a:xfrm>
              <a:off x="1354481" y="3347755"/>
              <a:ext cx="652705" cy="184666"/>
              <a:chOff x="970981" y="3372480"/>
              <a:chExt cx="652705" cy="184666"/>
            </a:xfrm>
          </p:grpSpPr>
          <p:sp>
            <p:nvSpPr>
              <p:cNvPr id="410" name="TextBox 409">
                <a:extLst>
                  <a:ext uri="{FF2B5EF4-FFF2-40B4-BE49-F238E27FC236}">
                    <a16:creationId xmlns:a16="http://schemas.microsoft.com/office/drawing/2014/main" id="{EDC89078-8479-1247-6E50-C68F898A1FA3}"/>
                  </a:ext>
                </a:extLst>
              </p:cNvPr>
              <p:cNvSpPr txBox="1"/>
              <p:nvPr/>
            </p:nvSpPr>
            <p:spPr>
              <a:xfrm>
                <a:off x="970981" y="3372480"/>
                <a:ext cx="46142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/>
                  <a:t>AL</a:t>
                </a:r>
              </a:p>
            </p:txBody>
          </p:sp>
          <p:sp>
            <p:nvSpPr>
              <p:cNvPr id="411" name="TextBox 410">
                <a:extLst>
                  <a:ext uri="{FF2B5EF4-FFF2-40B4-BE49-F238E27FC236}">
                    <a16:creationId xmlns:a16="http://schemas.microsoft.com/office/drawing/2014/main" id="{DA5C990C-A2BA-C1CF-39B7-61D9BD4A6CBE}"/>
                  </a:ext>
                </a:extLst>
              </p:cNvPr>
              <p:cNvSpPr txBox="1"/>
              <p:nvPr/>
            </p:nvSpPr>
            <p:spPr>
              <a:xfrm>
                <a:off x="1162262" y="3372480"/>
                <a:ext cx="461424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/>
                  <a:t>FI</a:t>
                </a:r>
              </a:p>
            </p:txBody>
          </p:sp>
          <p:cxnSp>
            <p:nvCxnSpPr>
              <p:cNvPr id="412" name="Straight Connector 411">
                <a:extLst>
                  <a:ext uri="{FF2B5EF4-FFF2-40B4-BE49-F238E27FC236}">
                    <a16:creationId xmlns:a16="http://schemas.microsoft.com/office/drawing/2014/main" id="{89341847-0CD3-FE6A-15E5-65C9FF243A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65144" y="3518260"/>
                <a:ext cx="267854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19" name="TextBox 418">
            <a:extLst>
              <a:ext uri="{FF2B5EF4-FFF2-40B4-BE49-F238E27FC236}">
                <a16:creationId xmlns:a16="http://schemas.microsoft.com/office/drawing/2014/main" id="{95EA9EB6-1560-F523-E123-0AB2751CA948}"/>
              </a:ext>
            </a:extLst>
          </p:cNvPr>
          <p:cNvSpPr txBox="1"/>
          <p:nvPr/>
        </p:nvSpPr>
        <p:spPr>
          <a:xfrm>
            <a:off x="3422825" y="6117794"/>
            <a:ext cx="300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</a:t>
            </a:r>
          </a:p>
        </p:txBody>
      </p:sp>
      <p:sp>
        <p:nvSpPr>
          <p:cNvPr id="420" name="TextBox 419">
            <a:extLst>
              <a:ext uri="{FF2B5EF4-FFF2-40B4-BE49-F238E27FC236}">
                <a16:creationId xmlns:a16="http://schemas.microsoft.com/office/drawing/2014/main" id="{D518001A-1255-25EE-ABD6-3F05458FDDB9}"/>
              </a:ext>
            </a:extLst>
          </p:cNvPr>
          <p:cNvSpPr txBox="1"/>
          <p:nvPr/>
        </p:nvSpPr>
        <p:spPr>
          <a:xfrm>
            <a:off x="2007176" y="6117794"/>
            <a:ext cx="30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</a:t>
            </a:r>
          </a:p>
        </p:txBody>
      </p:sp>
      <p:sp>
        <p:nvSpPr>
          <p:cNvPr id="421" name="TextBox 420">
            <a:extLst>
              <a:ext uri="{FF2B5EF4-FFF2-40B4-BE49-F238E27FC236}">
                <a16:creationId xmlns:a16="http://schemas.microsoft.com/office/drawing/2014/main" id="{11AF64FF-A5CD-320F-76BA-AF600234CB2D}"/>
              </a:ext>
            </a:extLst>
          </p:cNvPr>
          <p:cNvSpPr txBox="1"/>
          <p:nvPr/>
        </p:nvSpPr>
        <p:spPr>
          <a:xfrm>
            <a:off x="4910377" y="6117794"/>
            <a:ext cx="2824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T</a:t>
            </a:r>
          </a:p>
        </p:txBody>
      </p:sp>
      <p:sp>
        <p:nvSpPr>
          <p:cNvPr id="422" name="TextBox 421">
            <a:extLst>
              <a:ext uri="{FF2B5EF4-FFF2-40B4-BE49-F238E27FC236}">
                <a16:creationId xmlns:a16="http://schemas.microsoft.com/office/drawing/2014/main" id="{B9B4BEA7-D25A-7D92-C3A6-751BFBDA0E66}"/>
              </a:ext>
            </a:extLst>
          </p:cNvPr>
          <p:cNvSpPr txBox="1"/>
          <p:nvPr/>
        </p:nvSpPr>
        <p:spPr>
          <a:xfrm>
            <a:off x="314904" y="6117794"/>
            <a:ext cx="335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Q</a:t>
            </a:r>
          </a:p>
        </p:txBody>
      </p:sp>
      <p:sp>
        <p:nvSpPr>
          <p:cNvPr id="423" name="TextBox 422">
            <a:extLst>
              <a:ext uri="{FF2B5EF4-FFF2-40B4-BE49-F238E27FC236}">
                <a16:creationId xmlns:a16="http://schemas.microsoft.com/office/drawing/2014/main" id="{8A186C7B-816D-21DD-2F59-C97F3F475724}"/>
              </a:ext>
            </a:extLst>
          </p:cNvPr>
          <p:cNvSpPr txBox="1"/>
          <p:nvPr/>
        </p:nvSpPr>
        <p:spPr>
          <a:xfrm>
            <a:off x="3429493" y="7588110"/>
            <a:ext cx="3674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W</a:t>
            </a:r>
          </a:p>
        </p:txBody>
      </p:sp>
      <p:sp>
        <p:nvSpPr>
          <p:cNvPr id="424" name="TextBox 423">
            <a:extLst>
              <a:ext uri="{FF2B5EF4-FFF2-40B4-BE49-F238E27FC236}">
                <a16:creationId xmlns:a16="http://schemas.microsoft.com/office/drawing/2014/main" id="{1B76F853-7698-5ABF-91CE-36C60F0825BA}"/>
              </a:ext>
            </a:extLst>
          </p:cNvPr>
          <p:cNvSpPr txBox="1"/>
          <p:nvPr/>
        </p:nvSpPr>
        <p:spPr>
          <a:xfrm>
            <a:off x="2018652" y="7588110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V</a:t>
            </a:r>
          </a:p>
        </p:txBody>
      </p:sp>
      <p:sp>
        <p:nvSpPr>
          <p:cNvPr id="425" name="TextBox 424">
            <a:extLst>
              <a:ext uri="{FF2B5EF4-FFF2-40B4-BE49-F238E27FC236}">
                <a16:creationId xmlns:a16="http://schemas.microsoft.com/office/drawing/2014/main" id="{CEBCE6C7-EEC6-D6F8-5492-7387D623CF35}"/>
              </a:ext>
            </a:extLst>
          </p:cNvPr>
          <p:cNvSpPr txBox="1"/>
          <p:nvPr/>
        </p:nvSpPr>
        <p:spPr>
          <a:xfrm>
            <a:off x="4917045" y="7588110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X</a:t>
            </a:r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D603BFEC-065F-C31F-EE02-4B866D7CFA9F}"/>
              </a:ext>
            </a:extLst>
          </p:cNvPr>
          <p:cNvSpPr txBox="1"/>
          <p:nvPr/>
        </p:nvSpPr>
        <p:spPr>
          <a:xfrm>
            <a:off x="321572" y="7588110"/>
            <a:ext cx="3241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U</a:t>
            </a:r>
          </a:p>
        </p:txBody>
      </p:sp>
      <p:sp>
        <p:nvSpPr>
          <p:cNvPr id="432" name="TextBox 431">
            <a:extLst>
              <a:ext uri="{FF2B5EF4-FFF2-40B4-BE49-F238E27FC236}">
                <a16:creationId xmlns:a16="http://schemas.microsoft.com/office/drawing/2014/main" id="{CFFB1619-9449-299E-924D-6AB0E6329604}"/>
              </a:ext>
            </a:extLst>
          </p:cNvPr>
          <p:cNvSpPr txBox="1"/>
          <p:nvPr/>
        </p:nvSpPr>
        <p:spPr>
          <a:xfrm rot="16200000">
            <a:off x="-691843" y="1486100"/>
            <a:ext cx="1756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Termination, SC</a:t>
            </a:r>
          </a:p>
        </p:txBody>
      </p:sp>
      <p:sp>
        <p:nvSpPr>
          <p:cNvPr id="434" name="TextBox 433">
            <a:extLst>
              <a:ext uri="{FF2B5EF4-FFF2-40B4-BE49-F238E27FC236}">
                <a16:creationId xmlns:a16="http://schemas.microsoft.com/office/drawing/2014/main" id="{57A02581-B4FC-65ED-0527-EEDA1BF99EC4}"/>
              </a:ext>
            </a:extLst>
          </p:cNvPr>
          <p:cNvSpPr txBox="1"/>
          <p:nvPr/>
        </p:nvSpPr>
        <p:spPr>
          <a:xfrm rot="16200000">
            <a:off x="-812853" y="4300441"/>
            <a:ext cx="2082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Termination, HFHS</a:t>
            </a:r>
          </a:p>
        </p:txBody>
      </p:sp>
      <p:sp>
        <p:nvSpPr>
          <p:cNvPr id="436" name="TextBox 435">
            <a:extLst>
              <a:ext uri="{FF2B5EF4-FFF2-40B4-BE49-F238E27FC236}">
                <a16:creationId xmlns:a16="http://schemas.microsoft.com/office/drawing/2014/main" id="{A0FAB2D4-EBF9-90B5-046C-BA4E6AFDFF20}"/>
              </a:ext>
            </a:extLst>
          </p:cNvPr>
          <p:cNvSpPr txBox="1"/>
          <p:nvPr/>
        </p:nvSpPr>
        <p:spPr>
          <a:xfrm rot="16200000">
            <a:off x="-650029" y="7101194"/>
            <a:ext cx="1756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Day 50, HFHS</a:t>
            </a:r>
          </a:p>
        </p:txBody>
      </p:sp>
      <p:grpSp>
        <p:nvGrpSpPr>
          <p:cNvPr id="351" name="Group 350">
            <a:extLst>
              <a:ext uri="{FF2B5EF4-FFF2-40B4-BE49-F238E27FC236}">
                <a16:creationId xmlns:a16="http://schemas.microsoft.com/office/drawing/2014/main" id="{9F38F50F-2870-6698-B1F3-B502F7575410}"/>
              </a:ext>
            </a:extLst>
          </p:cNvPr>
          <p:cNvGrpSpPr/>
          <p:nvPr/>
        </p:nvGrpSpPr>
        <p:grpSpPr>
          <a:xfrm>
            <a:off x="2030638" y="4668779"/>
            <a:ext cx="1558792" cy="1356286"/>
            <a:chOff x="2030638" y="4668779"/>
            <a:chExt cx="1558792" cy="1356286"/>
          </a:xfrm>
        </p:grpSpPr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1AEF2E64-B7FA-09B3-B805-9112519D5951}"/>
                </a:ext>
              </a:extLst>
            </p:cNvPr>
            <p:cNvGrpSpPr/>
            <p:nvPr/>
          </p:nvGrpSpPr>
          <p:grpSpPr>
            <a:xfrm>
              <a:off x="2030638" y="4668779"/>
              <a:ext cx="1558792" cy="1356286"/>
              <a:chOff x="443481" y="809789"/>
              <a:chExt cx="1558792" cy="1356286"/>
            </a:xfrm>
          </p:grpSpPr>
          <p:graphicFrame>
            <p:nvGraphicFramePr>
              <p:cNvPr id="7" name="Object 6">
                <a:extLst>
                  <a:ext uri="{FF2B5EF4-FFF2-40B4-BE49-F238E27FC236}">
                    <a16:creationId xmlns:a16="http://schemas.microsoft.com/office/drawing/2014/main" id="{175CEB77-CF42-67D3-E10B-83D97C13A9D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57030" y="980408"/>
              <a:ext cx="1158875" cy="9096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10" r:id="rId48" imgW="2904846" imgH="2278049" progId="Prism10.Document">
                      <p:embed/>
                    </p:oleObj>
                  </mc:Choice>
                  <mc:Fallback>
                    <p:oleObj name="Prism 10" r:id="rId48" imgW="2904846" imgH="2278049" progId="Prism10.Document">
                      <p:embed/>
                      <p:pic>
                        <p:nvPicPr>
                          <p:cNvPr id="7" name="Object 6">
                            <a:extLst>
                              <a:ext uri="{FF2B5EF4-FFF2-40B4-BE49-F238E27FC236}">
                                <a16:creationId xmlns:a16="http://schemas.microsoft.com/office/drawing/2014/main" id="{175CEB77-CF42-67D3-E10B-83D97C13A9DB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49"/>
                          <a:stretch>
                            <a:fillRect/>
                          </a:stretch>
                        </p:blipFill>
                        <p:spPr>
                          <a:xfrm>
                            <a:off x="657030" y="980408"/>
                            <a:ext cx="1158875" cy="909637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3AD62405-2E69-35BA-F4CC-FAA81E119ACD}"/>
                  </a:ext>
                </a:extLst>
              </p:cNvPr>
              <p:cNvGrpSpPr/>
              <p:nvPr/>
            </p:nvGrpSpPr>
            <p:grpSpPr>
              <a:xfrm>
                <a:off x="981800" y="1845932"/>
                <a:ext cx="1020473" cy="320143"/>
                <a:chOff x="986713" y="3347755"/>
                <a:chExt cx="1020473" cy="320143"/>
              </a:xfrm>
            </p:grpSpPr>
            <p:grpSp>
              <p:nvGrpSpPr>
                <p:cNvPr id="109" name="Group 108">
                  <a:extLst>
                    <a:ext uri="{FF2B5EF4-FFF2-40B4-BE49-F238E27FC236}">
                      <a16:creationId xmlns:a16="http://schemas.microsoft.com/office/drawing/2014/main" id="{739B3849-99DB-027D-C503-BF86609FCAA2}"/>
                    </a:ext>
                  </a:extLst>
                </p:cNvPr>
                <p:cNvGrpSpPr/>
                <p:nvPr/>
              </p:nvGrpSpPr>
              <p:grpSpPr>
                <a:xfrm>
                  <a:off x="986713" y="3350627"/>
                  <a:ext cx="714880" cy="317271"/>
                  <a:chOff x="986713" y="3350627"/>
                  <a:chExt cx="714880" cy="317271"/>
                </a:xfrm>
              </p:grpSpPr>
              <p:grpSp>
                <p:nvGrpSpPr>
                  <p:cNvPr id="114" name="Group 113">
                    <a:extLst>
                      <a:ext uri="{FF2B5EF4-FFF2-40B4-BE49-F238E27FC236}">
                        <a16:creationId xmlns:a16="http://schemas.microsoft.com/office/drawing/2014/main" id="{514B9252-9B19-084C-DED9-DF87A133C642}"/>
                      </a:ext>
                    </a:extLst>
                  </p:cNvPr>
                  <p:cNvGrpSpPr/>
                  <p:nvPr/>
                </p:nvGrpSpPr>
                <p:grpSpPr>
                  <a:xfrm>
                    <a:off x="986713" y="3350627"/>
                    <a:ext cx="652705" cy="184666"/>
                    <a:chOff x="970981" y="3372480"/>
                    <a:chExt cx="652705" cy="184666"/>
                  </a:xfrm>
                </p:grpSpPr>
                <p:sp>
                  <p:nvSpPr>
                    <p:cNvPr id="117" name="TextBox 116">
                      <a:extLst>
                        <a:ext uri="{FF2B5EF4-FFF2-40B4-BE49-F238E27FC236}">
                          <a16:creationId xmlns:a16="http://schemas.microsoft.com/office/drawing/2014/main" id="{FE31BF35-58E9-22A1-4812-C9617A676B6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70981" y="3372480"/>
                      <a:ext cx="461424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600" b="1" dirty="0"/>
                        <a:t>AL</a:t>
                      </a:r>
                    </a:p>
                  </p:txBody>
                </p:sp>
                <p:sp>
                  <p:nvSpPr>
                    <p:cNvPr id="118" name="TextBox 117">
                      <a:extLst>
                        <a:ext uri="{FF2B5EF4-FFF2-40B4-BE49-F238E27FC236}">
                          <a16:creationId xmlns:a16="http://schemas.microsoft.com/office/drawing/2014/main" id="{5ED245E8-A22E-0F17-551A-21AA6601A0C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62262" y="3372480"/>
                      <a:ext cx="461424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600" b="1" dirty="0"/>
                        <a:t>FI</a:t>
                      </a:r>
                    </a:p>
                  </p:txBody>
                </p:sp>
                <p:cxnSp>
                  <p:nvCxnSpPr>
                    <p:cNvPr id="119" name="Straight Connector 118">
                      <a:extLst>
                        <a:ext uri="{FF2B5EF4-FFF2-40B4-BE49-F238E27FC236}">
                          <a16:creationId xmlns:a16="http://schemas.microsoft.com/office/drawing/2014/main" id="{914FC67E-8B81-00EB-DFC1-775850A1522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065144" y="3518260"/>
                      <a:ext cx="267854" cy="0"/>
                    </a:xfrm>
                    <a:prstGeom prst="line">
                      <a:avLst/>
                    </a:prstGeom>
                    <a:ln w="12700">
                      <a:solidFill>
                        <a:schemeClr val="bg1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15" name="TextBox 114">
                    <a:extLst>
                      <a:ext uri="{FF2B5EF4-FFF2-40B4-BE49-F238E27FC236}">
                        <a16:creationId xmlns:a16="http://schemas.microsoft.com/office/drawing/2014/main" id="{E270C6B8-C32A-A871-9BAE-AE12C8243F2E}"/>
                      </a:ext>
                    </a:extLst>
                  </p:cNvPr>
                  <p:cNvSpPr txBox="1"/>
                  <p:nvPr/>
                </p:nvSpPr>
                <p:spPr>
                  <a:xfrm>
                    <a:off x="1084799" y="3483232"/>
                    <a:ext cx="298543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M</a:t>
                    </a:r>
                  </a:p>
                </p:txBody>
              </p:sp>
              <p:sp>
                <p:nvSpPr>
                  <p:cNvPr id="116" name="TextBox 115">
                    <a:extLst>
                      <a:ext uri="{FF2B5EF4-FFF2-40B4-BE49-F238E27FC236}">
                        <a16:creationId xmlns:a16="http://schemas.microsoft.com/office/drawing/2014/main" id="{3C8E6720-6185-0B95-964B-292C95C938DF}"/>
                      </a:ext>
                    </a:extLst>
                  </p:cNvPr>
                  <p:cNvSpPr txBox="1"/>
                  <p:nvPr/>
                </p:nvSpPr>
                <p:spPr>
                  <a:xfrm>
                    <a:off x="1476537" y="3478620"/>
                    <a:ext cx="225056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F</a:t>
                    </a:r>
                  </a:p>
                </p:txBody>
              </p:sp>
            </p:grpSp>
            <p:grpSp>
              <p:nvGrpSpPr>
                <p:cNvPr id="110" name="Group 109">
                  <a:extLst>
                    <a:ext uri="{FF2B5EF4-FFF2-40B4-BE49-F238E27FC236}">
                      <a16:creationId xmlns:a16="http://schemas.microsoft.com/office/drawing/2014/main" id="{798EF12D-7071-FBA7-C176-830B53E972CF}"/>
                    </a:ext>
                  </a:extLst>
                </p:cNvPr>
                <p:cNvGrpSpPr/>
                <p:nvPr/>
              </p:nvGrpSpPr>
              <p:grpSpPr>
                <a:xfrm>
                  <a:off x="1354481" y="3347755"/>
                  <a:ext cx="652705" cy="184666"/>
                  <a:chOff x="970981" y="3372480"/>
                  <a:chExt cx="652705" cy="184666"/>
                </a:xfrm>
              </p:grpSpPr>
              <p:sp>
                <p:nvSpPr>
                  <p:cNvPr id="111" name="TextBox 110">
                    <a:extLst>
                      <a:ext uri="{FF2B5EF4-FFF2-40B4-BE49-F238E27FC236}">
                        <a16:creationId xmlns:a16="http://schemas.microsoft.com/office/drawing/2014/main" id="{17E49EDC-5B74-4497-E257-90949E7AE784}"/>
                      </a:ext>
                    </a:extLst>
                  </p:cNvPr>
                  <p:cNvSpPr txBox="1"/>
                  <p:nvPr/>
                </p:nvSpPr>
                <p:spPr>
                  <a:xfrm>
                    <a:off x="970981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AL</a:t>
                    </a:r>
                  </a:p>
                </p:txBody>
              </p:sp>
              <p:sp>
                <p:nvSpPr>
                  <p:cNvPr id="112" name="TextBox 111">
                    <a:extLst>
                      <a:ext uri="{FF2B5EF4-FFF2-40B4-BE49-F238E27FC236}">
                        <a16:creationId xmlns:a16="http://schemas.microsoft.com/office/drawing/2014/main" id="{E6141FBC-E8ED-4E1F-C9BC-5E72E7F7286E}"/>
                      </a:ext>
                    </a:extLst>
                  </p:cNvPr>
                  <p:cNvSpPr txBox="1"/>
                  <p:nvPr/>
                </p:nvSpPr>
                <p:spPr>
                  <a:xfrm>
                    <a:off x="1162262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FI</a:t>
                    </a:r>
                  </a:p>
                </p:txBody>
              </p:sp>
              <p:cxnSp>
                <p:nvCxnSpPr>
                  <p:cNvPr id="113" name="Straight Connector 112">
                    <a:extLst>
                      <a:ext uri="{FF2B5EF4-FFF2-40B4-BE49-F238E27FC236}">
                        <a16:creationId xmlns:a16="http://schemas.microsoft.com/office/drawing/2014/main" id="{02887FD3-E062-6B82-D123-2DCBF30D2A8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65144" y="3518260"/>
                    <a:ext cx="267854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09F08C08-52B5-7F28-0E37-2A91823EE2EB}"/>
                  </a:ext>
                </a:extLst>
              </p:cNvPr>
              <p:cNvSpPr/>
              <p:nvPr/>
            </p:nvSpPr>
            <p:spPr>
              <a:xfrm>
                <a:off x="443481" y="1133735"/>
                <a:ext cx="354435" cy="8878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6641B5CB-E933-159B-0E5C-843DCB384DFD}"/>
                  </a:ext>
                </a:extLst>
              </p:cNvPr>
              <p:cNvSpPr txBox="1"/>
              <p:nvPr/>
            </p:nvSpPr>
            <p:spPr>
              <a:xfrm rot="16200000">
                <a:off x="77638" y="1338139"/>
                <a:ext cx="1287532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b="1" dirty="0"/>
                  <a:t>Fat Mass/ Body Mass</a:t>
                </a:r>
              </a:p>
            </p:txBody>
          </p:sp>
        </p:grpSp>
        <p:grpSp>
          <p:nvGrpSpPr>
            <p:cNvPr id="299" name="Group 298">
              <a:extLst>
                <a:ext uri="{FF2B5EF4-FFF2-40B4-BE49-F238E27FC236}">
                  <a16:creationId xmlns:a16="http://schemas.microsoft.com/office/drawing/2014/main" id="{1E64A58D-D885-DD0C-E521-DE39BB3C546B}"/>
                </a:ext>
              </a:extLst>
            </p:cNvPr>
            <p:cNvGrpSpPr/>
            <p:nvPr/>
          </p:nvGrpSpPr>
          <p:grpSpPr>
            <a:xfrm>
              <a:off x="2706144" y="4924281"/>
              <a:ext cx="240516" cy="73166"/>
              <a:chOff x="3431875" y="2437459"/>
              <a:chExt cx="301120" cy="70416"/>
            </a:xfrm>
          </p:grpSpPr>
          <p:cxnSp>
            <p:nvCxnSpPr>
              <p:cNvPr id="300" name="Straight Connector 299">
                <a:extLst>
                  <a:ext uri="{FF2B5EF4-FFF2-40B4-BE49-F238E27FC236}">
                    <a16:creationId xmlns:a16="http://schemas.microsoft.com/office/drawing/2014/main" id="{28FD3779-4E79-5468-5949-B6E23EE5803E}"/>
                  </a:ext>
                </a:extLst>
              </p:cNvPr>
              <p:cNvCxnSpPr/>
              <p:nvPr/>
            </p:nvCxnSpPr>
            <p:spPr>
              <a:xfrm>
                <a:off x="3431875" y="2437459"/>
                <a:ext cx="301120" cy="0"/>
              </a:xfrm>
              <a:prstGeom prst="line">
                <a:avLst/>
              </a:prstGeom>
              <a:ln w="952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1" name="Straight Connector 300">
                <a:extLst>
                  <a:ext uri="{FF2B5EF4-FFF2-40B4-BE49-F238E27FC236}">
                    <a16:creationId xmlns:a16="http://schemas.microsoft.com/office/drawing/2014/main" id="{C2C4EA64-4A73-0635-59BA-5912ABC1249A}"/>
                  </a:ext>
                </a:extLst>
              </p:cNvPr>
              <p:cNvCxnSpPr/>
              <p:nvPr/>
            </p:nvCxnSpPr>
            <p:spPr>
              <a:xfrm>
                <a:off x="3434895" y="2438541"/>
                <a:ext cx="0" cy="69334"/>
              </a:xfrm>
              <a:prstGeom prst="line">
                <a:avLst/>
              </a:prstGeom>
              <a:ln w="952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7" name="Straight Connector 306">
                <a:extLst>
                  <a:ext uri="{FF2B5EF4-FFF2-40B4-BE49-F238E27FC236}">
                    <a16:creationId xmlns:a16="http://schemas.microsoft.com/office/drawing/2014/main" id="{62F0514A-CDD5-A07A-F0BC-E8D840B310F0}"/>
                  </a:ext>
                </a:extLst>
              </p:cNvPr>
              <p:cNvCxnSpPr/>
              <p:nvPr/>
            </p:nvCxnSpPr>
            <p:spPr>
              <a:xfrm>
                <a:off x="3729622" y="2438541"/>
                <a:ext cx="0" cy="69334"/>
              </a:xfrm>
              <a:prstGeom prst="line">
                <a:avLst/>
              </a:prstGeom>
              <a:ln w="952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49" name="TextBox 348">
              <a:extLst>
                <a:ext uri="{FF2B5EF4-FFF2-40B4-BE49-F238E27FC236}">
                  <a16:creationId xmlns:a16="http://schemas.microsoft.com/office/drawing/2014/main" id="{09916FDF-FB6B-5D60-CAA7-817C0DA136A0}"/>
                </a:ext>
              </a:extLst>
            </p:cNvPr>
            <p:cNvSpPr txBox="1"/>
            <p:nvPr/>
          </p:nvSpPr>
          <p:spPr>
            <a:xfrm>
              <a:off x="2593062" y="4735064"/>
              <a:ext cx="502061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dirty="0"/>
                <a:t>P=0.052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7710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68160-3719-2FC4-492F-37ACED958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22DEFDBC-941D-7A04-84BD-561AC61F5D32}"/>
              </a:ext>
            </a:extLst>
          </p:cNvPr>
          <p:cNvSpPr txBox="1"/>
          <p:nvPr/>
        </p:nvSpPr>
        <p:spPr>
          <a:xfrm>
            <a:off x="610026" y="294554"/>
            <a:ext cx="6057812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Supplemental Figure 2. Effects of FI on body composition in</a:t>
            </a:r>
          </a:p>
          <a:p>
            <a:r>
              <a:rPr lang="en-US" sz="1600" b="1" dirty="0"/>
              <a:t>male and female rats.  </a:t>
            </a:r>
            <a:r>
              <a:rPr lang="en-US" sz="1600" dirty="0"/>
              <a:t> Rats from protocol 1, SC diet-feeding, </a:t>
            </a:r>
          </a:p>
          <a:p>
            <a:r>
              <a:rPr lang="en-US" sz="1600" dirty="0"/>
              <a:t>at sacrifice/termination (</a:t>
            </a:r>
            <a:r>
              <a:rPr lang="en-US" sz="1600" b="1" dirty="0"/>
              <a:t>panels A-H</a:t>
            </a:r>
            <a:r>
              <a:rPr lang="en-US" sz="1600" dirty="0"/>
              <a:t>).  Rats from protocol 2, </a:t>
            </a:r>
          </a:p>
          <a:p>
            <a:r>
              <a:rPr lang="en-US" sz="1600" dirty="0"/>
              <a:t>HF/HS diet feeding, at sacrifice/termination (</a:t>
            </a:r>
            <a:r>
              <a:rPr lang="en-US" sz="1600" b="1" dirty="0"/>
              <a:t>panels I-P</a:t>
            </a:r>
            <a:r>
              <a:rPr lang="en-US" sz="1600" dirty="0"/>
              <a:t>). Rats from</a:t>
            </a:r>
          </a:p>
          <a:p>
            <a:r>
              <a:rPr lang="en-US" sz="1600" dirty="0"/>
              <a:t>Protocol 2, HF/HS diet feeding, at day 50 of the protocol</a:t>
            </a:r>
            <a:r>
              <a:rPr lang="en-US" sz="1600" b="1" dirty="0"/>
              <a:t> (panels </a:t>
            </a:r>
          </a:p>
          <a:p>
            <a:r>
              <a:rPr lang="en-US" sz="1600" b="1" dirty="0"/>
              <a:t>Q-X) </a:t>
            </a:r>
            <a:r>
              <a:rPr lang="en-US" sz="1600" dirty="0"/>
              <a:t>were analyzed for body composition by TD-NMR.  Data are </a:t>
            </a:r>
          </a:p>
          <a:p>
            <a:r>
              <a:rPr lang="en-US" sz="1600" dirty="0"/>
              <a:t>mean values ± SEM for 6 animals in each experimental group.  </a:t>
            </a:r>
          </a:p>
          <a:p>
            <a:r>
              <a:rPr lang="en-US" sz="1600" dirty="0"/>
              <a:t>Statistical analyses performed using one-way ANOVA followed </a:t>
            </a:r>
          </a:p>
          <a:p>
            <a:r>
              <a:rPr lang="en-US" sz="1600" dirty="0"/>
              <a:t>by Tukey test.  Asterisks indicate differences between groups with </a:t>
            </a:r>
          </a:p>
          <a:p>
            <a:r>
              <a:rPr lang="en-US" sz="1600" dirty="0"/>
              <a:t>*Adjusted </a:t>
            </a:r>
            <a:r>
              <a:rPr lang="en-US" sz="1600" i="1" dirty="0"/>
              <a:t>p</a:t>
            </a:r>
            <a:r>
              <a:rPr lang="en-US" sz="1600" dirty="0"/>
              <a:t>&lt;0.05, ** Adjusted </a:t>
            </a:r>
            <a:r>
              <a:rPr lang="en-US" sz="1600" i="1" dirty="0"/>
              <a:t>p</a:t>
            </a:r>
            <a:r>
              <a:rPr lang="en-US" sz="1600" dirty="0"/>
              <a:t>&lt;0.01, *** Adjusted </a:t>
            </a:r>
            <a:r>
              <a:rPr lang="en-US" sz="1600" i="1" dirty="0"/>
              <a:t>p</a:t>
            </a:r>
            <a:r>
              <a:rPr lang="en-US" sz="1600" dirty="0"/>
              <a:t> &lt;0.001, </a:t>
            </a:r>
          </a:p>
          <a:p>
            <a:r>
              <a:rPr lang="en-US" sz="1600" dirty="0"/>
              <a:t>and **** Adjusted </a:t>
            </a:r>
            <a:r>
              <a:rPr lang="en-US" sz="1600" i="1" dirty="0"/>
              <a:t>p</a:t>
            </a:r>
            <a:r>
              <a:rPr lang="en-US" sz="1600" dirty="0"/>
              <a:t>&lt;0.0001.</a:t>
            </a:r>
          </a:p>
        </p:txBody>
      </p:sp>
    </p:spTree>
    <p:extLst>
      <p:ext uri="{BB962C8B-B14F-4D97-AF65-F5344CB8AC3E}">
        <p14:creationId xmlns:p14="http://schemas.microsoft.com/office/powerpoint/2010/main" val="1218801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6C8F7-D16A-9FE1-A5A0-1590F576E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1B5CB6-B467-F551-B14D-311AD9F96C19}"/>
              </a:ext>
            </a:extLst>
          </p:cNvPr>
          <p:cNvSpPr txBox="1"/>
          <p:nvPr/>
        </p:nvSpPr>
        <p:spPr>
          <a:xfrm>
            <a:off x="36326" y="0"/>
            <a:ext cx="2532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Supplemental Figure 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05536A5-B417-2C25-0010-4072CB441277}"/>
              </a:ext>
            </a:extLst>
          </p:cNvPr>
          <p:cNvSpPr txBox="1"/>
          <p:nvPr/>
        </p:nvSpPr>
        <p:spPr>
          <a:xfrm>
            <a:off x="-2073" y="559066"/>
            <a:ext cx="286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CB5A10-EEB1-A02A-FC83-0DAF36DF8843}"/>
              </a:ext>
            </a:extLst>
          </p:cNvPr>
          <p:cNvSpPr txBox="1"/>
          <p:nvPr/>
        </p:nvSpPr>
        <p:spPr>
          <a:xfrm>
            <a:off x="2004307" y="558030"/>
            <a:ext cx="289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1F155F-FF0D-46E2-0CB4-2B1195DD07D6}"/>
              </a:ext>
            </a:extLst>
          </p:cNvPr>
          <p:cNvSpPr txBox="1"/>
          <p:nvPr/>
        </p:nvSpPr>
        <p:spPr>
          <a:xfrm>
            <a:off x="3192838" y="558030"/>
            <a:ext cx="3078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E78CB1-E5A2-5C3B-48E6-F1574180A9C3}"/>
              </a:ext>
            </a:extLst>
          </p:cNvPr>
          <p:cNvSpPr txBox="1"/>
          <p:nvPr/>
        </p:nvSpPr>
        <p:spPr>
          <a:xfrm>
            <a:off x="5382312" y="559066"/>
            <a:ext cx="306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D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01A875E-D4FD-F746-DBF1-E68B7CA3F14A}"/>
              </a:ext>
            </a:extLst>
          </p:cNvPr>
          <p:cNvGrpSpPr/>
          <p:nvPr/>
        </p:nvGrpSpPr>
        <p:grpSpPr>
          <a:xfrm>
            <a:off x="28705" y="868979"/>
            <a:ext cx="2036816" cy="978361"/>
            <a:chOff x="680738" y="1133511"/>
            <a:chExt cx="2612551" cy="148194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50EE292-AE8E-A294-D366-23778320A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0738" y="1174974"/>
              <a:ext cx="2612551" cy="1440482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542892B-BCEE-4748-DBF0-CF6FB8C2A352}"/>
                </a:ext>
              </a:extLst>
            </p:cNvPr>
            <p:cNvSpPr/>
            <p:nvPr/>
          </p:nvSpPr>
          <p:spPr>
            <a:xfrm>
              <a:off x="707303" y="1174974"/>
              <a:ext cx="335284" cy="13033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231565A-4794-902E-4417-79586678B55A}"/>
                </a:ext>
              </a:extLst>
            </p:cNvPr>
            <p:cNvSpPr txBox="1"/>
            <p:nvPr/>
          </p:nvSpPr>
          <p:spPr>
            <a:xfrm rot="16200000">
              <a:off x="256542" y="1560466"/>
              <a:ext cx="1315123" cy="4612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/>
                <a:t>O</a:t>
              </a:r>
              <a:r>
                <a:rPr lang="en-US" sz="1000" b="1" baseline="-25000" dirty="0"/>
                <a:t>2</a:t>
              </a:r>
              <a:r>
                <a:rPr lang="en-US" sz="1000" b="1" dirty="0"/>
                <a:t> Consumption</a:t>
              </a:r>
            </a:p>
            <a:p>
              <a:pPr algn="ctr"/>
              <a:r>
                <a:rPr lang="en-US" sz="1000" b="1" dirty="0"/>
                <a:t>(ml/</a:t>
              </a:r>
              <a:r>
                <a:rPr lang="en-US" sz="1000" b="1" dirty="0" err="1"/>
                <a:t>hr</a:t>
              </a:r>
              <a:r>
                <a:rPr lang="en-US" sz="1000" b="1" dirty="0"/>
                <a:t>)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062BF48-1AE1-B845-00E9-3009FA7A4976}"/>
              </a:ext>
            </a:extLst>
          </p:cNvPr>
          <p:cNvGrpSpPr/>
          <p:nvPr/>
        </p:nvGrpSpPr>
        <p:grpSpPr>
          <a:xfrm>
            <a:off x="3329401" y="904205"/>
            <a:ext cx="2152241" cy="960635"/>
            <a:chOff x="649285" y="3022984"/>
            <a:chExt cx="2711974" cy="148291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468E910-03AB-3E20-A075-B0BC10EF6D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8708" y="3032621"/>
              <a:ext cx="2612551" cy="1473278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C7F2F78-7098-BBE6-2187-CF8FFADA6D08}"/>
                </a:ext>
              </a:extLst>
            </p:cNvPr>
            <p:cNvSpPr/>
            <p:nvPr/>
          </p:nvSpPr>
          <p:spPr>
            <a:xfrm>
              <a:off x="652025" y="3027445"/>
              <a:ext cx="384638" cy="12979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D1A4849-BAB6-4A84-973F-820F7D2E2B19}"/>
                </a:ext>
              </a:extLst>
            </p:cNvPr>
            <p:cNvSpPr txBox="1"/>
            <p:nvPr/>
          </p:nvSpPr>
          <p:spPr>
            <a:xfrm rot="16200000">
              <a:off x="237355" y="3434914"/>
              <a:ext cx="1279455" cy="4555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/>
                <a:t>O</a:t>
              </a:r>
              <a:r>
                <a:rPr lang="en-US" sz="1000" b="1" baseline="-25000" dirty="0"/>
                <a:t>2</a:t>
              </a:r>
              <a:r>
                <a:rPr lang="en-US" sz="1000" b="1" dirty="0"/>
                <a:t> Consumption</a:t>
              </a:r>
            </a:p>
            <a:p>
              <a:pPr algn="ctr"/>
              <a:r>
                <a:rPr lang="en-US" sz="1000" b="1" dirty="0"/>
                <a:t>(ml/</a:t>
              </a:r>
              <a:r>
                <a:rPr lang="en-US" sz="1000" b="1" dirty="0" err="1"/>
                <a:t>hr</a:t>
              </a:r>
              <a:r>
                <a:rPr lang="en-US" sz="1000" b="1" dirty="0"/>
                <a:t>)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FB769FF-C8DC-DD5E-895F-DEF780CA04E1}"/>
              </a:ext>
            </a:extLst>
          </p:cNvPr>
          <p:cNvGrpSpPr/>
          <p:nvPr/>
        </p:nvGrpSpPr>
        <p:grpSpPr>
          <a:xfrm>
            <a:off x="56523" y="2308034"/>
            <a:ext cx="2035036" cy="913472"/>
            <a:chOff x="612926" y="4877598"/>
            <a:chExt cx="2839847" cy="155575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21873C6-905B-6A39-D15F-2E4D417338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4306" y="4877598"/>
              <a:ext cx="2798467" cy="1555757"/>
            </a:xfrm>
            <a:prstGeom prst="rect">
              <a:avLst/>
            </a:prstGeom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3F5BFF2-7C73-C64F-8F88-E08308D7AFD4}"/>
                </a:ext>
              </a:extLst>
            </p:cNvPr>
            <p:cNvSpPr/>
            <p:nvPr/>
          </p:nvSpPr>
          <p:spPr>
            <a:xfrm>
              <a:off x="674467" y="4900987"/>
              <a:ext cx="371824" cy="14732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71E56CA-8F9E-05CD-9E09-A4F118D6A981}"/>
                </a:ext>
              </a:extLst>
            </p:cNvPr>
            <p:cNvSpPr txBox="1"/>
            <p:nvPr/>
          </p:nvSpPr>
          <p:spPr>
            <a:xfrm rot="16200000">
              <a:off x="210615" y="5303297"/>
              <a:ext cx="1329713" cy="5250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/>
                <a:t>CO</a:t>
              </a:r>
              <a:r>
                <a:rPr lang="en-US" sz="1000" b="1" baseline="-25000" dirty="0"/>
                <a:t>2</a:t>
              </a:r>
              <a:r>
                <a:rPr lang="en-US" sz="1000" b="1" dirty="0"/>
                <a:t> Production</a:t>
              </a:r>
            </a:p>
            <a:p>
              <a:pPr algn="ctr"/>
              <a:r>
                <a:rPr lang="en-US" sz="1000" b="1" dirty="0"/>
                <a:t>(ml/</a:t>
              </a:r>
              <a:r>
                <a:rPr lang="en-US" sz="1000" b="1" dirty="0" err="1"/>
                <a:t>hr</a:t>
              </a:r>
              <a:r>
                <a:rPr lang="en-US" sz="1000" b="1" dirty="0"/>
                <a:t>)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DF6175B-3941-3ADC-3890-3C5065D4F83A}"/>
              </a:ext>
            </a:extLst>
          </p:cNvPr>
          <p:cNvGrpSpPr/>
          <p:nvPr/>
        </p:nvGrpSpPr>
        <p:grpSpPr>
          <a:xfrm>
            <a:off x="2041596" y="661533"/>
            <a:ext cx="1204131" cy="1270872"/>
            <a:chOff x="4126200" y="276673"/>
            <a:chExt cx="1280385" cy="176963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9CEB8F2-82D8-C8A4-A70C-D2D1A8EEF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60194" y="369007"/>
              <a:ext cx="946391" cy="1677296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C0A10A7A-AF82-1C31-D617-DEA48A4E286F}"/>
                </a:ext>
              </a:extLst>
            </p:cNvPr>
            <p:cNvSpPr/>
            <p:nvPr/>
          </p:nvSpPr>
          <p:spPr>
            <a:xfrm>
              <a:off x="4339984" y="734272"/>
              <a:ext cx="151604" cy="8371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6235CAC-4162-0935-FEA3-A75A2E3B1184}"/>
                </a:ext>
              </a:extLst>
            </p:cNvPr>
            <p:cNvSpPr txBox="1"/>
            <p:nvPr/>
          </p:nvSpPr>
          <p:spPr>
            <a:xfrm rot="16200000">
              <a:off x="3753823" y="977095"/>
              <a:ext cx="114486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/>
                <a:t>O</a:t>
              </a:r>
              <a:r>
                <a:rPr lang="en-US" sz="1000" b="1" baseline="-25000" dirty="0"/>
                <a:t>2</a:t>
              </a:r>
              <a:r>
                <a:rPr lang="en-US" sz="1000" b="1" dirty="0"/>
                <a:t> Consumption</a:t>
              </a:r>
            </a:p>
            <a:p>
              <a:pPr algn="ctr"/>
              <a:r>
                <a:rPr lang="en-US" sz="1000" b="1" dirty="0"/>
                <a:t>(ml/</a:t>
              </a:r>
              <a:r>
                <a:rPr lang="en-US" sz="1000" b="1" dirty="0" err="1"/>
                <a:t>hr</a:t>
              </a:r>
              <a:r>
                <a:rPr lang="en-US" sz="1000" b="1" dirty="0"/>
                <a:t>, average)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1563A49-EB88-F2F8-7F1E-319741C438C3}"/>
                </a:ext>
              </a:extLst>
            </p:cNvPr>
            <p:cNvGrpSpPr/>
            <p:nvPr/>
          </p:nvGrpSpPr>
          <p:grpSpPr>
            <a:xfrm>
              <a:off x="4862490" y="276673"/>
              <a:ext cx="373820" cy="237989"/>
              <a:chOff x="2874163" y="242614"/>
              <a:chExt cx="373820" cy="237989"/>
            </a:xfrm>
          </p:grpSpPr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27D2D2A3-D66E-FA4D-3A0F-A04250DA35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23207" y="480603"/>
                <a:ext cx="308026" cy="0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C9CB4EA-DA94-BAA9-E6EB-85A1A3E74F7E}"/>
                  </a:ext>
                </a:extLst>
              </p:cNvPr>
              <p:cNvSpPr txBox="1"/>
              <p:nvPr/>
            </p:nvSpPr>
            <p:spPr>
              <a:xfrm>
                <a:off x="2874163" y="242614"/>
                <a:ext cx="373820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/>
                  <a:t>0.037</a:t>
                </a:r>
              </a:p>
            </p:txBody>
          </p: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F17B4DC-27EE-1FE8-A40F-5AECD6068FD6}"/>
              </a:ext>
            </a:extLst>
          </p:cNvPr>
          <p:cNvGrpSpPr/>
          <p:nvPr/>
        </p:nvGrpSpPr>
        <p:grpSpPr>
          <a:xfrm>
            <a:off x="5601805" y="652796"/>
            <a:ext cx="1145684" cy="1243616"/>
            <a:chOff x="4119095" y="2154403"/>
            <a:chExt cx="1218235" cy="1274093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D63FA7E7-B3E7-B456-FCFD-F2DF31767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90939" y="2266449"/>
              <a:ext cx="946391" cy="1162047"/>
            </a:xfrm>
            <a:prstGeom prst="rect">
              <a:avLst/>
            </a:prstGeom>
          </p:spPr>
        </p:pic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4ABBA203-BB96-9B14-5132-027B5240DE95}"/>
                </a:ext>
              </a:extLst>
            </p:cNvPr>
            <p:cNvSpPr/>
            <p:nvPr/>
          </p:nvSpPr>
          <p:spPr>
            <a:xfrm>
              <a:off x="4309756" y="2441138"/>
              <a:ext cx="162365" cy="7226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9580252-3706-6485-D01C-3299D740A6B7}"/>
                </a:ext>
              </a:extLst>
            </p:cNvPr>
            <p:cNvSpPr txBox="1"/>
            <p:nvPr/>
          </p:nvSpPr>
          <p:spPr>
            <a:xfrm rot="16200000">
              <a:off x="3746717" y="2564560"/>
              <a:ext cx="114486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/>
                <a:t>O</a:t>
              </a:r>
              <a:r>
                <a:rPr lang="en-US" sz="1000" b="1" baseline="-25000" dirty="0"/>
                <a:t>2</a:t>
              </a:r>
              <a:r>
                <a:rPr lang="en-US" sz="1000" b="1" dirty="0"/>
                <a:t> Consumption</a:t>
              </a:r>
            </a:p>
            <a:p>
              <a:pPr algn="ctr"/>
              <a:r>
                <a:rPr lang="en-US" sz="1000" b="1" dirty="0"/>
                <a:t>(ml/</a:t>
              </a:r>
              <a:r>
                <a:rPr lang="en-US" sz="1000" b="1" dirty="0" err="1"/>
                <a:t>hr</a:t>
              </a:r>
              <a:r>
                <a:rPr lang="en-US" sz="1000" b="1" dirty="0"/>
                <a:t>, average)</a:t>
              </a: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38902123-0BE0-B28B-DC90-51E2DF1A4F1E}"/>
                </a:ext>
              </a:extLst>
            </p:cNvPr>
            <p:cNvGrpSpPr/>
            <p:nvPr/>
          </p:nvGrpSpPr>
          <p:grpSpPr>
            <a:xfrm>
              <a:off x="4860731" y="2154403"/>
              <a:ext cx="332142" cy="184666"/>
              <a:chOff x="2840458" y="639674"/>
              <a:chExt cx="332142" cy="184666"/>
            </a:xfrm>
          </p:grpSpPr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E5307E2D-0403-496B-9979-DFF2C5281B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0458" y="798918"/>
                <a:ext cx="308026" cy="0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A12B7020-E1A9-9DCB-AB9C-6F30A769DCBF}"/>
                  </a:ext>
                </a:extLst>
              </p:cNvPr>
              <p:cNvSpPr txBox="1"/>
              <p:nvPr/>
            </p:nvSpPr>
            <p:spPr>
              <a:xfrm>
                <a:off x="2840458" y="639674"/>
                <a:ext cx="332142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/>
                  <a:t>0.11</a:t>
                </a:r>
              </a:p>
            </p:txBody>
          </p: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B29A5B0-E561-7515-1AE0-B8E89738F4C1}"/>
              </a:ext>
            </a:extLst>
          </p:cNvPr>
          <p:cNvGrpSpPr/>
          <p:nvPr/>
        </p:nvGrpSpPr>
        <p:grpSpPr>
          <a:xfrm>
            <a:off x="2063839" y="2075732"/>
            <a:ext cx="1177378" cy="1220442"/>
            <a:chOff x="4085392" y="3589883"/>
            <a:chExt cx="1251938" cy="1234723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673898DB-A04D-BBEB-E676-9E4D5C5E344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90939" y="3662559"/>
              <a:ext cx="946391" cy="1162047"/>
            </a:xfrm>
            <a:prstGeom prst="rect">
              <a:avLst/>
            </a:prstGeom>
          </p:spPr>
        </p:pic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4A5519A9-3267-D890-E8F9-E3D778C8A90B}"/>
                </a:ext>
              </a:extLst>
            </p:cNvPr>
            <p:cNvSpPr/>
            <p:nvPr/>
          </p:nvSpPr>
          <p:spPr>
            <a:xfrm>
              <a:off x="4309756" y="3888121"/>
              <a:ext cx="162365" cy="6300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863E8C5-EFAA-F47A-8ECB-80E6609788C0}"/>
                </a:ext>
              </a:extLst>
            </p:cNvPr>
            <p:cNvSpPr txBox="1"/>
            <p:nvPr/>
          </p:nvSpPr>
          <p:spPr>
            <a:xfrm rot="16200000">
              <a:off x="3733052" y="3992941"/>
              <a:ext cx="11047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/>
                <a:t>CO</a:t>
              </a:r>
              <a:r>
                <a:rPr lang="en-US" sz="1000" b="1" baseline="-25000" dirty="0"/>
                <a:t>2</a:t>
              </a:r>
              <a:r>
                <a:rPr lang="en-US" sz="1000" b="1" dirty="0"/>
                <a:t> Production</a:t>
              </a:r>
            </a:p>
            <a:p>
              <a:pPr algn="ctr"/>
              <a:r>
                <a:rPr lang="en-US" sz="1000" b="1" dirty="0"/>
                <a:t>(ml/</a:t>
              </a:r>
              <a:r>
                <a:rPr lang="en-US" sz="1000" b="1" dirty="0" err="1"/>
                <a:t>hr</a:t>
              </a:r>
              <a:r>
                <a:rPr lang="en-US" sz="1000" b="1" dirty="0"/>
                <a:t>, average)</a:t>
              </a:r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55BFE51B-2060-927B-D765-BCACEF7B6213}"/>
                </a:ext>
              </a:extLst>
            </p:cNvPr>
            <p:cNvGrpSpPr/>
            <p:nvPr/>
          </p:nvGrpSpPr>
          <p:grpSpPr>
            <a:xfrm>
              <a:off x="4832141" y="3589883"/>
              <a:ext cx="373820" cy="184666"/>
              <a:chOff x="2815441" y="638161"/>
              <a:chExt cx="373820" cy="184666"/>
            </a:xfrm>
          </p:grpSpPr>
          <p:cxnSp>
            <p:nvCxnSpPr>
              <p:cNvPr id="83" name="Straight Connector 82">
                <a:extLst>
                  <a:ext uri="{FF2B5EF4-FFF2-40B4-BE49-F238E27FC236}">
                    <a16:creationId xmlns:a16="http://schemas.microsoft.com/office/drawing/2014/main" id="{CB9E9218-F33C-6984-6302-9104B2979C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0458" y="798918"/>
                <a:ext cx="308026" cy="0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0C7AFA33-F9C8-65A4-3E88-3FD5BB5B50BF}"/>
                  </a:ext>
                </a:extLst>
              </p:cNvPr>
              <p:cNvSpPr txBox="1"/>
              <p:nvPr/>
            </p:nvSpPr>
            <p:spPr>
              <a:xfrm>
                <a:off x="2815441" y="638161"/>
                <a:ext cx="373820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/>
                  <a:t>0.043</a:t>
                </a:r>
              </a:p>
            </p:txBody>
          </p:sp>
        </p:grp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7451772-BA9B-5E1E-E5F0-2BF6E41578D5}"/>
              </a:ext>
            </a:extLst>
          </p:cNvPr>
          <p:cNvGrpSpPr/>
          <p:nvPr/>
        </p:nvGrpSpPr>
        <p:grpSpPr>
          <a:xfrm>
            <a:off x="5610709" y="2106510"/>
            <a:ext cx="1139819" cy="1158156"/>
            <a:chOff x="4125331" y="5128722"/>
            <a:chExt cx="1211999" cy="1254380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533348C2-B679-9CE5-BC08-F3B15933135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90939" y="5221055"/>
              <a:ext cx="946391" cy="1162047"/>
            </a:xfrm>
            <a:prstGeom prst="rect">
              <a:avLst/>
            </a:prstGeom>
          </p:spPr>
        </p:pic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FEB4D03E-E69A-A408-9068-915CC14CF447}"/>
                </a:ext>
              </a:extLst>
            </p:cNvPr>
            <p:cNvSpPr/>
            <p:nvPr/>
          </p:nvSpPr>
          <p:spPr>
            <a:xfrm>
              <a:off x="4309756" y="5495812"/>
              <a:ext cx="162365" cy="6300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98755E2-4E76-B620-55AD-C80500F42693}"/>
                </a:ext>
              </a:extLst>
            </p:cNvPr>
            <p:cNvSpPr txBox="1"/>
            <p:nvPr/>
          </p:nvSpPr>
          <p:spPr>
            <a:xfrm rot="16200000">
              <a:off x="3772991" y="5534638"/>
              <a:ext cx="11047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/>
                <a:t>CO</a:t>
              </a:r>
              <a:r>
                <a:rPr lang="en-US" sz="1000" b="1" baseline="-25000" dirty="0"/>
                <a:t>2</a:t>
              </a:r>
              <a:r>
                <a:rPr lang="en-US" sz="1000" b="1" dirty="0"/>
                <a:t> Production</a:t>
              </a:r>
            </a:p>
            <a:p>
              <a:pPr algn="ctr"/>
              <a:r>
                <a:rPr lang="en-US" sz="1000" b="1" dirty="0"/>
                <a:t>(ml/</a:t>
              </a:r>
              <a:r>
                <a:rPr lang="en-US" sz="1000" b="1" dirty="0" err="1"/>
                <a:t>hr</a:t>
              </a:r>
              <a:r>
                <a:rPr lang="en-US" sz="1000" b="1" dirty="0"/>
                <a:t>, average)</a:t>
              </a:r>
            </a:p>
          </p:txBody>
        </p: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B34C17B1-CCB8-6E07-112F-353428BC2FCA}"/>
                </a:ext>
              </a:extLst>
            </p:cNvPr>
            <p:cNvGrpSpPr/>
            <p:nvPr/>
          </p:nvGrpSpPr>
          <p:grpSpPr>
            <a:xfrm>
              <a:off x="4828785" y="5128722"/>
              <a:ext cx="373820" cy="184666"/>
              <a:chOff x="2815441" y="638161"/>
              <a:chExt cx="373820" cy="184666"/>
            </a:xfrm>
          </p:grpSpPr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78943C7A-E412-B16D-9A99-AEB7918EBC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0458" y="798918"/>
                <a:ext cx="308026" cy="0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3799D5B4-BEC8-962F-BE2E-4F9A6BE32906}"/>
                  </a:ext>
                </a:extLst>
              </p:cNvPr>
              <p:cNvSpPr txBox="1"/>
              <p:nvPr/>
            </p:nvSpPr>
            <p:spPr>
              <a:xfrm>
                <a:off x="2815441" y="638161"/>
                <a:ext cx="373820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/>
                  <a:t>0.038</a:t>
                </a: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FADCBA0-B9D7-E330-7FA5-0706FF7B3B7D}"/>
              </a:ext>
            </a:extLst>
          </p:cNvPr>
          <p:cNvGrpSpPr/>
          <p:nvPr/>
        </p:nvGrpSpPr>
        <p:grpSpPr>
          <a:xfrm>
            <a:off x="3434820" y="2219007"/>
            <a:ext cx="2084248" cy="1032285"/>
            <a:chOff x="1029322" y="4986099"/>
            <a:chExt cx="2110474" cy="120251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367406E-5EED-D705-924E-D2FA972E69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273503" y="5018938"/>
              <a:ext cx="1767941" cy="1169679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9DBB196-84C6-0418-B33D-4BF33F63F25E}"/>
                </a:ext>
              </a:extLst>
            </p:cNvPr>
            <p:cNvSpPr txBox="1"/>
            <p:nvPr/>
          </p:nvSpPr>
          <p:spPr>
            <a:xfrm rot="16200000">
              <a:off x="685798" y="5329623"/>
              <a:ext cx="108715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/>
                <a:t>CO</a:t>
              </a:r>
              <a:r>
                <a:rPr lang="en-US" sz="1000" b="1" baseline="-25000" dirty="0"/>
                <a:t>2</a:t>
              </a:r>
              <a:r>
                <a:rPr lang="en-US" sz="1000" b="1" dirty="0"/>
                <a:t> Production</a:t>
              </a:r>
            </a:p>
            <a:p>
              <a:pPr algn="ctr"/>
              <a:r>
                <a:rPr lang="en-US" sz="1000" b="1" dirty="0"/>
                <a:t>(ml/</a:t>
              </a:r>
              <a:r>
                <a:rPr lang="en-US" sz="1000" b="1" dirty="0" err="1"/>
                <a:t>hr</a:t>
              </a:r>
              <a:r>
                <a:rPr lang="en-US" sz="1000" b="1" dirty="0"/>
                <a:t>)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B61F1B6-99B4-D090-F82E-7C18ECAE5C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83730" r="-1048" b="61856"/>
            <a:stretch>
              <a:fillRect/>
            </a:stretch>
          </p:blipFill>
          <p:spPr>
            <a:xfrm>
              <a:off x="2788015" y="5084365"/>
              <a:ext cx="351781" cy="477793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F959452-BCE7-1A37-3AAC-4797BB0EFA66}"/>
              </a:ext>
            </a:extLst>
          </p:cNvPr>
          <p:cNvGrpSpPr/>
          <p:nvPr/>
        </p:nvGrpSpPr>
        <p:grpSpPr>
          <a:xfrm>
            <a:off x="3563265" y="3558698"/>
            <a:ext cx="2068797" cy="973062"/>
            <a:chOff x="1089589" y="7748758"/>
            <a:chExt cx="2258645" cy="1360658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92E2F56-6D69-EED0-CCD0-AE43E2410503}"/>
                </a:ext>
              </a:extLst>
            </p:cNvPr>
            <p:cNvGrpSpPr/>
            <p:nvPr/>
          </p:nvGrpSpPr>
          <p:grpSpPr>
            <a:xfrm>
              <a:off x="1089589" y="7748758"/>
              <a:ext cx="2227633" cy="1360658"/>
              <a:chOff x="1037050" y="6924794"/>
              <a:chExt cx="2093375" cy="1197130"/>
            </a:xfrm>
          </p:grpSpPr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50B08C30-3343-F4D5-39E3-01C7CB13FD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249221" y="6924794"/>
                <a:ext cx="1881204" cy="1197130"/>
              </a:xfrm>
              <a:prstGeom prst="rect">
                <a:avLst/>
              </a:prstGeom>
            </p:spPr>
          </p:pic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93CFC72-3DDE-1DB1-5CF9-8A948FEC2A09}"/>
                  </a:ext>
                </a:extLst>
              </p:cNvPr>
              <p:cNvSpPr txBox="1"/>
              <p:nvPr/>
            </p:nvSpPr>
            <p:spPr>
              <a:xfrm rot="16200000">
                <a:off x="969450" y="7322528"/>
                <a:ext cx="372769" cy="2375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b="1" dirty="0"/>
                  <a:t>RER</a:t>
                </a: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111ACE51-37CA-6690-7969-8294AAF3C96F}"/>
                </a:ext>
              </a:extLst>
            </p:cNvPr>
            <p:cNvGrpSpPr/>
            <p:nvPr/>
          </p:nvGrpSpPr>
          <p:grpSpPr>
            <a:xfrm>
              <a:off x="2997556" y="7755342"/>
              <a:ext cx="350678" cy="412975"/>
              <a:chOff x="2997556" y="7755342"/>
              <a:chExt cx="350678" cy="412975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C61E6A68-498A-E6EA-3B59-393652FD6B4A}"/>
                  </a:ext>
                </a:extLst>
              </p:cNvPr>
              <p:cNvSpPr/>
              <p:nvPr/>
            </p:nvSpPr>
            <p:spPr>
              <a:xfrm>
                <a:off x="3075451" y="7755342"/>
                <a:ext cx="238652" cy="38095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E432D03-698F-660B-02BA-B8B290C9C1FA}"/>
                  </a:ext>
                </a:extLst>
              </p:cNvPr>
              <p:cNvSpPr txBox="1"/>
              <p:nvPr/>
            </p:nvSpPr>
            <p:spPr>
              <a:xfrm>
                <a:off x="3001664" y="7788694"/>
                <a:ext cx="346570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dirty="0"/>
                  <a:t>AL, F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C27A2E9-EB43-11C5-405B-DAFED611C856}"/>
                  </a:ext>
                </a:extLst>
              </p:cNvPr>
              <p:cNvSpPr txBox="1"/>
              <p:nvPr/>
            </p:nvSpPr>
            <p:spPr>
              <a:xfrm>
                <a:off x="2997556" y="7983651"/>
                <a:ext cx="322524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dirty="0"/>
                  <a:t>FI, F</a:t>
                </a:r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6C2CA3E-CC93-DF1C-542E-D1BAFD8BC42A}"/>
              </a:ext>
            </a:extLst>
          </p:cNvPr>
          <p:cNvGrpSpPr/>
          <p:nvPr/>
        </p:nvGrpSpPr>
        <p:grpSpPr>
          <a:xfrm>
            <a:off x="2160451" y="3356196"/>
            <a:ext cx="1159406" cy="1215521"/>
            <a:chOff x="4104503" y="6507277"/>
            <a:chExt cx="1232827" cy="1291117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AFDF7575-F525-E116-E5E5-D31AD66C9344}"/>
                </a:ext>
              </a:extLst>
            </p:cNvPr>
            <p:cNvSpPr/>
            <p:nvPr/>
          </p:nvSpPr>
          <p:spPr>
            <a:xfrm>
              <a:off x="4184889" y="6562872"/>
              <a:ext cx="368415" cy="85970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94D8E58A-345D-C4A0-4266-B96FB098D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90939" y="6636347"/>
              <a:ext cx="946391" cy="1162047"/>
            </a:xfrm>
            <a:prstGeom prst="rect">
              <a:avLst/>
            </a:prstGeom>
          </p:spPr>
        </p:pic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043AE02-9174-CEC5-71EB-F660E065FE4F}"/>
                </a:ext>
              </a:extLst>
            </p:cNvPr>
            <p:cNvSpPr/>
            <p:nvPr/>
          </p:nvSpPr>
          <p:spPr>
            <a:xfrm>
              <a:off x="4309756" y="6992722"/>
              <a:ext cx="135622" cy="3873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3CBCA70-3012-8B6F-E822-5B587B7CCABD}"/>
                </a:ext>
              </a:extLst>
            </p:cNvPr>
            <p:cNvSpPr txBox="1"/>
            <p:nvPr/>
          </p:nvSpPr>
          <p:spPr>
            <a:xfrm rot="16200000">
              <a:off x="3946126" y="6947456"/>
              <a:ext cx="71686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/>
                <a:t>RER</a:t>
              </a:r>
            </a:p>
            <a:p>
              <a:pPr algn="ctr"/>
              <a:r>
                <a:rPr lang="en-US" sz="1000" b="1" dirty="0"/>
                <a:t>(average)</a:t>
              </a: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652CDBB9-3DB5-C170-873E-6D41BEE890FF}"/>
                </a:ext>
              </a:extLst>
            </p:cNvPr>
            <p:cNvGrpSpPr/>
            <p:nvPr/>
          </p:nvGrpSpPr>
          <p:grpSpPr>
            <a:xfrm>
              <a:off x="4819053" y="6507277"/>
              <a:ext cx="333043" cy="184666"/>
              <a:chOff x="2815441" y="638161"/>
              <a:chExt cx="333043" cy="184666"/>
            </a:xfrm>
          </p:grpSpPr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7196CE0D-2120-E631-D4E7-DB317019AF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0458" y="798918"/>
                <a:ext cx="308026" cy="0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FFAD73E-5A61-975D-4CDF-EA1CDF29F62A}"/>
                  </a:ext>
                </a:extLst>
              </p:cNvPr>
              <p:cNvSpPr txBox="1"/>
              <p:nvPr/>
            </p:nvSpPr>
            <p:spPr>
              <a:xfrm>
                <a:off x="2815441" y="638161"/>
                <a:ext cx="332142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/>
                  <a:t>0.72</a:t>
                </a:r>
              </a:p>
            </p:txBody>
          </p:sp>
        </p:grp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06DE280-1FE1-446C-96F2-266D8B141810}"/>
              </a:ext>
            </a:extLst>
          </p:cNvPr>
          <p:cNvGrpSpPr/>
          <p:nvPr/>
        </p:nvGrpSpPr>
        <p:grpSpPr>
          <a:xfrm>
            <a:off x="5581811" y="3419155"/>
            <a:ext cx="1147842" cy="1172727"/>
            <a:chOff x="4116799" y="7878599"/>
            <a:chExt cx="1220531" cy="1230817"/>
          </a:xfrm>
        </p:grpSpPr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037D38F0-25BA-076C-8FBE-2DAFAC3657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90939" y="7947369"/>
              <a:ext cx="946391" cy="1162047"/>
            </a:xfrm>
            <a:prstGeom prst="rect">
              <a:avLst/>
            </a:prstGeom>
          </p:spPr>
        </p:pic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33029715-A87E-B0C4-7FBD-5674DF19B2C1}"/>
                </a:ext>
              </a:extLst>
            </p:cNvPr>
            <p:cNvSpPr/>
            <p:nvPr/>
          </p:nvSpPr>
          <p:spPr>
            <a:xfrm>
              <a:off x="4309756" y="8298756"/>
              <a:ext cx="162365" cy="3786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8FC04E0-710E-E8FE-D5F7-1C535E36B2FD}"/>
                </a:ext>
              </a:extLst>
            </p:cNvPr>
            <p:cNvSpPr txBox="1"/>
            <p:nvPr/>
          </p:nvSpPr>
          <p:spPr>
            <a:xfrm rot="16200000">
              <a:off x="3958422" y="8269917"/>
              <a:ext cx="71686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/>
                <a:t>RER</a:t>
              </a:r>
            </a:p>
            <a:p>
              <a:pPr algn="ctr"/>
              <a:r>
                <a:rPr lang="en-US" sz="1000" b="1" dirty="0"/>
                <a:t>(average)</a:t>
              </a:r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6CBCFEC6-C25C-B5D1-5EAD-B24913B96AAE}"/>
                </a:ext>
              </a:extLst>
            </p:cNvPr>
            <p:cNvGrpSpPr/>
            <p:nvPr/>
          </p:nvGrpSpPr>
          <p:grpSpPr>
            <a:xfrm>
              <a:off x="4827834" y="7878599"/>
              <a:ext cx="333043" cy="184666"/>
              <a:chOff x="2815441" y="638161"/>
              <a:chExt cx="333043" cy="184666"/>
            </a:xfrm>
          </p:grpSpPr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FAE21EC4-250B-29A5-C049-C1320CBC6E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0458" y="798918"/>
                <a:ext cx="308026" cy="0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03589BED-6664-A57F-39C2-D7417FEB1DAB}"/>
                  </a:ext>
                </a:extLst>
              </p:cNvPr>
              <p:cNvSpPr txBox="1"/>
              <p:nvPr/>
            </p:nvSpPr>
            <p:spPr>
              <a:xfrm>
                <a:off x="2815441" y="638161"/>
                <a:ext cx="332142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/>
                  <a:t>0.89</a:t>
                </a:r>
              </a:p>
            </p:txBody>
          </p:sp>
        </p:grp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F5A5DF7C-A8A3-5D58-B8C4-6F66FD7D3DFD}"/>
              </a:ext>
            </a:extLst>
          </p:cNvPr>
          <p:cNvGrpSpPr/>
          <p:nvPr/>
        </p:nvGrpSpPr>
        <p:grpSpPr>
          <a:xfrm>
            <a:off x="2207963" y="4687826"/>
            <a:ext cx="1137138" cy="1287274"/>
            <a:chOff x="6443364" y="989484"/>
            <a:chExt cx="1878845" cy="2516575"/>
          </a:xfrm>
        </p:grpSpPr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C66E465C-DCC3-9717-7F49-6144F48183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5364" y="1127983"/>
              <a:ext cx="1426845" cy="2378076"/>
            </a:xfrm>
            <a:prstGeom prst="rect">
              <a:avLst/>
            </a:prstGeom>
          </p:spPr>
        </p:pic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4B27A0F2-EE99-B7BC-469D-22B2846F8A9A}"/>
                </a:ext>
              </a:extLst>
            </p:cNvPr>
            <p:cNvSpPr/>
            <p:nvPr/>
          </p:nvSpPr>
          <p:spPr>
            <a:xfrm>
              <a:off x="6735077" y="1682559"/>
              <a:ext cx="253678" cy="11227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4B9B3D6-787B-1A6C-74E0-7B804A085E49}"/>
                </a:ext>
              </a:extLst>
            </p:cNvPr>
            <p:cNvSpPr txBox="1"/>
            <p:nvPr/>
          </p:nvSpPr>
          <p:spPr>
            <a:xfrm rot="16200000">
              <a:off x="5759366" y="1929663"/>
              <a:ext cx="1996529" cy="6285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/>
                <a:t>Energy Balance</a:t>
              </a:r>
            </a:p>
            <a:p>
              <a:pPr algn="ctr"/>
              <a:r>
                <a:rPr lang="en-US" sz="1000" b="1" dirty="0"/>
                <a:t>(kcal/</a:t>
              </a:r>
              <a:r>
                <a:rPr lang="en-US" sz="1000" b="1" dirty="0" err="1"/>
                <a:t>hr</a:t>
              </a:r>
              <a:r>
                <a:rPr lang="en-US" sz="1000" b="1" dirty="0"/>
                <a:t>, average)</a:t>
              </a:r>
            </a:p>
          </p:txBody>
        </p: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BC9714CB-EEBB-C5A9-568E-72F2DC51E1B6}"/>
                </a:ext>
              </a:extLst>
            </p:cNvPr>
            <p:cNvCxnSpPr/>
            <p:nvPr/>
          </p:nvCxnSpPr>
          <p:spPr>
            <a:xfrm>
              <a:off x="7617350" y="1266483"/>
              <a:ext cx="4611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2769F2E-C587-9C5B-B5DA-8DB6B6B72BA6}"/>
                </a:ext>
              </a:extLst>
            </p:cNvPr>
            <p:cNvSpPr txBox="1"/>
            <p:nvPr/>
          </p:nvSpPr>
          <p:spPr>
            <a:xfrm>
              <a:off x="7588695" y="989484"/>
              <a:ext cx="521763" cy="3069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b="1" dirty="0"/>
                <a:t>0.40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2B854267-7738-115C-8040-F8545723C5AE}"/>
              </a:ext>
            </a:extLst>
          </p:cNvPr>
          <p:cNvGrpSpPr/>
          <p:nvPr/>
        </p:nvGrpSpPr>
        <p:grpSpPr>
          <a:xfrm>
            <a:off x="5707564" y="4759614"/>
            <a:ext cx="1101351" cy="1191638"/>
            <a:chOff x="6617940" y="3833872"/>
            <a:chExt cx="1868497" cy="2458534"/>
          </a:xfrm>
        </p:grpSpPr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16F0C8AC-B6D5-5CBB-C551-79804D8B4B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059592" y="3914331"/>
              <a:ext cx="1426845" cy="2378075"/>
            </a:xfrm>
            <a:prstGeom prst="rect">
              <a:avLst/>
            </a:prstGeom>
          </p:spPr>
        </p:pic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A7C6A0B5-3336-671F-2207-B6A740938FEF}"/>
                </a:ext>
              </a:extLst>
            </p:cNvPr>
            <p:cNvSpPr/>
            <p:nvPr/>
          </p:nvSpPr>
          <p:spPr>
            <a:xfrm>
              <a:off x="6895364" y="4395845"/>
              <a:ext cx="253678" cy="11227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DA467629-6E2C-DECA-E74E-F265116C8973}"/>
                </a:ext>
              </a:extLst>
            </p:cNvPr>
            <p:cNvSpPr txBox="1"/>
            <p:nvPr/>
          </p:nvSpPr>
          <p:spPr>
            <a:xfrm rot="16200000">
              <a:off x="5938020" y="4657238"/>
              <a:ext cx="1959798" cy="5999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/>
                <a:t>Energy Balance</a:t>
              </a:r>
            </a:p>
            <a:p>
              <a:pPr algn="ctr"/>
              <a:r>
                <a:rPr lang="en-US" sz="1000" b="1" dirty="0"/>
                <a:t>(kcal/</a:t>
              </a:r>
              <a:r>
                <a:rPr lang="en-US" sz="1000" b="1" dirty="0" err="1"/>
                <a:t>hr</a:t>
              </a:r>
              <a:r>
                <a:rPr lang="en-US" sz="1000" b="1" dirty="0"/>
                <a:t>, average)</a:t>
              </a:r>
            </a:p>
          </p:txBody>
        </p: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DBB2D73F-7BF4-3AA3-5776-5A0F41D4044D}"/>
                </a:ext>
              </a:extLst>
            </p:cNvPr>
            <p:cNvCxnSpPr/>
            <p:nvPr/>
          </p:nvCxnSpPr>
          <p:spPr>
            <a:xfrm>
              <a:off x="7646005" y="4110871"/>
              <a:ext cx="4611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0F19C32E-0283-3C4C-E97B-892B0DF55F85}"/>
                </a:ext>
              </a:extLst>
            </p:cNvPr>
            <p:cNvSpPr txBox="1"/>
            <p:nvPr/>
          </p:nvSpPr>
          <p:spPr>
            <a:xfrm>
              <a:off x="7617350" y="3833872"/>
              <a:ext cx="498041" cy="3013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b="1" dirty="0"/>
                <a:t>0.31</a:t>
              </a:r>
            </a:p>
          </p:txBody>
        </p:sp>
      </p:grpSp>
      <p:grpSp>
        <p:nvGrpSpPr>
          <p:cNvPr id="311" name="Group 310">
            <a:extLst>
              <a:ext uri="{FF2B5EF4-FFF2-40B4-BE49-F238E27FC236}">
                <a16:creationId xmlns:a16="http://schemas.microsoft.com/office/drawing/2014/main" id="{9A20472F-7A7E-17D4-29D3-8A9F45E0E4D6}"/>
              </a:ext>
            </a:extLst>
          </p:cNvPr>
          <p:cNvGrpSpPr/>
          <p:nvPr/>
        </p:nvGrpSpPr>
        <p:grpSpPr>
          <a:xfrm>
            <a:off x="144818" y="4828333"/>
            <a:ext cx="2074015" cy="973062"/>
            <a:chOff x="150128" y="4044900"/>
            <a:chExt cx="2074015" cy="973062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80302B5-63E5-2D2E-A869-D2C002CBBCC7}"/>
                </a:ext>
              </a:extLst>
            </p:cNvPr>
            <p:cNvGrpSpPr/>
            <p:nvPr/>
          </p:nvGrpSpPr>
          <p:grpSpPr>
            <a:xfrm>
              <a:off x="329399" y="4044900"/>
              <a:ext cx="1860291" cy="973062"/>
              <a:chOff x="190624" y="6241055"/>
              <a:chExt cx="1978096" cy="1354945"/>
            </a:xfrm>
          </p:grpSpPr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F445F927-2EDB-E0A4-4D63-F1D4F8E71B6C}"/>
                  </a:ext>
                </a:extLst>
              </p:cNvPr>
              <p:cNvSpPr/>
              <p:nvPr/>
            </p:nvSpPr>
            <p:spPr>
              <a:xfrm>
                <a:off x="702308" y="6337863"/>
                <a:ext cx="214376" cy="123625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A3149B54-F5CD-E7AC-4A1B-0FD3BDBD9061}"/>
                  </a:ext>
                </a:extLst>
              </p:cNvPr>
              <p:cNvSpPr/>
              <p:nvPr/>
            </p:nvSpPr>
            <p:spPr>
              <a:xfrm>
                <a:off x="1101555" y="6337863"/>
                <a:ext cx="214376" cy="123625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2735D6B8-2D8D-1554-8862-6E074BDFD936}"/>
                  </a:ext>
                </a:extLst>
              </p:cNvPr>
              <p:cNvSpPr/>
              <p:nvPr/>
            </p:nvSpPr>
            <p:spPr>
              <a:xfrm>
                <a:off x="1507567" y="6337863"/>
                <a:ext cx="214376" cy="123625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87" name="Object 86">
                <a:extLst>
                  <a:ext uri="{FF2B5EF4-FFF2-40B4-BE49-F238E27FC236}">
                    <a16:creationId xmlns:a16="http://schemas.microsoft.com/office/drawing/2014/main" id="{F2440EA1-49A0-1DCF-CD7E-51D86289ACD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16336945"/>
                  </p:ext>
                </p:extLst>
              </p:nvPr>
            </p:nvGraphicFramePr>
            <p:xfrm>
              <a:off x="190624" y="6241055"/>
              <a:ext cx="1978096" cy="135494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10" r:id="rId17" imgW="6624689" imgH="3656973" progId="Prism10.Document">
                      <p:embed/>
                    </p:oleObj>
                  </mc:Choice>
                  <mc:Fallback>
                    <p:oleObj name="Prism 10" r:id="rId17" imgW="6624689" imgH="3656973" progId="Prism10.Document">
                      <p:embed/>
                      <p:pic>
                        <p:nvPicPr>
                          <p:cNvPr id="87" name="Object 86">
                            <a:extLst>
                              <a:ext uri="{FF2B5EF4-FFF2-40B4-BE49-F238E27FC236}">
                                <a16:creationId xmlns:a16="http://schemas.microsoft.com/office/drawing/2014/main" id="{F2440EA1-49A0-1DCF-CD7E-51D86289ACD2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18"/>
                          <a:stretch>
                            <a:fillRect/>
                          </a:stretch>
                        </p:blipFill>
                        <p:spPr>
                          <a:xfrm>
                            <a:off x="190624" y="6241055"/>
                            <a:ext cx="1978096" cy="1354945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0E3BE6A0-C241-D866-F5CC-46D60355465D}"/>
                </a:ext>
              </a:extLst>
            </p:cNvPr>
            <p:cNvSpPr/>
            <p:nvPr/>
          </p:nvSpPr>
          <p:spPr>
            <a:xfrm>
              <a:off x="329399" y="4114354"/>
              <a:ext cx="136599" cy="9036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06C6954D-8242-329A-ED8A-7C35268FA1E3}"/>
                </a:ext>
              </a:extLst>
            </p:cNvPr>
            <p:cNvSpPr txBox="1"/>
            <p:nvPr/>
          </p:nvSpPr>
          <p:spPr>
            <a:xfrm rot="16200000">
              <a:off x="-49228" y="4336518"/>
              <a:ext cx="774993" cy="3762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/>
                <a:t>Energy Balance</a:t>
              </a:r>
            </a:p>
            <a:p>
              <a:pPr algn="ctr"/>
              <a:r>
                <a:rPr lang="en-US" sz="1000" b="1" dirty="0"/>
                <a:t>(kcal/</a:t>
              </a:r>
              <a:r>
                <a:rPr lang="en-US" sz="1000" b="1" dirty="0" err="1"/>
                <a:t>hr</a:t>
              </a:r>
              <a:r>
                <a:rPr lang="en-US" sz="1000" b="1" dirty="0"/>
                <a:t>)</a:t>
              </a:r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63D87987-0CF3-1CEF-2EFE-4BD17F786478}"/>
                </a:ext>
              </a:extLst>
            </p:cNvPr>
            <p:cNvSpPr/>
            <p:nvPr/>
          </p:nvSpPr>
          <p:spPr>
            <a:xfrm>
              <a:off x="1948418" y="4118053"/>
              <a:ext cx="134484" cy="3169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E08E19A0-1E2A-C4B8-746F-A9BF523C0855}"/>
                </a:ext>
              </a:extLst>
            </p:cNvPr>
            <p:cNvSpPr txBox="1"/>
            <p:nvPr/>
          </p:nvSpPr>
          <p:spPr>
            <a:xfrm>
              <a:off x="1878616" y="4153318"/>
              <a:ext cx="345527" cy="1326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/>
                <a:t>AL, M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0B848C51-0719-BD41-42FB-0C14F7D21D32}"/>
                </a:ext>
              </a:extLst>
            </p:cNvPr>
            <p:cNvSpPr txBox="1"/>
            <p:nvPr/>
          </p:nvSpPr>
          <p:spPr>
            <a:xfrm>
              <a:off x="1876900" y="4307914"/>
              <a:ext cx="322915" cy="1326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/>
                <a:t>FI, M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93BC789-07A9-9C7C-A84E-FF5C31A130D1}"/>
              </a:ext>
            </a:extLst>
          </p:cNvPr>
          <p:cNvGrpSpPr/>
          <p:nvPr/>
        </p:nvGrpSpPr>
        <p:grpSpPr>
          <a:xfrm>
            <a:off x="3462089" y="4895888"/>
            <a:ext cx="2227141" cy="913837"/>
            <a:chOff x="3317271" y="6308611"/>
            <a:chExt cx="2368179" cy="1272474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944C79F-609C-16C4-8666-36756E62BDB8}"/>
                </a:ext>
              </a:extLst>
            </p:cNvPr>
            <p:cNvGrpSpPr/>
            <p:nvPr/>
          </p:nvGrpSpPr>
          <p:grpSpPr>
            <a:xfrm>
              <a:off x="3484785" y="6308611"/>
              <a:ext cx="2200665" cy="1272474"/>
              <a:chOff x="3484785" y="6308611"/>
              <a:chExt cx="2200665" cy="1272474"/>
            </a:xfrm>
          </p:grpSpPr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282AFBE5-3C41-E748-E229-7FD7EC542430}"/>
                  </a:ext>
                </a:extLst>
              </p:cNvPr>
              <p:cNvSpPr/>
              <p:nvPr/>
            </p:nvSpPr>
            <p:spPr>
              <a:xfrm>
                <a:off x="4046663" y="6391024"/>
                <a:ext cx="237881" cy="115713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70B6B3D0-5326-001E-E050-CCADA82D6195}"/>
                  </a:ext>
                </a:extLst>
              </p:cNvPr>
              <p:cNvSpPr/>
              <p:nvPr/>
            </p:nvSpPr>
            <p:spPr>
              <a:xfrm>
                <a:off x="4487946" y="6395614"/>
                <a:ext cx="237881" cy="115713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55A27A1D-ECA4-78C5-91BA-3847C2B02911}"/>
                  </a:ext>
                </a:extLst>
              </p:cNvPr>
              <p:cNvSpPr/>
              <p:nvPr/>
            </p:nvSpPr>
            <p:spPr>
              <a:xfrm>
                <a:off x="4940213" y="6391023"/>
                <a:ext cx="237881" cy="115713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117" name="Object 116">
                <a:extLst>
                  <a:ext uri="{FF2B5EF4-FFF2-40B4-BE49-F238E27FC236}">
                    <a16:creationId xmlns:a16="http://schemas.microsoft.com/office/drawing/2014/main" id="{3788D995-4183-0912-6240-378CD4F0EA5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46408642"/>
                  </p:ext>
                </p:extLst>
              </p:nvPr>
            </p:nvGraphicFramePr>
            <p:xfrm>
              <a:off x="3484785" y="6308611"/>
              <a:ext cx="2200665" cy="127247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10" r:id="rId19" imgW="6615334" imgH="3656973" progId="Prism10.Document">
                      <p:embed/>
                    </p:oleObj>
                  </mc:Choice>
                  <mc:Fallback>
                    <p:oleObj name="Prism 10" r:id="rId19" imgW="6615334" imgH="3656973" progId="Prism10.Document">
                      <p:embed/>
                      <p:pic>
                        <p:nvPicPr>
                          <p:cNvPr id="117" name="Object 116">
                            <a:extLst>
                              <a:ext uri="{FF2B5EF4-FFF2-40B4-BE49-F238E27FC236}">
                                <a16:creationId xmlns:a16="http://schemas.microsoft.com/office/drawing/2014/main" id="{3788D995-4183-0912-6240-378CD4F0EA56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20"/>
                          <a:stretch>
                            <a:fillRect/>
                          </a:stretch>
                        </p:blipFill>
                        <p:spPr>
                          <a:xfrm>
                            <a:off x="3484785" y="6308611"/>
                            <a:ext cx="2200665" cy="1272474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60A8022A-484A-6B53-41C5-F70BF2CA1F10}"/>
                </a:ext>
              </a:extLst>
            </p:cNvPr>
            <p:cNvSpPr/>
            <p:nvPr/>
          </p:nvSpPr>
          <p:spPr>
            <a:xfrm>
              <a:off x="3475034" y="6448887"/>
              <a:ext cx="168897" cy="10505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53D0CBC6-2EFA-82E8-8F98-2E7C4324E404}"/>
                </a:ext>
              </a:extLst>
            </p:cNvPr>
            <p:cNvSpPr txBox="1"/>
            <p:nvPr/>
          </p:nvSpPr>
          <p:spPr>
            <a:xfrm rot="16200000">
              <a:off x="2977754" y="6718471"/>
              <a:ext cx="107914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/>
                <a:t>Energy Balance</a:t>
              </a:r>
            </a:p>
            <a:p>
              <a:pPr algn="ctr"/>
              <a:r>
                <a:rPr lang="en-US" sz="1000" b="1" dirty="0"/>
                <a:t>(kcal/</a:t>
              </a:r>
              <a:r>
                <a:rPr lang="en-US" sz="1000" b="1" dirty="0" err="1"/>
                <a:t>hr</a:t>
              </a:r>
              <a:r>
                <a:rPr lang="en-US" sz="1000" b="1" dirty="0"/>
                <a:t>)</a:t>
              </a: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3C60B992-E420-38AE-A382-B0D6AEAA928B}"/>
                </a:ext>
              </a:extLst>
            </p:cNvPr>
            <p:cNvSpPr/>
            <p:nvPr/>
          </p:nvSpPr>
          <p:spPr>
            <a:xfrm>
              <a:off x="5318538" y="6391023"/>
              <a:ext cx="161348" cy="4365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E3E0E822-9600-3EBA-2063-56E426B21534}"/>
                </a:ext>
              </a:extLst>
            </p:cNvPr>
            <p:cNvSpPr txBox="1"/>
            <p:nvPr/>
          </p:nvSpPr>
          <p:spPr>
            <a:xfrm>
              <a:off x="5224953" y="6433498"/>
              <a:ext cx="367408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/>
                <a:t>AL, M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DD0D643B-8432-9EAB-29D9-0F1E2D65E509}"/>
                </a:ext>
              </a:extLst>
            </p:cNvPr>
            <p:cNvSpPr txBox="1"/>
            <p:nvPr/>
          </p:nvSpPr>
          <p:spPr>
            <a:xfrm>
              <a:off x="5232855" y="6642592"/>
              <a:ext cx="34336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/>
                <a:t>FI, M</a:t>
              </a:r>
            </a:p>
          </p:txBody>
        </p:sp>
      </p:grp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4DBBD6D9-2B5F-4200-4F9E-59025B138DDE}"/>
              </a:ext>
            </a:extLst>
          </p:cNvPr>
          <p:cNvGrpSpPr/>
          <p:nvPr/>
        </p:nvGrpSpPr>
        <p:grpSpPr>
          <a:xfrm>
            <a:off x="179274" y="3568332"/>
            <a:ext cx="2014345" cy="983838"/>
            <a:chOff x="198928" y="2968496"/>
            <a:chExt cx="2014345" cy="98383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AB0B291-4959-B954-7F66-D0A423B036C8}"/>
                </a:ext>
              </a:extLst>
            </p:cNvPr>
            <p:cNvGrpSpPr/>
            <p:nvPr/>
          </p:nvGrpSpPr>
          <p:grpSpPr>
            <a:xfrm>
              <a:off x="198928" y="2979272"/>
              <a:ext cx="2014345" cy="973062"/>
              <a:chOff x="1083061" y="5703297"/>
              <a:chExt cx="1998396" cy="1110490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5B6C154-CEE3-E017-415F-2634FD266969}"/>
                  </a:ext>
                </a:extLst>
              </p:cNvPr>
              <p:cNvSpPr txBox="1"/>
              <p:nvPr/>
            </p:nvSpPr>
            <p:spPr>
              <a:xfrm rot="16200000">
                <a:off x="1025028" y="6074650"/>
                <a:ext cx="345790" cy="2297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b="1" dirty="0"/>
                  <a:t>RER</a:t>
                </a:r>
              </a:p>
            </p:txBody>
          </p:sp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990C5620-FFCB-58CC-DB20-6ACC1F1BF6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257081" y="5703297"/>
                <a:ext cx="1824376" cy="1110490"/>
              </a:xfrm>
              <a:prstGeom prst="rect">
                <a:avLst/>
              </a:prstGeom>
            </p:spPr>
          </p:pic>
        </p:grpSp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id="{453704CD-FAA9-F222-7D8C-04C3A7D84EB3}"/>
                </a:ext>
              </a:extLst>
            </p:cNvPr>
            <p:cNvSpPr/>
            <p:nvPr/>
          </p:nvSpPr>
          <p:spPr>
            <a:xfrm>
              <a:off x="1936182" y="2968496"/>
              <a:ext cx="204029" cy="3164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4CB807C8-6AE6-2107-AD98-71BB14E7F52C}"/>
                </a:ext>
              </a:extLst>
            </p:cNvPr>
            <p:cNvSpPr txBox="1"/>
            <p:nvPr/>
          </p:nvSpPr>
          <p:spPr>
            <a:xfrm>
              <a:off x="1866381" y="3003277"/>
              <a:ext cx="345527" cy="1326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/>
                <a:t>AL, M</a:t>
              </a:r>
            </a:p>
          </p:txBody>
        </p:sp>
        <p:sp>
          <p:nvSpPr>
            <p:cNvPr id="304" name="TextBox 303">
              <a:extLst>
                <a:ext uri="{FF2B5EF4-FFF2-40B4-BE49-F238E27FC236}">
                  <a16:creationId xmlns:a16="http://schemas.microsoft.com/office/drawing/2014/main" id="{A24B9CB8-6727-BF39-03D8-CA88E88C8B9B}"/>
                </a:ext>
              </a:extLst>
            </p:cNvPr>
            <p:cNvSpPr txBox="1"/>
            <p:nvPr/>
          </p:nvSpPr>
          <p:spPr>
            <a:xfrm>
              <a:off x="1864665" y="3157873"/>
              <a:ext cx="322915" cy="1326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/>
                <a:t>FI, M</a:t>
              </a:r>
            </a:p>
          </p:txBody>
        </p:sp>
      </p:grpSp>
      <p:sp>
        <p:nvSpPr>
          <p:cNvPr id="313" name="TextBox 312">
            <a:extLst>
              <a:ext uri="{FF2B5EF4-FFF2-40B4-BE49-F238E27FC236}">
                <a16:creationId xmlns:a16="http://schemas.microsoft.com/office/drawing/2014/main" id="{F8683E71-090D-F295-036C-6BCC6DC28FAE}"/>
              </a:ext>
            </a:extLst>
          </p:cNvPr>
          <p:cNvSpPr txBox="1"/>
          <p:nvPr/>
        </p:nvSpPr>
        <p:spPr>
          <a:xfrm>
            <a:off x="-10409" y="1930923"/>
            <a:ext cx="286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E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FAF2ECEB-D0EC-EBE5-B2BC-F41D448BEAA6}"/>
              </a:ext>
            </a:extLst>
          </p:cNvPr>
          <p:cNvSpPr txBox="1"/>
          <p:nvPr/>
        </p:nvSpPr>
        <p:spPr>
          <a:xfrm>
            <a:off x="2012643" y="1930923"/>
            <a:ext cx="289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</a:t>
            </a: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F9B38FDB-69C6-F4F7-4616-8C7175C66D68}"/>
              </a:ext>
            </a:extLst>
          </p:cNvPr>
          <p:cNvSpPr txBox="1"/>
          <p:nvPr/>
        </p:nvSpPr>
        <p:spPr>
          <a:xfrm>
            <a:off x="3236681" y="1896412"/>
            <a:ext cx="3078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</a:t>
            </a: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21A07602-E0B9-1B2A-988B-EB3045542E94}"/>
              </a:ext>
            </a:extLst>
          </p:cNvPr>
          <p:cNvSpPr txBox="1"/>
          <p:nvPr/>
        </p:nvSpPr>
        <p:spPr>
          <a:xfrm>
            <a:off x="5373976" y="1930923"/>
            <a:ext cx="306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754C9271-D8D9-3A41-35B9-0578133C074B}"/>
              </a:ext>
            </a:extLst>
          </p:cNvPr>
          <p:cNvSpPr txBox="1"/>
          <p:nvPr/>
        </p:nvSpPr>
        <p:spPr>
          <a:xfrm>
            <a:off x="25693" y="3419155"/>
            <a:ext cx="286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1C151D5D-B384-5A06-1CF5-EB1A9B6C724A}"/>
              </a:ext>
            </a:extLst>
          </p:cNvPr>
          <p:cNvSpPr txBox="1"/>
          <p:nvPr/>
        </p:nvSpPr>
        <p:spPr>
          <a:xfrm>
            <a:off x="2048745" y="3419155"/>
            <a:ext cx="289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J</a:t>
            </a:r>
          </a:p>
        </p:txBody>
      </p:sp>
      <p:sp>
        <p:nvSpPr>
          <p:cNvPr id="325" name="TextBox 324">
            <a:extLst>
              <a:ext uri="{FF2B5EF4-FFF2-40B4-BE49-F238E27FC236}">
                <a16:creationId xmlns:a16="http://schemas.microsoft.com/office/drawing/2014/main" id="{ABA4FA09-2156-E879-CCE4-362E5DC3C875}"/>
              </a:ext>
            </a:extLst>
          </p:cNvPr>
          <p:cNvSpPr txBox="1"/>
          <p:nvPr/>
        </p:nvSpPr>
        <p:spPr>
          <a:xfrm>
            <a:off x="3365503" y="3419155"/>
            <a:ext cx="3078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K</a:t>
            </a: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8A590332-A8AE-B0AC-8B6D-F6F510201FE4}"/>
              </a:ext>
            </a:extLst>
          </p:cNvPr>
          <p:cNvSpPr txBox="1"/>
          <p:nvPr/>
        </p:nvSpPr>
        <p:spPr>
          <a:xfrm>
            <a:off x="5554222" y="3379767"/>
            <a:ext cx="306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</a:t>
            </a:r>
          </a:p>
        </p:txBody>
      </p:sp>
      <p:sp>
        <p:nvSpPr>
          <p:cNvPr id="329" name="TextBox 328">
            <a:extLst>
              <a:ext uri="{FF2B5EF4-FFF2-40B4-BE49-F238E27FC236}">
                <a16:creationId xmlns:a16="http://schemas.microsoft.com/office/drawing/2014/main" id="{AECE03BF-5088-E0D8-548E-3DD49EF07743}"/>
              </a:ext>
            </a:extLst>
          </p:cNvPr>
          <p:cNvSpPr txBox="1"/>
          <p:nvPr/>
        </p:nvSpPr>
        <p:spPr>
          <a:xfrm>
            <a:off x="14344" y="4566490"/>
            <a:ext cx="286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</a:t>
            </a:r>
          </a:p>
        </p:txBody>
      </p:sp>
      <p:sp>
        <p:nvSpPr>
          <p:cNvPr id="331" name="TextBox 330">
            <a:extLst>
              <a:ext uri="{FF2B5EF4-FFF2-40B4-BE49-F238E27FC236}">
                <a16:creationId xmlns:a16="http://schemas.microsoft.com/office/drawing/2014/main" id="{1874F2AF-02F9-CB73-B9F5-8418191AD486}"/>
              </a:ext>
            </a:extLst>
          </p:cNvPr>
          <p:cNvSpPr txBox="1"/>
          <p:nvPr/>
        </p:nvSpPr>
        <p:spPr>
          <a:xfrm>
            <a:off x="2037396" y="4566490"/>
            <a:ext cx="289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N</a:t>
            </a: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FA806407-77AC-B3DE-AFF9-0D38B3BEC174}"/>
              </a:ext>
            </a:extLst>
          </p:cNvPr>
          <p:cNvSpPr txBox="1"/>
          <p:nvPr/>
        </p:nvSpPr>
        <p:spPr>
          <a:xfrm>
            <a:off x="3354154" y="4566490"/>
            <a:ext cx="3078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O</a:t>
            </a:r>
          </a:p>
        </p:txBody>
      </p:sp>
      <p:sp>
        <p:nvSpPr>
          <p:cNvPr id="335" name="TextBox 334">
            <a:extLst>
              <a:ext uri="{FF2B5EF4-FFF2-40B4-BE49-F238E27FC236}">
                <a16:creationId xmlns:a16="http://schemas.microsoft.com/office/drawing/2014/main" id="{B39E66DB-EB5D-1005-DF54-9658957B8222}"/>
              </a:ext>
            </a:extLst>
          </p:cNvPr>
          <p:cNvSpPr txBox="1"/>
          <p:nvPr/>
        </p:nvSpPr>
        <p:spPr>
          <a:xfrm>
            <a:off x="5560230" y="4560818"/>
            <a:ext cx="306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DE96DA-35AD-186B-343E-9DD66BDA1504}"/>
              </a:ext>
            </a:extLst>
          </p:cNvPr>
          <p:cNvSpPr txBox="1"/>
          <p:nvPr/>
        </p:nvSpPr>
        <p:spPr>
          <a:xfrm>
            <a:off x="-10653" y="6015827"/>
            <a:ext cx="286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Q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2DDFFD4-DCD1-05AA-550E-E00ECD199691}"/>
              </a:ext>
            </a:extLst>
          </p:cNvPr>
          <p:cNvSpPr txBox="1"/>
          <p:nvPr/>
        </p:nvSpPr>
        <p:spPr>
          <a:xfrm>
            <a:off x="2037396" y="6015334"/>
            <a:ext cx="289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F5FDE34-1D74-05E7-D36F-29C9D03936FA}"/>
              </a:ext>
            </a:extLst>
          </p:cNvPr>
          <p:cNvSpPr txBox="1"/>
          <p:nvPr/>
        </p:nvSpPr>
        <p:spPr>
          <a:xfrm>
            <a:off x="3389935" y="6015334"/>
            <a:ext cx="3078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B3EFB07-6021-4611-E5D5-F9A45AE95A97}"/>
              </a:ext>
            </a:extLst>
          </p:cNvPr>
          <p:cNvSpPr txBox="1"/>
          <p:nvPr/>
        </p:nvSpPr>
        <p:spPr>
          <a:xfrm>
            <a:off x="5550662" y="6015334"/>
            <a:ext cx="306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</a:t>
            </a:r>
          </a:p>
        </p:txBody>
      </p:sp>
      <p:grpSp>
        <p:nvGrpSpPr>
          <p:cNvPr id="372" name="Group 371">
            <a:extLst>
              <a:ext uri="{FF2B5EF4-FFF2-40B4-BE49-F238E27FC236}">
                <a16:creationId xmlns:a16="http://schemas.microsoft.com/office/drawing/2014/main" id="{BD40B855-C731-FA76-C030-F9462B25CF32}"/>
              </a:ext>
            </a:extLst>
          </p:cNvPr>
          <p:cNvGrpSpPr/>
          <p:nvPr/>
        </p:nvGrpSpPr>
        <p:grpSpPr>
          <a:xfrm>
            <a:off x="2247652" y="6015334"/>
            <a:ext cx="1142283" cy="1540806"/>
            <a:chOff x="30675" y="2750168"/>
            <a:chExt cx="1020338" cy="1596714"/>
          </a:xfrm>
        </p:grpSpPr>
        <p:grpSp>
          <p:nvGrpSpPr>
            <p:cNvPr id="373" name="Group 372">
              <a:extLst>
                <a:ext uri="{FF2B5EF4-FFF2-40B4-BE49-F238E27FC236}">
                  <a16:creationId xmlns:a16="http://schemas.microsoft.com/office/drawing/2014/main" id="{CDFE347F-4F5E-C0A3-8D23-76330C3E29E0}"/>
                </a:ext>
              </a:extLst>
            </p:cNvPr>
            <p:cNvGrpSpPr/>
            <p:nvPr/>
          </p:nvGrpSpPr>
          <p:grpSpPr>
            <a:xfrm>
              <a:off x="30675" y="2750168"/>
              <a:ext cx="1020338" cy="1596714"/>
              <a:chOff x="14919" y="2783657"/>
              <a:chExt cx="1020338" cy="1596714"/>
            </a:xfrm>
          </p:grpSpPr>
          <p:pic>
            <p:nvPicPr>
              <p:cNvPr id="377" name="Picture 376">
                <a:extLst>
                  <a:ext uri="{FF2B5EF4-FFF2-40B4-BE49-F238E27FC236}">
                    <a16:creationId xmlns:a16="http://schemas.microsoft.com/office/drawing/2014/main" id="{CC7D7837-E809-43B9-226E-EF5F8140EE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23590" y="2949391"/>
                <a:ext cx="811667" cy="1352778"/>
              </a:xfrm>
              <a:prstGeom prst="rect">
                <a:avLst/>
              </a:prstGeom>
            </p:spPr>
          </p:pic>
          <p:sp>
            <p:nvSpPr>
              <p:cNvPr id="378" name="Rectangle 377">
                <a:extLst>
                  <a:ext uri="{FF2B5EF4-FFF2-40B4-BE49-F238E27FC236}">
                    <a16:creationId xmlns:a16="http://schemas.microsoft.com/office/drawing/2014/main" id="{DFA2B8DB-F3A5-D468-0498-EAC6F59D3B0B}"/>
                  </a:ext>
                </a:extLst>
              </p:cNvPr>
              <p:cNvSpPr/>
              <p:nvPr/>
            </p:nvSpPr>
            <p:spPr>
              <a:xfrm>
                <a:off x="169049" y="3196558"/>
                <a:ext cx="99929" cy="77608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9" name="TextBox 378">
                <a:extLst>
                  <a:ext uri="{FF2B5EF4-FFF2-40B4-BE49-F238E27FC236}">
                    <a16:creationId xmlns:a16="http://schemas.microsoft.com/office/drawing/2014/main" id="{823EBB03-8590-8EC4-A58A-AE2525039A1E}"/>
                  </a:ext>
                </a:extLst>
              </p:cNvPr>
              <p:cNvSpPr txBox="1"/>
              <p:nvPr/>
            </p:nvSpPr>
            <p:spPr>
              <a:xfrm rot="16200000">
                <a:off x="-604740" y="3403316"/>
                <a:ext cx="1596714" cy="3573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b="1" dirty="0"/>
                  <a:t>Cumulative food intake</a:t>
                </a:r>
              </a:p>
              <a:p>
                <a:pPr algn="ctr"/>
                <a:r>
                  <a:rPr lang="en-US" sz="1000" b="1" dirty="0"/>
                  <a:t>(kcal, average)</a:t>
                </a:r>
              </a:p>
            </p:txBody>
          </p:sp>
        </p:grpSp>
        <p:grpSp>
          <p:nvGrpSpPr>
            <p:cNvPr id="374" name="Group 373">
              <a:extLst>
                <a:ext uri="{FF2B5EF4-FFF2-40B4-BE49-F238E27FC236}">
                  <a16:creationId xmlns:a16="http://schemas.microsoft.com/office/drawing/2014/main" id="{53DFBB23-E64C-C509-2397-7B911940AB9A}"/>
                </a:ext>
              </a:extLst>
            </p:cNvPr>
            <p:cNvGrpSpPr/>
            <p:nvPr/>
          </p:nvGrpSpPr>
          <p:grpSpPr>
            <a:xfrm>
              <a:off x="592748" y="2849835"/>
              <a:ext cx="333043" cy="184666"/>
              <a:chOff x="2815441" y="638161"/>
              <a:chExt cx="333043" cy="184666"/>
            </a:xfrm>
          </p:grpSpPr>
          <p:cxnSp>
            <p:nvCxnSpPr>
              <p:cNvPr id="375" name="Straight Connector 374">
                <a:extLst>
                  <a:ext uri="{FF2B5EF4-FFF2-40B4-BE49-F238E27FC236}">
                    <a16:creationId xmlns:a16="http://schemas.microsoft.com/office/drawing/2014/main" id="{8E851365-D0B9-CD24-6F04-5233D50F0E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0458" y="798918"/>
                <a:ext cx="308026" cy="0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76" name="TextBox 375">
                <a:extLst>
                  <a:ext uri="{FF2B5EF4-FFF2-40B4-BE49-F238E27FC236}">
                    <a16:creationId xmlns:a16="http://schemas.microsoft.com/office/drawing/2014/main" id="{D48E236E-35DD-4736-31FB-359788F1ECB0}"/>
                  </a:ext>
                </a:extLst>
              </p:cNvPr>
              <p:cNvSpPr txBox="1"/>
              <p:nvPr/>
            </p:nvSpPr>
            <p:spPr>
              <a:xfrm>
                <a:off x="2815441" y="638161"/>
                <a:ext cx="332142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/>
                  <a:t>0.18</a:t>
                </a:r>
              </a:p>
            </p:txBody>
          </p:sp>
        </p:grpSp>
      </p:grpSp>
      <p:grpSp>
        <p:nvGrpSpPr>
          <p:cNvPr id="380" name="Group 379">
            <a:extLst>
              <a:ext uri="{FF2B5EF4-FFF2-40B4-BE49-F238E27FC236}">
                <a16:creationId xmlns:a16="http://schemas.microsoft.com/office/drawing/2014/main" id="{53780731-B001-506A-FE8F-912FA135B96A}"/>
              </a:ext>
            </a:extLst>
          </p:cNvPr>
          <p:cNvGrpSpPr/>
          <p:nvPr/>
        </p:nvGrpSpPr>
        <p:grpSpPr>
          <a:xfrm>
            <a:off x="5680306" y="6015334"/>
            <a:ext cx="1128496" cy="1540806"/>
            <a:chOff x="2263110" y="2712835"/>
            <a:chExt cx="1061645" cy="1666305"/>
          </a:xfrm>
        </p:grpSpPr>
        <p:grpSp>
          <p:nvGrpSpPr>
            <p:cNvPr id="381" name="Group 380">
              <a:extLst>
                <a:ext uri="{FF2B5EF4-FFF2-40B4-BE49-F238E27FC236}">
                  <a16:creationId xmlns:a16="http://schemas.microsoft.com/office/drawing/2014/main" id="{67180C89-2C99-9104-C319-4AF408E73E78}"/>
                </a:ext>
              </a:extLst>
            </p:cNvPr>
            <p:cNvGrpSpPr/>
            <p:nvPr/>
          </p:nvGrpSpPr>
          <p:grpSpPr>
            <a:xfrm>
              <a:off x="2263110" y="2712835"/>
              <a:ext cx="1061645" cy="1666305"/>
              <a:chOff x="2334467" y="2712836"/>
              <a:chExt cx="1061645" cy="1666305"/>
            </a:xfrm>
          </p:grpSpPr>
          <p:pic>
            <p:nvPicPr>
              <p:cNvPr id="385" name="Picture 384">
                <a:extLst>
                  <a:ext uri="{FF2B5EF4-FFF2-40B4-BE49-F238E27FC236}">
                    <a16:creationId xmlns:a16="http://schemas.microsoft.com/office/drawing/2014/main" id="{D29A5B0A-0167-13DA-D3B3-409ECA2CAD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584445" y="2949390"/>
                <a:ext cx="811667" cy="1352779"/>
              </a:xfrm>
              <a:prstGeom prst="rect">
                <a:avLst/>
              </a:prstGeom>
            </p:spPr>
          </p:pic>
          <p:grpSp>
            <p:nvGrpSpPr>
              <p:cNvPr id="386" name="Group 385">
                <a:extLst>
                  <a:ext uri="{FF2B5EF4-FFF2-40B4-BE49-F238E27FC236}">
                    <a16:creationId xmlns:a16="http://schemas.microsoft.com/office/drawing/2014/main" id="{D8C0E7CF-3020-F05E-9864-051CA2EA0597}"/>
                  </a:ext>
                </a:extLst>
              </p:cNvPr>
              <p:cNvGrpSpPr/>
              <p:nvPr/>
            </p:nvGrpSpPr>
            <p:grpSpPr>
              <a:xfrm>
                <a:off x="2334467" y="2712836"/>
                <a:ext cx="376408" cy="1666305"/>
                <a:chOff x="2334467" y="2712836"/>
                <a:chExt cx="376408" cy="1666305"/>
              </a:xfrm>
            </p:grpSpPr>
            <p:sp>
              <p:nvSpPr>
                <p:cNvPr id="387" name="Rectangle 386">
                  <a:extLst>
                    <a:ext uri="{FF2B5EF4-FFF2-40B4-BE49-F238E27FC236}">
                      <a16:creationId xmlns:a16="http://schemas.microsoft.com/office/drawing/2014/main" id="{0DE1820E-56E6-EA91-D08F-987B4B62B37D}"/>
                    </a:ext>
                  </a:extLst>
                </p:cNvPr>
                <p:cNvSpPr/>
                <p:nvPr/>
              </p:nvSpPr>
              <p:spPr>
                <a:xfrm>
                  <a:off x="2511517" y="3196558"/>
                  <a:ext cx="110400" cy="8400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8" name="TextBox 387">
                  <a:extLst>
                    <a:ext uri="{FF2B5EF4-FFF2-40B4-BE49-F238E27FC236}">
                      <a16:creationId xmlns:a16="http://schemas.microsoft.com/office/drawing/2014/main" id="{F3FA1141-0B3F-9AE3-68E5-C82C5C791B18}"/>
                    </a:ext>
                  </a:extLst>
                </p:cNvPr>
                <p:cNvSpPr txBox="1"/>
                <p:nvPr/>
              </p:nvSpPr>
              <p:spPr>
                <a:xfrm rot="16200000">
                  <a:off x="1689518" y="3357785"/>
                  <a:ext cx="1666305" cy="3764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000" b="1" dirty="0"/>
                    <a:t>Cumulative food intake</a:t>
                  </a:r>
                </a:p>
                <a:p>
                  <a:pPr algn="ctr"/>
                  <a:r>
                    <a:rPr lang="en-US" sz="1000" b="1" dirty="0"/>
                    <a:t>(kcal, average)</a:t>
                  </a:r>
                </a:p>
              </p:txBody>
            </p:sp>
          </p:grpSp>
        </p:grpSp>
        <p:grpSp>
          <p:nvGrpSpPr>
            <p:cNvPr id="382" name="Group 381">
              <a:extLst>
                <a:ext uri="{FF2B5EF4-FFF2-40B4-BE49-F238E27FC236}">
                  <a16:creationId xmlns:a16="http://schemas.microsoft.com/office/drawing/2014/main" id="{BC40BF27-159E-E66B-6D51-0B277572D9F0}"/>
                </a:ext>
              </a:extLst>
            </p:cNvPr>
            <p:cNvGrpSpPr/>
            <p:nvPr/>
          </p:nvGrpSpPr>
          <p:grpSpPr>
            <a:xfrm>
              <a:off x="2868443" y="2865585"/>
              <a:ext cx="333043" cy="184666"/>
              <a:chOff x="2815441" y="638161"/>
              <a:chExt cx="333043" cy="184666"/>
            </a:xfrm>
          </p:grpSpPr>
          <p:cxnSp>
            <p:nvCxnSpPr>
              <p:cNvPr id="383" name="Straight Connector 382">
                <a:extLst>
                  <a:ext uri="{FF2B5EF4-FFF2-40B4-BE49-F238E27FC236}">
                    <a16:creationId xmlns:a16="http://schemas.microsoft.com/office/drawing/2014/main" id="{4E167415-6201-22B0-61A9-396C282551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0458" y="798918"/>
                <a:ext cx="308026" cy="0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84" name="TextBox 383">
                <a:extLst>
                  <a:ext uri="{FF2B5EF4-FFF2-40B4-BE49-F238E27FC236}">
                    <a16:creationId xmlns:a16="http://schemas.microsoft.com/office/drawing/2014/main" id="{5719541D-A3A6-9DA8-8E61-89EAF1FC4474}"/>
                  </a:ext>
                </a:extLst>
              </p:cNvPr>
              <p:cNvSpPr txBox="1"/>
              <p:nvPr/>
            </p:nvSpPr>
            <p:spPr>
              <a:xfrm>
                <a:off x="2815441" y="638161"/>
                <a:ext cx="332142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/>
                  <a:t>0.19</a:t>
                </a:r>
              </a:p>
            </p:txBody>
          </p:sp>
        </p:grpSp>
      </p:grp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6FD446AD-E560-3B1F-BF46-FBD107974BD5}"/>
              </a:ext>
            </a:extLst>
          </p:cNvPr>
          <p:cNvGrpSpPr/>
          <p:nvPr/>
        </p:nvGrpSpPr>
        <p:grpSpPr>
          <a:xfrm>
            <a:off x="31905" y="6184611"/>
            <a:ext cx="2295240" cy="1252508"/>
            <a:chOff x="1" y="5257313"/>
            <a:chExt cx="2358987" cy="1137561"/>
          </a:xfrm>
        </p:grpSpPr>
        <p:grpSp>
          <p:nvGrpSpPr>
            <p:cNvPr id="422" name="Group 421">
              <a:extLst>
                <a:ext uri="{FF2B5EF4-FFF2-40B4-BE49-F238E27FC236}">
                  <a16:creationId xmlns:a16="http://schemas.microsoft.com/office/drawing/2014/main" id="{B95AD6D4-F721-3BD0-A9DE-F14F3269237A}"/>
                </a:ext>
              </a:extLst>
            </p:cNvPr>
            <p:cNvGrpSpPr/>
            <p:nvPr/>
          </p:nvGrpSpPr>
          <p:grpSpPr>
            <a:xfrm>
              <a:off x="73095" y="5339445"/>
              <a:ext cx="2218601" cy="1055429"/>
              <a:chOff x="882867" y="3887609"/>
              <a:chExt cx="4700587" cy="2825750"/>
            </a:xfrm>
          </p:grpSpPr>
          <p:sp>
            <p:nvSpPr>
              <p:cNvPr id="428" name="Rectangle 427">
                <a:extLst>
                  <a:ext uri="{FF2B5EF4-FFF2-40B4-BE49-F238E27FC236}">
                    <a16:creationId xmlns:a16="http://schemas.microsoft.com/office/drawing/2014/main" id="{94AE8AAB-F9DA-8EA7-9AB6-8F764CFC1BC9}"/>
                  </a:ext>
                </a:extLst>
              </p:cNvPr>
              <p:cNvSpPr/>
              <p:nvPr/>
            </p:nvSpPr>
            <p:spPr>
              <a:xfrm>
                <a:off x="2248855" y="4135343"/>
                <a:ext cx="464867" cy="2057400"/>
              </a:xfrm>
              <a:prstGeom prst="rect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9" name="Rectangle 428">
                <a:extLst>
                  <a:ext uri="{FF2B5EF4-FFF2-40B4-BE49-F238E27FC236}">
                    <a16:creationId xmlns:a16="http://schemas.microsoft.com/office/drawing/2014/main" id="{E6C03620-9229-EAEA-57E8-897C93704C42}"/>
                  </a:ext>
                </a:extLst>
              </p:cNvPr>
              <p:cNvSpPr/>
              <p:nvPr/>
            </p:nvSpPr>
            <p:spPr>
              <a:xfrm>
                <a:off x="3133393" y="4135343"/>
                <a:ext cx="464867" cy="2057400"/>
              </a:xfrm>
              <a:prstGeom prst="rect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0" name="Rectangle 429">
                <a:extLst>
                  <a:ext uri="{FF2B5EF4-FFF2-40B4-BE49-F238E27FC236}">
                    <a16:creationId xmlns:a16="http://schemas.microsoft.com/office/drawing/2014/main" id="{1D8D214B-3F2B-7678-80AA-CB1ADC3CE100}"/>
                  </a:ext>
                </a:extLst>
              </p:cNvPr>
              <p:cNvSpPr/>
              <p:nvPr/>
            </p:nvSpPr>
            <p:spPr>
              <a:xfrm>
                <a:off x="4017932" y="4135343"/>
                <a:ext cx="464867" cy="2057400"/>
              </a:xfrm>
              <a:prstGeom prst="rect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431" name="Object 430">
                <a:extLst>
                  <a:ext uri="{FF2B5EF4-FFF2-40B4-BE49-F238E27FC236}">
                    <a16:creationId xmlns:a16="http://schemas.microsoft.com/office/drawing/2014/main" id="{DA01008A-064A-CC4A-30F3-4C8D6D44D77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85058112"/>
                  </p:ext>
                </p:extLst>
              </p:nvPr>
            </p:nvGraphicFramePr>
            <p:xfrm>
              <a:off x="882867" y="3887609"/>
              <a:ext cx="4700587" cy="28257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10" r:id="rId24" imgW="7263014" imgH="4359573" progId="Prism10.Document">
                      <p:embed/>
                    </p:oleObj>
                  </mc:Choice>
                  <mc:Fallback>
                    <p:oleObj name="Prism 10" r:id="rId24" imgW="7263014" imgH="4359573" progId="Prism10.Document">
                      <p:embed/>
                      <p:pic>
                        <p:nvPicPr>
                          <p:cNvPr id="431" name="Object 430">
                            <a:extLst>
                              <a:ext uri="{FF2B5EF4-FFF2-40B4-BE49-F238E27FC236}">
                                <a16:creationId xmlns:a16="http://schemas.microsoft.com/office/drawing/2014/main" id="{DA01008A-064A-CC4A-30F3-4C8D6D44D77A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25"/>
                          <a:stretch>
                            <a:fillRect/>
                          </a:stretch>
                        </p:blipFill>
                        <p:spPr>
                          <a:xfrm>
                            <a:off x="882867" y="3887609"/>
                            <a:ext cx="4700587" cy="282575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23" name="Rectangle 422">
              <a:extLst>
                <a:ext uri="{FF2B5EF4-FFF2-40B4-BE49-F238E27FC236}">
                  <a16:creationId xmlns:a16="http://schemas.microsoft.com/office/drawing/2014/main" id="{F47D0782-1194-9605-EDCB-11BF58A0F560}"/>
                </a:ext>
              </a:extLst>
            </p:cNvPr>
            <p:cNvSpPr/>
            <p:nvPr/>
          </p:nvSpPr>
          <p:spPr>
            <a:xfrm>
              <a:off x="36326" y="5369668"/>
              <a:ext cx="286735" cy="8560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4" name="TextBox 423">
              <a:extLst>
                <a:ext uri="{FF2B5EF4-FFF2-40B4-BE49-F238E27FC236}">
                  <a16:creationId xmlns:a16="http://schemas.microsoft.com/office/drawing/2014/main" id="{68839FF8-6467-46A1-CAF6-659DA51E7768}"/>
                </a:ext>
              </a:extLst>
            </p:cNvPr>
            <p:cNvSpPr txBox="1"/>
            <p:nvPr/>
          </p:nvSpPr>
          <p:spPr>
            <a:xfrm rot="16200000">
              <a:off x="-355705" y="5613019"/>
              <a:ext cx="10807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/>
                <a:t>Cumulative food </a:t>
              </a:r>
            </a:p>
            <a:p>
              <a:pPr algn="ctr"/>
              <a:r>
                <a:rPr lang="en-US" sz="900" b="1" dirty="0"/>
                <a:t>Intake (kcal)</a:t>
              </a:r>
            </a:p>
          </p:txBody>
        </p:sp>
        <p:sp>
          <p:nvSpPr>
            <p:cNvPr id="425" name="Rectangle 424">
              <a:extLst>
                <a:ext uri="{FF2B5EF4-FFF2-40B4-BE49-F238E27FC236}">
                  <a16:creationId xmlns:a16="http://schemas.microsoft.com/office/drawing/2014/main" id="{A655F112-7205-38CB-E42D-EF08F7EED74F}"/>
                </a:ext>
              </a:extLst>
            </p:cNvPr>
            <p:cNvSpPr/>
            <p:nvPr/>
          </p:nvSpPr>
          <p:spPr>
            <a:xfrm>
              <a:off x="2083262" y="5369668"/>
              <a:ext cx="204029" cy="3164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6" name="TextBox 425">
              <a:extLst>
                <a:ext uri="{FF2B5EF4-FFF2-40B4-BE49-F238E27FC236}">
                  <a16:creationId xmlns:a16="http://schemas.microsoft.com/office/drawing/2014/main" id="{04358118-07D9-2557-F9E0-3240FCEA9249}"/>
                </a:ext>
              </a:extLst>
            </p:cNvPr>
            <p:cNvSpPr txBox="1"/>
            <p:nvPr/>
          </p:nvSpPr>
          <p:spPr>
            <a:xfrm>
              <a:off x="2013461" y="5404449"/>
              <a:ext cx="345527" cy="1326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/>
                <a:t>AL, M</a:t>
              </a:r>
            </a:p>
          </p:txBody>
        </p:sp>
        <p:sp>
          <p:nvSpPr>
            <p:cNvPr id="427" name="TextBox 426">
              <a:extLst>
                <a:ext uri="{FF2B5EF4-FFF2-40B4-BE49-F238E27FC236}">
                  <a16:creationId xmlns:a16="http://schemas.microsoft.com/office/drawing/2014/main" id="{C3A36AF6-7CA8-DE7F-F1AF-BE41DDB067A2}"/>
                </a:ext>
              </a:extLst>
            </p:cNvPr>
            <p:cNvSpPr txBox="1"/>
            <p:nvPr/>
          </p:nvSpPr>
          <p:spPr>
            <a:xfrm>
              <a:off x="2011745" y="5559045"/>
              <a:ext cx="322915" cy="1326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/>
                <a:t>FI, M</a:t>
              </a:r>
            </a:p>
          </p:txBody>
        </p:sp>
      </p:grpSp>
      <p:grpSp>
        <p:nvGrpSpPr>
          <p:cNvPr id="454" name="Group 453">
            <a:extLst>
              <a:ext uri="{FF2B5EF4-FFF2-40B4-BE49-F238E27FC236}">
                <a16:creationId xmlns:a16="http://schemas.microsoft.com/office/drawing/2014/main" id="{394C3B16-DF21-F1B6-620D-74245F11DC1A}"/>
              </a:ext>
            </a:extLst>
          </p:cNvPr>
          <p:cNvGrpSpPr/>
          <p:nvPr/>
        </p:nvGrpSpPr>
        <p:grpSpPr>
          <a:xfrm>
            <a:off x="3543854" y="6211302"/>
            <a:ext cx="2240647" cy="1252876"/>
            <a:chOff x="3416262" y="5255116"/>
            <a:chExt cx="2210965" cy="1153596"/>
          </a:xfrm>
        </p:grpSpPr>
        <p:grpSp>
          <p:nvGrpSpPr>
            <p:cNvPr id="455" name="Group 454">
              <a:extLst>
                <a:ext uri="{FF2B5EF4-FFF2-40B4-BE49-F238E27FC236}">
                  <a16:creationId xmlns:a16="http://schemas.microsoft.com/office/drawing/2014/main" id="{73DCB865-D842-E1F1-FBFC-D4A4F0BC7164}"/>
                </a:ext>
              </a:extLst>
            </p:cNvPr>
            <p:cNvGrpSpPr/>
            <p:nvPr/>
          </p:nvGrpSpPr>
          <p:grpSpPr>
            <a:xfrm>
              <a:off x="3520961" y="5350213"/>
              <a:ext cx="2044178" cy="1058499"/>
              <a:chOff x="6246839" y="3953334"/>
              <a:chExt cx="4660900" cy="2832100"/>
            </a:xfrm>
          </p:grpSpPr>
          <p:sp>
            <p:nvSpPr>
              <p:cNvPr id="461" name="Rectangle 460">
                <a:extLst>
                  <a:ext uri="{FF2B5EF4-FFF2-40B4-BE49-F238E27FC236}">
                    <a16:creationId xmlns:a16="http://schemas.microsoft.com/office/drawing/2014/main" id="{C891B672-05C5-DF5F-80F5-A3BE91BA9226}"/>
                  </a:ext>
                </a:extLst>
              </p:cNvPr>
              <p:cNvSpPr/>
              <p:nvPr/>
            </p:nvSpPr>
            <p:spPr>
              <a:xfrm>
                <a:off x="7539548" y="4238833"/>
                <a:ext cx="464867" cy="2057400"/>
              </a:xfrm>
              <a:prstGeom prst="rect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2" name="Rectangle 461">
                <a:extLst>
                  <a:ext uri="{FF2B5EF4-FFF2-40B4-BE49-F238E27FC236}">
                    <a16:creationId xmlns:a16="http://schemas.microsoft.com/office/drawing/2014/main" id="{739A4254-2363-EA6C-BEA1-B5B2F131C29E}"/>
                  </a:ext>
                </a:extLst>
              </p:cNvPr>
              <p:cNvSpPr/>
              <p:nvPr/>
            </p:nvSpPr>
            <p:spPr>
              <a:xfrm>
                <a:off x="8441365" y="4238833"/>
                <a:ext cx="464867" cy="2057400"/>
              </a:xfrm>
              <a:prstGeom prst="rect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3" name="Rectangle 462">
                <a:extLst>
                  <a:ext uri="{FF2B5EF4-FFF2-40B4-BE49-F238E27FC236}">
                    <a16:creationId xmlns:a16="http://schemas.microsoft.com/office/drawing/2014/main" id="{583E0F37-00C6-D3B7-C013-1106749C8277}"/>
                  </a:ext>
                </a:extLst>
              </p:cNvPr>
              <p:cNvSpPr/>
              <p:nvPr/>
            </p:nvSpPr>
            <p:spPr>
              <a:xfrm>
                <a:off x="9337586" y="4238833"/>
                <a:ext cx="464867" cy="2057400"/>
              </a:xfrm>
              <a:prstGeom prst="rect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464" name="Object 463">
                <a:extLst>
                  <a:ext uri="{FF2B5EF4-FFF2-40B4-BE49-F238E27FC236}">
                    <a16:creationId xmlns:a16="http://schemas.microsoft.com/office/drawing/2014/main" id="{C04C0253-D1F5-409E-2D6D-4835CA6227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74972680"/>
                  </p:ext>
                </p:extLst>
              </p:nvPr>
            </p:nvGraphicFramePr>
            <p:xfrm>
              <a:off x="6246839" y="3953334"/>
              <a:ext cx="4660900" cy="28321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10" r:id="rId26" imgW="7166941" imgH="4359573" progId="Prism10.Document">
                      <p:embed/>
                    </p:oleObj>
                  </mc:Choice>
                  <mc:Fallback>
                    <p:oleObj name="Prism 10" r:id="rId26" imgW="7166941" imgH="4359573" progId="Prism10.Document">
                      <p:embed/>
                      <p:pic>
                        <p:nvPicPr>
                          <p:cNvPr id="464" name="Object 463">
                            <a:extLst>
                              <a:ext uri="{FF2B5EF4-FFF2-40B4-BE49-F238E27FC236}">
                                <a16:creationId xmlns:a16="http://schemas.microsoft.com/office/drawing/2014/main" id="{C04C0253-D1F5-409E-2D6D-4835CA62271B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27"/>
                          <a:stretch>
                            <a:fillRect/>
                          </a:stretch>
                        </p:blipFill>
                        <p:spPr>
                          <a:xfrm>
                            <a:off x="6246839" y="3953334"/>
                            <a:ext cx="4660900" cy="28321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56" name="Rectangle 455">
              <a:extLst>
                <a:ext uri="{FF2B5EF4-FFF2-40B4-BE49-F238E27FC236}">
                  <a16:creationId xmlns:a16="http://schemas.microsoft.com/office/drawing/2014/main" id="{2C01AD81-B9D0-5726-668C-C817A732AAAB}"/>
                </a:ext>
              </a:extLst>
            </p:cNvPr>
            <p:cNvSpPr/>
            <p:nvPr/>
          </p:nvSpPr>
          <p:spPr>
            <a:xfrm>
              <a:off x="3465326" y="5369669"/>
              <a:ext cx="286735" cy="8560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7" name="TextBox 456">
              <a:extLst>
                <a:ext uri="{FF2B5EF4-FFF2-40B4-BE49-F238E27FC236}">
                  <a16:creationId xmlns:a16="http://schemas.microsoft.com/office/drawing/2014/main" id="{45CEDA29-32CE-6E47-66C9-E88F4D7D4BA4}"/>
                </a:ext>
              </a:extLst>
            </p:cNvPr>
            <p:cNvSpPr txBox="1"/>
            <p:nvPr/>
          </p:nvSpPr>
          <p:spPr>
            <a:xfrm rot="16200000">
              <a:off x="3071097" y="5600281"/>
              <a:ext cx="1085139" cy="3948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dirty="0"/>
                <a:t>Cumulative food </a:t>
              </a:r>
            </a:p>
            <a:p>
              <a:pPr algn="ctr"/>
              <a:r>
                <a:rPr lang="en-US" sz="1000" b="1" dirty="0"/>
                <a:t>Intake (kcal)</a:t>
              </a:r>
            </a:p>
          </p:txBody>
        </p:sp>
        <p:sp>
          <p:nvSpPr>
            <p:cNvPr id="458" name="Rectangle 457">
              <a:extLst>
                <a:ext uri="{FF2B5EF4-FFF2-40B4-BE49-F238E27FC236}">
                  <a16:creationId xmlns:a16="http://schemas.microsoft.com/office/drawing/2014/main" id="{9062B437-FBA9-0E47-6768-69A1EA73A387}"/>
                </a:ext>
              </a:extLst>
            </p:cNvPr>
            <p:cNvSpPr/>
            <p:nvPr/>
          </p:nvSpPr>
          <p:spPr>
            <a:xfrm>
              <a:off x="5350458" y="5399247"/>
              <a:ext cx="204029" cy="3164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9" name="TextBox 458">
              <a:extLst>
                <a:ext uri="{FF2B5EF4-FFF2-40B4-BE49-F238E27FC236}">
                  <a16:creationId xmlns:a16="http://schemas.microsoft.com/office/drawing/2014/main" id="{D4F5CE8C-E5A3-C0CB-2A73-65F99963851E}"/>
                </a:ext>
              </a:extLst>
            </p:cNvPr>
            <p:cNvSpPr txBox="1"/>
            <p:nvPr/>
          </p:nvSpPr>
          <p:spPr>
            <a:xfrm>
              <a:off x="5280657" y="5434028"/>
              <a:ext cx="34657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/>
                <a:t>AL, F</a:t>
              </a:r>
            </a:p>
          </p:txBody>
        </p:sp>
        <p:sp>
          <p:nvSpPr>
            <p:cNvPr id="460" name="TextBox 459">
              <a:extLst>
                <a:ext uri="{FF2B5EF4-FFF2-40B4-BE49-F238E27FC236}">
                  <a16:creationId xmlns:a16="http://schemas.microsoft.com/office/drawing/2014/main" id="{97B643FD-4F89-9020-C1A1-02D27D7605D5}"/>
                </a:ext>
              </a:extLst>
            </p:cNvPr>
            <p:cNvSpPr txBox="1"/>
            <p:nvPr/>
          </p:nvSpPr>
          <p:spPr>
            <a:xfrm>
              <a:off x="5278941" y="5588624"/>
              <a:ext cx="32252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/>
                <a:t>FI, 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0732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E543D-EE7C-7FD0-BE6E-2EB1D4429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BB4BA222-5AD2-97DA-5266-3E65005B7B9C}"/>
              </a:ext>
            </a:extLst>
          </p:cNvPr>
          <p:cNvSpPr txBox="1"/>
          <p:nvPr/>
        </p:nvSpPr>
        <p:spPr>
          <a:xfrm>
            <a:off x="264098" y="269606"/>
            <a:ext cx="6812634" cy="96949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Supplemental Figure 3.  Effects of FI intervention on oxygen</a:t>
            </a:r>
          </a:p>
          <a:p>
            <a:r>
              <a:rPr lang="en-US" sz="1600" b="1" dirty="0"/>
              <a:t>consumption, CO</a:t>
            </a:r>
            <a:r>
              <a:rPr lang="en-US" sz="1600" b="1" baseline="-25000" dirty="0"/>
              <a:t>2</a:t>
            </a:r>
            <a:r>
              <a:rPr lang="en-US" sz="1600" b="1" dirty="0"/>
              <a:t> production, respiratory exchange</a:t>
            </a:r>
          </a:p>
          <a:p>
            <a:r>
              <a:rPr lang="en-US" sz="1600" b="1" dirty="0"/>
              <a:t>ratio (RER), energy balance, and food intake.  </a:t>
            </a:r>
            <a:r>
              <a:rPr lang="en-US" sz="1600" dirty="0"/>
              <a:t>Rats from protocol 2 </a:t>
            </a:r>
          </a:p>
          <a:p>
            <a:r>
              <a:rPr lang="en-US" sz="1600" dirty="0"/>
              <a:t>(HF/</a:t>
            </a:r>
            <a:r>
              <a:rPr lang="en-US" sz="1600"/>
              <a:t>HS diet-fed) </a:t>
            </a:r>
            <a:r>
              <a:rPr lang="en-US" sz="1600" dirty="0"/>
              <a:t>were placed in </a:t>
            </a:r>
            <a:r>
              <a:rPr lang="en-US" sz="1600" dirty="0" err="1"/>
              <a:t>Promethion</a:t>
            </a:r>
            <a:r>
              <a:rPr lang="en-US" sz="1600" dirty="0"/>
              <a:t> (Sable) metabolic cages for </a:t>
            </a:r>
          </a:p>
          <a:p>
            <a:r>
              <a:rPr lang="en-US" sz="1600" dirty="0"/>
              <a:t>noninvasive analysis of respiration and physical activity.  (</a:t>
            </a:r>
            <a:r>
              <a:rPr lang="en-US" sz="1600" b="1" dirty="0"/>
              <a:t>A</a:t>
            </a:r>
            <a:r>
              <a:rPr lang="en-US" sz="1600" dirty="0"/>
              <a:t>) Oxygen </a:t>
            </a:r>
          </a:p>
          <a:p>
            <a:r>
              <a:rPr lang="en-US" sz="1600" dirty="0"/>
              <a:t>consumption in dark (dark-shaded) and light (unshaded) measurement </a:t>
            </a:r>
          </a:p>
          <a:p>
            <a:r>
              <a:rPr lang="en-US" sz="1600" dirty="0"/>
              <a:t>periods in FI compared to AL male rats; (</a:t>
            </a:r>
            <a:r>
              <a:rPr lang="en-US" sz="1600" b="1" dirty="0"/>
              <a:t>B</a:t>
            </a:r>
            <a:r>
              <a:rPr lang="en-US" sz="1600" dirty="0"/>
              <a:t>) Average oxygen consumption </a:t>
            </a:r>
          </a:p>
          <a:p>
            <a:r>
              <a:rPr lang="en-US" sz="1600" dirty="0"/>
              <a:t>across full days in FI compared to AL male rats; (</a:t>
            </a:r>
            <a:r>
              <a:rPr lang="en-US" sz="1600" b="1" dirty="0"/>
              <a:t>C</a:t>
            </a:r>
            <a:r>
              <a:rPr lang="en-US" sz="1600" dirty="0"/>
              <a:t>) Oxygen consumption </a:t>
            </a:r>
          </a:p>
          <a:p>
            <a:r>
              <a:rPr lang="en-US" sz="1600" dirty="0"/>
              <a:t>in dark (dark-shaded) and light (unshaded) measurement periods </a:t>
            </a:r>
          </a:p>
          <a:p>
            <a:r>
              <a:rPr lang="en-US" sz="1600" dirty="0"/>
              <a:t>in FI compared to AL female rats; (</a:t>
            </a:r>
            <a:r>
              <a:rPr lang="en-US" sz="1600" b="1" dirty="0"/>
              <a:t>D</a:t>
            </a:r>
            <a:r>
              <a:rPr lang="en-US" sz="1600" dirty="0"/>
              <a:t>) Average oxygen consumption </a:t>
            </a:r>
          </a:p>
          <a:p>
            <a:r>
              <a:rPr lang="en-US" sz="1600" dirty="0"/>
              <a:t>across full days in FI compared to AL female rats; (</a:t>
            </a:r>
            <a:r>
              <a:rPr lang="en-US" sz="1600" b="1" dirty="0"/>
              <a:t>E</a:t>
            </a:r>
            <a:r>
              <a:rPr lang="en-US" sz="1600" dirty="0"/>
              <a:t>) CO</a:t>
            </a:r>
            <a:r>
              <a:rPr lang="en-US" sz="1600" baseline="-25000" dirty="0"/>
              <a:t>2</a:t>
            </a:r>
            <a:r>
              <a:rPr lang="en-US" sz="1600" dirty="0"/>
              <a:t> </a:t>
            </a:r>
          </a:p>
          <a:p>
            <a:r>
              <a:rPr lang="en-US" sz="1600" dirty="0"/>
              <a:t>production in  dark (dark-shaded) and light (unshaded) </a:t>
            </a:r>
          </a:p>
          <a:p>
            <a:r>
              <a:rPr lang="en-US" sz="1600" dirty="0"/>
              <a:t>measurement periods in FI compared to AL male rats; (</a:t>
            </a:r>
            <a:r>
              <a:rPr lang="en-US" sz="1600" b="1" dirty="0"/>
              <a:t>F</a:t>
            </a:r>
            <a:r>
              <a:rPr lang="en-US" sz="1600" dirty="0"/>
              <a:t>) Average </a:t>
            </a:r>
          </a:p>
          <a:p>
            <a:r>
              <a:rPr lang="en-US" sz="1600" dirty="0"/>
              <a:t>CO</a:t>
            </a:r>
            <a:r>
              <a:rPr lang="en-US" sz="1600" baseline="-25000" dirty="0"/>
              <a:t>2</a:t>
            </a:r>
            <a:r>
              <a:rPr lang="en-US" sz="1600" dirty="0"/>
              <a:t> production across full days in FI  compared to AL male rats; </a:t>
            </a:r>
          </a:p>
          <a:p>
            <a:r>
              <a:rPr lang="en-US" sz="1600" b="1" dirty="0"/>
              <a:t>G</a:t>
            </a:r>
            <a:r>
              <a:rPr lang="en-US" sz="1600" dirty="0"/>
              <a:t>) CO</a:t>
            </a:r>
            <a:r>
              <a:rPr lang="en-US" sz="1600" baseline="-25000" dirty="0"/>
              <a:t>2</a:t>
            </a:r>
            <a:r>
              <a:rPr lang="en-US" sz="1600" dirty="0"/>
              <a:t> production in dark (dark-shaded) and light (unshaded) </a:t>
            </a:r>
          </a:p>
          <a:p>
            <a:r>
              <a:rPr lang="en-US" sz="1600" dirty="0"/>
              <a:t>measurement periods in FI compared to AL female rats; (</a:t>
            </a:r>
            <a:r>
              <a:rPr lang="en-US" sz="1600" b="1" dirty="0"/>
              <a:t>H</a:t>
            </a:r>
            <a:r>
              <a:rPr lang="en-US" sz="1600" dirty="0"/>
              <a:t>) Average </a:t>
            </a:r>
          </a:p>
          <a:p>
            <a:r>
              <a:rPr lang="en-US" sz="1600" dirty="0"/>
              <a:t>CO</a:t>
            </a:r>
            <a:r>
              <a:rPr lang="en-US" sz="1600" baseline="-25000" dirty="0"/>
              <a:t>2 </a:t>
            </a:r>
            <a:r>
              <a:rPr lang="en-US" sz="1600" dirty="0"/>
              <a:t>production across full days in FI  compared to AL female rats; </a:t>
            </a:r>
          </a:p>
          <a:p>
            <a:r>
              <a:rPr lang="en-US" sz="1600" dirty="0"/>
              <a:t>(</a:t>
            </a:r>
            <a:r>
              <a:rPr lang="en-US" sz="1600" b="1" dirty="0"/>
              <a:t>I</a:t>
            </a:r>
            <a:r>
              <a:rPr lang="en-US" sz="1600" dirty="0"/>
              <a:t>) RER in dark (dark-shaded) and light (unshaded) measurement </a:t>
            </a:r>
          </a:p>
          <a:p>
            <a:r>
              <a:rPr lang="en-US" sz="1600" dirty="0"/>
              <a:t>periods in FI compared to AL male rats; (</a:t>
            </a:r>
            <a:r>
              <a:rPr lang="en-US" sz="1600" b="1" dirty="0"/>
              <a:t>J</a:t>
            </a:r>
            <a:r>
              <a:rPr lang="en-US" sz="1600" dirty="0"/>
              <a:t>) Average RER across full </a:t>
            </a:r>
          </a:p>
          <a:p>
            <a:r>
              <a:rPr lang="en-US" sz="1600" dirty="0"/>
              <a:t>days in FI  compared to AL male rats;  (</a:t>
            </a:r>
            <a:r>
              <a:rPr lang="en-US" sz="1600" b="1" dirty="0"/>
              <a:t>K</a:t>
            </a:r>
            <a:r>
              <a:rPr lang="en-US" sz="1600" dirty="0"/>
              <a:t>) RER in dark (dark-shaded) </a:t>
            </a:r>
          </a:p>
          <a:p>
            <a:r>
              <a:rPr lang="en-US" sz="1600" dirty="0"/>
              <a:t>and light (unshaded) measurement periods in FI compared to AL </a:t>
            </a:r>
          </a:p>
          <a:p>
            <a:r>
              <a:rPr lang="en-US" sz="1600" dirty="0"/>
              <a:t>female rats; (</a:t>
            </a:r>
            <a:r>
              <a:rPr lang="en-US" sz="1600" b="1" dirty="0"/>
              <a:t>L</a:t>
            </a:r>
            <a:r>
              <a:rPr lang="en-US" sz="1600" dirty="0"/>
              <a:t>) Average RER across full days in FI  compared to </a:t>
            </a:r>
          </a:p>
          <a:p>
            <a:r>
              <a:rPr lang="en-US" sz="1600" dirty="0"/>
              <a:t>female rats. </a:t>
            </a:r>
            <a:r>
              <a:rPr lang="en-US" sz="1600" b="1" dirty="0"/>
              <a:t>(M) </a:t>
            </a:r>
            <a:r>
              <a:rPr lang="en-US" sz="1600" dirty="0"/>
              <a:t>Energy balance in  dark (dark-shaded) and light</a:t>
            </a:r>
          </a:p>
          <a:p>
            <a:r>
              <a:rPr lang="en-US" sz="1600" dirty="0"/>
              <a:t>(unshaded) measurement periods in FI compared to AL male </a:t>
            </a:r>
          </a:p>
          <a:p>
            <a:r>
              <a:rPr lang="en-US" sz="1600" dirty="0"/>
              <a:t>rats; (</a:t>
            </a:r>
            <a:r>
              <a:rPr lang="en-US" sz="1600" b="1" dirty="0"/>
              <a:t>N</a:t>
            </a:r>
            <a:r>
              <a:rPr lang="en-US" sz="1600" dirty="0"/>
              <a:t>) Average Energy balance across full days in FI  compared to </a:t>
            </a:r>
          </a:p>
          <a:p>
            <a:r>
              <a:rPr lang="en-US" sz="1600" dirty="0"/>
              <a:t>male rats.</a:t>
            </a:r>
            <a:r>
              <a:rPr lang="en-US" sz="1600" b="1" dirty="0"/>
              <a:t> (O) </a:t>
            </a:r>
            <a:r>
              <a:rPr lang="en-US" sz="1600" dirty="0"/>
              <a:t>Energy balance in  dark (dark-shaded) and light </a:t>
            </a:r>
          </a:p>
          <a:p>
            <a:r>
              <a:rPr lang="en-US" sz="1600" dirty="0"/>
              <a:t>(unshaded) measurement periods in FI compared to AL female </a:t>
            </a:r>
          </a:p>
          <a:p>
            <a:r>
              <a:rPr lang="en-US" sz="1600" dirty="0"/>
              <a:t>rats; (</a:t>
            </a:r>
            <a:r>
              <a:rPr lang="en-US" sz="1600" b="1" dirty="0"/>
              <a:t>P</a:t>
            </a:r>
            <a:r>
              <a:rPr lang="en-US" sz="1600" dirty="0"/>
              <a:t>) Average energy balance across full days in FI  compared to </a:t>
            </a:r>
          </a:p>
          <a:p>
            <a:r>
              <a:rPr lang="en-US" sz="1600" dirty="0"/>
              <a:t>female rats.</a:t>
            </a:r>
            <a:r>
              <a:rPr lang="en-US" sz="1600" b="1" dirty="0"/>
              <a:t> </a:t>
            </a:r>
            <a:r>
              <a:rPr lang="en-US" sz="1600" dirty="0"/>
              <a:t>RER and energy balance were calculated using </a:t>
            </a:r>
            <a:r>
              <a:rPr lang="en-US" sz="1600" dirty="0" err="1"/>
              <a:t>CalR</a:t>
            </a:r>
            <a:r>
              <a:rPr lang="en-US" sz="1600" dirty="0"/>
              <a:t>. (</a:t>
            </a:r>
            <a:r>
              <a:rPr lang="en-US" sz="1600" b="1" dirty="0"/>
              <a:t>Q</a:t>
            </a:r>
            <a:r>
              <a:rPr lang="en-US" sz="1600" dirty="0"/>
              <a:t>) </a:t>
            </a:r>
          </a:p>
          <a:p>
            <a:r>
              <a:rPr lang="en-US" sz="1600" dirty="0"/>
              <a:t>Cumulative food intake across 4-day measurement period in dark (dark-</a:t>
            </a:r>
          </a:p>
          <a:p>
            <a:r>
              <a:rPr lang="en-US" sz="1600" dirty="0"/>
              <a:t>shaded) and light (unshaded) measurement periods in male FI and AL rats;</a:t>
            </a:r>
          </a:p>
          <a:p>
            <a:r>
              <a:rPr lang="en-US" sz="1600" dirty="0"/>
              <a:t>(</a:t>
            </a:r>
            <a:r>
              <a:rPr lang="en-US" sz="1600" b="1" dirty="0"/>
              <a:t>R</a:t>
            </a:r>
            <a:r>
              <a:rPr lang="en-US" sz="1600" dirty="0"/>
              <a:t>) Average cumulative food intake for 4 day period, male rats.  (</a:t>
            </a:r>
            <a:r>
              <a:rPr lang="en-US" sz="1600" b="1" dirty="0"/>
              <a:t>S</a:t>
            </a:r>
            <a:r>
              <a:rPr lang="en-US" sz="1600" dirty="0"/>
              <a:t>) </a:t>
            </a:r>
          </a:p>
          <a:p>
            <a:r>
              <a:rPr lang="en-US" sz="1600" dirty="0"/>
              <a:t>Cumulative food intake across 4-day measurement for female FI and AL </a:t>
            </a:r>
          </a:p>
          <a:p>
            <a:r>
              <a:rPr lang="en-US" sz="1600" dirty="0"/>
              <a:t>rats;  (</a:t>
            </a:r>
            <a:r>
              <a:rPr lang="en-US" sz="1600" b="1" dirty="0"/>
              <a:t>T)</a:t>
            </a:r>
            <a:r>
              <a:rPr lang="en-US" sz="1600" dirty="0"/>
              <a:t> Average cumulative food intake for 4 day period, female rats. </a:t>
            </a:r>
          </a:p>
          <a:p>
            <a:r>
              <a:rPr lang="en-US" sz="1600" dirty="0"/>
              <a:t>Levels of significance indicated for average measurements were </a:t>
            </a:r>
          </a:p>
          <a:p>
            <a:r>
              <a:rPr lang="en-US" sz="1600" dirty="0"/>
              <a:t>determined using unpaired t-tests.</a:t>
            </a:r>
            <a:endParaRPr lang="en-US" sz="1600" dirty="0">
              <a:highlight>
                <a:srgbClr val="FFFF00"/>
              </a:highlight>
            </a:endParaRP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24030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DE8E2-F0C1-CE8C-CF1D-422C7A397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2E7699-7737-CD2E-4C47-F77FE253EBE8}"/>
              </a:ext>
            </a:extLst>
          </p:cNvPr>
          <p:cNvSpPr txBox="1"/>
          <p:nvPr/>
        </p:nvSpPr>
        <p:spPr>
          <a:xfrm>
            <a:off x="36326" y="0"/>
            <a:ext cx="2532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Supplemental Figure 4</a:t>
            </a:r>
          </a:p>
        </p:txBody>
      </p:sp>
      <p:sp>
        <p:nvSpPr>
          <p:cNvPr id="313" name="TextBox 312">
            <a:extLst>
              <a:ext uri="{FF2B5EF4-FFF2-40B4-BE49-F238E27FC236}">
                <a16:creationId xmlns:a16="http://schemas.microsoft.com/office/drawing/2014/main" id="{1425B0E5-F80D-21C4-930A-E589F4B8A1EC}"/>
              </a:ext>
            </a:extLst>
          </p:cNvPr>
          <p:cNvSpPr txBox="1"/>
          <p:nvPr/>
        </p:nvSpPr>
        <p:spPr>
          <a:xfrm>
            <a:off x="0" y="506806"/>
            <a:ext cx="286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</a:t>
            </a: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id="{EAF22A9A-9136-40D0-AAF7-6981BD53B338}"/>
              </a:ext>
            </a:extLst>
          </p:cNvPr>
          <p:cNvSpPr txBox="1"/>
          <p:nvPr/>
        </p:nvSpPr>
        <p:spPr>
          <a:xfrm>
            <a:off x="2167926" y="506806"/>
            <a:ext cx="289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</a:t>
            </a: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id="{130F959D-B27E-53B3-862B-0B0A92D30402}"/>
              </a:ext>
            </a:extLst>
          </p:cNvPr>
          <p:cNvSpPr txBox="1"/>
          <p:nvPr/>
        </p:nvSpPr>
        <p:spPr>
          <a:xfrm>
            <a:off x="3387643" y="506806"/>
            <a:ext cx="3078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</a:t>
            </a:r>
          </a:p>
        </p:txBody>
      </p:sp>
      <p:sp>
        <p:nvSpPr>
          <p:cNvPr id="319" name="TextBox 318">
            <a:extLst>
              <a:ext uri="{FF2B5EF4-FFF2-40B4-BE49-F238E27FC236}">
                <a16:creationId xmlns:a16="http://schemas.microsoft.com/office/drawing/2014/main" id="{6C65004E-7BA9-0E5F-C891-FD15AC404D4D}"/>
              </a:ext>
            </a:extLst>
          </p:cNvPr>
          <p:cNvSpPr txBox="1"/>
          <p:nvPr/>
        </p:nvSpPr>
        <p:spPr>
          <a:xfrm>
            <a:off x="5520192" y="496227"/>
            <a:ext cx="306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D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id="{C7B48DE2-866F-778B-EAA6-7E39A677AD2D}"/>
              </a:ext>
            </a:extLst>
          </p:cNvPr>
          <p:cNvSpPr txBox="1"/>
          <p:nvPr/>
        </p:nvSpPr>
        <p:spPr>
          <a:xfrm>
            <a:off x="10936" y="2119828"/>
            <a:ext cx="286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E</a:t>
            </a: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11B16CDE-869B-D335-1FF3-D69EB10A979D}"/>
              </a:ext>
            </a:extLst>
          </p:cNvPr>
          <p:cNvSpPr txBox="1"/>
          <p:nvPr/>
        </p:nvSpPr>
        <p:spPr>
          <a:xfrm>
            <a:off x="2216464" y="2119335"/>
            <a:ext cx="289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</a:t>
            </a:r>
          </a:p>
        </p:txBody>
      </p:sp>
      <p:sp>
        <p:nvSpPr>
          <p:cNvPr id="325" name="TextBox 324">
            <a:extLst>
              <a:ext uri="{FF2B5EF4-FFF2-40B4-BE49-F238E27FC236}">
                <a16:creationId xmlns:a16="http://schemas.microsoft.com/office/drawing/2014/main" id="{83A05057-17B0-C6BE-B96B-78551C3EAE11}"/>
              </a:ext>
            </a:extLst>
          </p:cNvPr>
          <p:cNvSpPr txBox="1"/>
          <p:nvPr/>
        </p:nvSpPr>
        <p:spPr>
          <a:xfrm>
            <a:off x="3350746" y="2119828"/>
            <a:ext cx="3078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G</a:t>
            </a:r>
          </a:p>
        </p:txBody>
      </p:sp>
      <p:sp>
        <p:nvSpPr>
          <p:cNvPr id="327" name="TextBox 326">
            <a:extLst>
              <a:ext uri="{FF2B5EF4-FFF2-40B4-BE49-F238E27FC236}">
                <a16:creationId xmlns:a16="http://schemas.microsoft.com/office/drawing/2014/main" id="{97F0F1C3-4158-0AF7-4A35-C762320FCC13}"/>
              </a:ext>
            </a:extLst>
          </p:cNvPr>
          <p:cNvSpPr txBox="1"/>
          <p:nvPr/>
        </p:nvSpPr>
        <p:spPr>
          <a:xfrm>
            <a:off x="5539465" y="2080440"/>
            <a:ext cx="306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</a:t>
            </a:r>
          </a:p>
        </p:txBody>
      </p:sp>
      <p:grpSp>
        <p:nvGrpSpPr>
          <p:cNvPr id="389" name="Group 388">
            <a:extLst>
              <a:ext uri="{FF2B5EF4-FFF2-40B4-BE49-F238E27FC236}">
                <a16:creationId xmlns:a16="http://schemas.microsoft.com/office/drawing/2014/main" id="{5A747DAB-A508-17A3-729A-4C9F460DB68C}"/>
              </a:ext>
            </a:extLst>
          </p:cNvPr>
          <p:cNvGrpSpPr/>
          <p:nvPr/>
        </p:nvGrpSpPr>
        <p:grpSpPr>
          <a:xfrm>
            <a:off x="2401980" y="709966"/>
            <a:ext cx="997056" cy="1157251"/>
            <a:chOff x="-39751" y="6220693"/>
            <a:chExt cx="1060195" cy="1433704"/>
          </a:xfrm>
        </p:grpSpPr>
        <p:grpSp>
          <p:nvGrpSpPr>
            <p:cNvPr id="390" name="Group 389">
              <a:extLst>
                <a:ext uri="{FF2B5EF4-FFF2-40B4-BE49-F238E27FC236}">
                  <a16:creationId xmlns:a16="http://schemas.microsoft.com/office/drawing/2014/main" id="{6FF2EBEF-58AB-12B1-517D-1C58054144DE}"/>
                </a:ext>
              </a:extLst>
            </p:cNvPr>
            <p:cNvGrpSpPr/>
            <p:nvPr/>
          </p:nvGrpSpPr>
          <p:grpSpPr>
            <a:xfrm>
              <a:off x="152111" y="6305544"/>
              <a:ext cx="868333" cy="1348853"/>
              <a:chOff x="177827" y="6320611"/>
              <a:chExt cx="868333" cy="1348853"/>
            </a:xfrm>
          </p:grpSpPr>
          <p:pic>
            <p:nvPicPr>
              <p:cNvPr id="395" name="Picture 394">
                <a:extLst>
                  <a:ext uri="{FF2B5EF4-FFF2-40B4-BE49-F238E27FC236}">
                    <a16:creationId xmlns:a16="http://schemas.microsoft.com/office/drawing/2014/main" id="{D3F06AC3-E409-2083-7691-54BFC77499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6848" y="6320611"/>
                <a:ext cx="809312" cy="1348853"/>
              </a:xfrm>
              <a:prstGeom prst="rect">
                <a:avLst/>
              </a:prstGeom>
            </p:spPr>
          </p:pic>
          <p:sp>
            <p:nvSpPr>
              <p:cNvPr id="396" name="Rectangle 395">
                <a:extLst>
                  <a:ext uri="{FF2B5EF4-FFF2-40B4-BE49-F238E27FC236}">
                    <a16:creationId xmlns:a16="http://schemas.microsoft.com/office/drawing/2014/main" id="{6801C00B-CAC2-4617-7A7C-11B0E2F9BE1D}"/>
                  </a:ext>
                </a:extLst>
              </p:cNvPr>
              <p:cNvSpPr/>
              <p:nvPr/>
            </p:nvSpPr>
            <p:spPr>
              <a:xfrm>
                <a:off x="177827" y="6595353"/>
                <a:ext cx="123730" cy="7052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91" name="Group 390">
              <a:extLst>
                <a:ext uri="{FF2B5EF4-FFF2-40B4-BE49-F238E27FC236}">
                  <a16:creationId xmlns:a16="http://schemas.microsoft.com/office/drawing/2014/main" id="{8D4D304B-A1B1-8B23-F8EB-8B55A00084A5}"/>
                </a:ext>
              </a:extLst>
            </p:cNvPr>
            <p:cNvGrpSpPr/>
            <p:nvPr/>
          </p:nvGrpSpPr>
          <p:grpSpPr>
            <a:xfrm>
              <a:off x="569469" y="6260960"/>
              <a:ext cx="333043" cy="184666"/>
              <a:chOff x="2815441" y="638161"/>
              <a:chExt cx="333043" cy="184666"/>
            </a:xfrm>
          </p:grpSpPr>
          <p:cxnSp>
            <p:nvCxnSpPr>
              <p:cNvPr id="393" name="Straight Connector 392">
                <a:extLst>
                  <a:ext uri="{FF2B5EF4-FFF2-40B4-BE49-F238E27FC236}">
                    <a16:creationId xmlns:a16="http://schemas.microsoft.com/office/drawing/2014/main" id="{F3B18856-57A8-C080-CC1A-CD51B49EEC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0458" y="798918"/>
                <a:ext cx="308026" cy="0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94" name="TextBox 393">
                <a:extLst>
                  <a:ext uri="{FF2B5EF4-FFF2-40B4-BE49-F238E27FC236}">
                    <a16:creationId xmlns:a16="http://schemas.microsoft.com/office/drawing/2014/main" id="{A1511B74-3444-8298-69B3-28B6EAE01A3A}"/>
                  </a:ext>
                </a:extLst>
              </p:cNvPr>
              <p:cNvSpPr txBox="1"/>
              <p:nvPr/>
            </p:nvSpPr>
            <p:spPr>
              <a:xfrm>
                <a:off x="2815441" y="638161"/>
                <a:ext cx="332142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/>
                  <a:t>0.72</a:t>
                </a:r>
              </a:p>
            </p:txBody>
          </p:sp>
        </p:grpSp>
        <p:sp>
          <p:nvSpPr>
            <p:cNvPr id="392" name="TextBox 391">
              <a:extLst>
                <a:ext uri="{FF2B5EF4-FFF2-40B4-BE49-F238E27FC236}">
                  <a16:creationId xmlns:a16="http://schemas.microsoft.com/office/drawing/2014/main" id="{EF5BD9B8-773D-8D91-4B8E-F7329192B231}"/>
                </a:ext>
              </a:extLst>
            </p:cNvPr>
            <p:cNvSpPr txBox="1"/>
            <p:nvPr/>
          </p:nvSpPr>
          <p:spPr>
            <a:xfrm rot="16200000">
              <a:off x="-534919" y="6715861"/>
              <a:ext cx="1359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/>
                <a:t>Total Distance in Cage</a:t>
              </a:r>
            </a:p>
            <a:p>
              <a:pPr algn="ctr"/>
              <a:r>
                <a:rPr lang="en-US" sz="900" b="1" dirty="0"/>
                <a:t>(m, average)</a:t>
              </a:r>
            </a:p>
          </p:txBody>
        </p:sp>
      </p:grp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141540A7-8B03-0C38-7275-C6BA37D7272C}"/>
              </a:ext>
            </a:extLst>
          </p:cNvPr>
          <p:cNvGrpSpPr/>
          <p:nvPr/>
        </p:nvGrpSpPr>
        <p:grpSpPr>
          <a:xfrm>
            <a:off x="5787722" y="719225"/>
            <a:ext cx="1012328" cy="1186434"/>
            <a:chOff x="3572407" y="6172330"/>
            <a:chExt cx="1076436" cy="1466107"/>
          </a:xfrm>
        </p:grpSpPr>
        <p:grpSp>
          <p:nvGrpSpPr>
            <p:cNvPr id="398" name="Group 397">
              <a:extLst>
                <a:ext uri="{FF2B5EF4-FFF2-40B4-BE49-F238E27FC236}">
                  <a16:creationId xmlns:a16="http://schemas.microsoft.com/office/drawing/2014/main" id="{7D8C29ED-0F99-A0F9-2D6F-6C2422F07F48}"/>
                </a:ext>
              </a:extLst>
            </p:cNvPr>
            <p:cNvGrpSpPr/>
            <p:nvPr/>
          </p:nvGrpSpPr>
          <p:grpSpPr>
            <a:xfrm>
              <a:off x="3798175" y="6289584"/>
              <a:ext cx="850668" cy="1348853"/>
              <a:chOff x="3798175" y="6289584"/>
              <a:chExt cx="850668" cy="1348853"/>
            </a:xfrm>
          </p:grpSpPr>
          <p:pic>
            <p:nvPicPr>
              <p:cNvPr id="403" name="Picture 402">
                <a:extLst>
                  <a:ext uri="{FF2B5EF4-FFF2-40B4-BE49-F238E27FC236}">
                    <a16:creationId xmlns:a16="http://schemas.microsoft.com/office/drawing/2014/main" id="{413C04B4-249D-8E53-74A6-80A4E82AD1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839531" y="6289584"/>
                <a:ext cx="809312" cy="1348853"/>
              </a:xfrm>
              <a:prstGeom prst="rect">
                <a:avLst/>
              </a:prstGeom>
            </p:spPr>
          </p:pic>
          <p:sp>
            <p:nvSpPr>
              <p:cNvPr id="404" name="Rectangle 403">
                <a:extLst>
                  <a:ext uri="{FF2B5EF4-FFF2-40B4-BE49-F238E27FC236}">
                    <a16:creationId xmlns:a16="http://schemas.microsoft.com/office/drawing/2014/main" id="{8F9C7E22-B936-F4CA-2BD0-AE157EF69C2F}"/>
                  </a:ext>
                </a:extLst>
              </p:cNvPr>
              <p:cNvSpPr/>
              <p:nvPr/>
            </p:nvSpPr>
            <p:spPr>
              <a:xfrm>
                <a:off x="3798175" y="6547899"/>
                <a:ext cx="123730" cy="7052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99" name="TextBox 398">
              <a:extLst>
                <a:ext uri="{FF2B5EF4-FFF2-40B4-BE49-F238E27FC236}">
                  <a16:creationId xmlns:a16="http://schemas.microsoft.com/office/drawing/2014/main" id="{0C8D0A32-1B7D-3F6C-27A0-4DAEF18DA002}"/>
                </a:ext>
              </a:extLst>
            </p:cNvPr>
            <p:cNvSpPr txBox="1"/>
            <p:nvPr/>
          </p:nvSpPr>
          <p:spPr>
            <a:xfrm rot="16200000">
              <a:off x="3077239" y="6667498"/>
              <a:ext cx="1359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/>
                <a:t>Total Distance in Cage</a:t>
              </a:r>
            </a:p>
            <a:p>
              <a:pPr algn="ctr"/>
              <a:r>
                <a:rPr lang="en-US" sz="900" b="1" dirty="0"/>
                <a:t>(m, average)</a:t>
              </a:r>
            </a:p>
          </p:txBody>
        </p:sp>
        <p:grpSp>
          <p:nvGrpSpPr>
            <p:cNvPr id="400" name="Group 399">
              <a:extLst>
                <a:ext uri="{FF2B5EF4-FFF2-40B4-BE49-F238E27FC236}">
                  <a16:creationId xmlns:a16="http://schemas.microsoft.com/office/drawing/2014/main" id="{FD48E3B5-9DCC-10BF-E314-5CE550F51827}"/>
                </a:ext>
              </a:extLst>
            </p:cNvPr>
            <p:cNvGrpSpPr/>
            <p:nvPr/>
          </p:nvGrpSpPr>
          <p:grpSpPr>
            <a:xfrm>
              <a:off x="4157936" y="6207116"/>
              <a:ext cx="333043" cy="184666"/>
              <a:chOff x="2815441" y="638161"/>
              <a:chExt cx="333043" cy="184666"/>
            </a:xfrm>
          </p:grpSpPr>
          <p:cxnSp>
            <p:nvCxnSpPr>
              <p:cNvPr id="401" name="Straight Connector 400">
                <a:extLst>
                  <a:ext uri="{FF2B5EF4-FFF2-40B4-BE49-F238E27FC236}">
                    <a16:creationId xmlns:a16="http://schemas.microsoft.com/office/drawing/2014/main" id="{F614FAE0-12A2-DE3B-94CD-4BF78D8F65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0458" y="798918"/>
                <a:ext cx="308026" cy="0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02" name="TextBox 401">
                <a:extLst>
                  <a:ext uri="{FF2B5EF4-FFF2-40B4-BE49-F238E27FC236}">
                    <a16:creationId xmlns:a16="http://schemas.microsoft.com/office/drawing/2014/main" id="{60CBEF9C-B668-3997-0178-0D05EA61302A}"/>
                  </a:ext>
                </a:extLst>
              </p:cNvPr>
              <p:cNvSpPr txBox="1"/>
              <p:nvPr/>
            </p:nvSpPr>
            <p:spPr>
              <a:xfrm>
                <a:off x="2815441" y="638161"/>
                <a:ext cx="332142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/>
                  <a:t>0.62</a:t>
                </a:r>
              </a:p>
            </p:txBody>
          </p:sp>
        </p:grpSp>
      </p:grpSp>
      <p:grpSp>
        <p:nvGrpSpPr>
          <p:cNvPr id="405" name="Group 404">
            <a:extLst>
              <a:ext uri="{FF2B5EF4-FFF2-40B4-BE49-F238E27FC236}">
                <a16:creationId xmlns:a16="http://schemas.microsoft.com/office/drawing/2014/main" id="{719D5E48-AD82-3F77-D749-6B4A901C61D5}"/>
              </a:ext>
            </a:extLst>
          </p:cNvPr>
          <p:cNvGrpSpPr/>
          <p:nvPr/>
        </p:nvGrpSpPr>
        <p:grpSpPr>
          <a:xfrm>
            <a:off x="2419050" y="2337431"/>
            <a:ext cx="977318" cy="1192136"/>
            <a:chOff x="37564" y="4457266"/>
            <a:chExt cx="1039210" cy="1458827"/>
          </a:xfrm>
        </p:grpSpPr>
        <p:grpSp>
          <p:nvGrpSpPr>
            <p:cNvPr id="406" name="Group 405">
              <a:extLst>
                <a:ext uri="{FF2B5EF4-FFF2-40B4-BE49-F238E27FC236}">
                  <a16:creationId xmlns:a16="http://schemas.microsoft.com/office/drawing/2014/main" id="{75E9594E-3523-5357-EE83-9FC662CC56F7}"/>
                </a:ext>
              </a:extLst>
            </p:cNvPr>
            <p:cNvGrpSpPr/>
            <p:nvPr/>
          </p:nvGrpSpPr>
          <p:grpSpPr>
            <a:xfrm>
              <a:off x="200425" y="4522962"/>
              <a:ext cx="876349" cy="1393131"/>
              <a:chOff x="200425" y="4522962"/>
              <a:chExt cx="876349" cy="1393131"/>
            </a:xfrm>
          </p:grpSpPr>
          <p:pic>
            <p:nvPicPr>
              <p:cNvPr id="408" name="Picture 407">
                <a:extLst>
                  <a:ext uri="{FF2B5EF4-FFF2-40B4-BE49-F238E27FC236}">
                    <a16:creationId xmlns:a16="http://schemas.microsoft.com/office/drawing/2014/main" id="{615D26E4-8527-EDBE-C48D-BB2AB48BC2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65107" y="4563315"/>
                <a:ext cx="811667" cy="1352778"/>
              </a:xfrm>
              <a:prstGeom prst="rect">
                <a:avLst/>
              </a:prstGeom>
            </p:spPr>
          </p:pic>
          <p:grpSp>
            <p:nvGrpSpPr>
              <p:cNvPr id="409" name="Group 408">
                <a:extLst>
                  <a:ext uri="{FF2B5EF4-FFF2-40B4-BE49-F238E27FC236}">
                    <a16:creationId xmlns:a16="http://schemas.microsoft.com/office/drawing/2014/main" id="{A0FB9980-41F0-B7D4-49E3-10495FB8799D}"/>
                  </a:ext>
                </a:extLst>
              </p:cNvPr>
              <p:cNvGrpSpPr/>
              <p:nvPr/>
            </p:nvGrpSpPr>
            <p:grpSpPr>
              <a:xfrm>
                <a:off x="627794" y="4522962"/>
                <a:ext cx="333043" cy="184666"/>
                <a:chOff x="2815441" y="638161"/>
                <a:chExt cx="333043" cy="184666"/>
              </a:xfrm>
            </p:grpSpPr>
            <p:cxnSp>
              <p:nvCxnSpPr>
                <p:cNvPr id="411" name="Straight Connector 410">
                  <a:extLst>
                    <a:ext uri="{FF2B5EF4-FFF2-40B4-BE49-F238E27FC236}">
                      <a16:creationId xmlns:a16="http://schemas.microsoft.com/office/drawing/2014/main" id="{83B60154-FF52-FDEA-1588-9F024C10D4C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40458" y="798918"/>
                  <a:ext cx="308026" cy="0"/>
                </a:xfrm>
                <a:prstGeom prst="line">
                  <a:avLst/>
                </a:prstGeom>
                <a:ln w="12700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412" name="TextBox 411">
                  <a:extLst>
                    <a:ext uri="{FF2B5EF4-FFF2-40B4-BE49-F238E27FC236}">
                      <a16:creationId xmlns:a16="http://schemas.microsoft.com/office/drawing/2014/main" id="{54030E22-34BA-5925-A573-A66D8B39F7A8}"/>
                    </a:ext>
                  </a:extLst>
                </p:cNvPr>
                <p:cNvSpPr txBox="1"/>
                <p:nvPr/>
              </p:nvSpPr>
              <p:spPr>
                <a:xfrm>
                  <a:off x="2815441" y="638161"/>
                  <a:ext cx="332142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600" b="1" dirty="0"/>
                    <a:t>0.43</a:t>
                  </a:r>
                </a:p>
              </p:txBody>
            </p:sp>
          </p:grpSp>
          <p:sp>
            <p:nvSpPr>
              <p:cNvPr id="410" name="Rectangle 409">
                <a:extLst>
                  <a:ext uri="{FF2B5EF4-FFF2-40B4-BE49-F238E27FC236}">
                    <a16:creationId xmlns:a16="http://schemas.microsoft.com/office/drawing/2014/main" id="{32F4CBCA-D2F1-27CD-325E-A7B3B5822DE8}"/>
                  </a:ext>
                </a:extLst>
              </p:cNvPr>
              <p:cNvSpPr/>
              <p:nvPr/>
            </p:nvSpPr>
            <p:spPr>
              <a:xfrm>
                <a:off x="200425" y="4727305"/>
                <a:ext cx="144907" cy="98769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2C224D31-6047-FB4A-918B-1AF1B59AF92C}"/>
                </a:ext>
              </a:extLst>
            </p:cNvPr>
            <p:cNvSpPr txBox="1"/>
            <p:nvPr/>
          </p:nvSpPr>
          <p:spPr>
            <a:xfrm rot="16200000">
              <a:off x="-452795" y="4947625"/>
              <a:ext cx="13500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/>
                <a:t>Locomotor Activity</a:t>
              </a:r>
            </a:p>
            <a:p>
              <a:pPr algn="ctr"/>
              <a:r>
                <a:rPr lang="en-US" sz="900" b="1" dirty="0"/>
                <a:t>(beam break, average)</a:t>
              </a:r>
            </a:p>
          </p:txBody>
        </p:sp>
      </p:grpSp>
      <p:grpSp>
        <p:nvGrpSpPr>
          <p:cNvPr id="413" name="Group 412">
            <a:extLst>
              <a:ext uri="{FF2B5EF4-FFF2-40B4-BE49-F238E27FC236}">
                <a16:creationId xmlns:a16="http://schemas.microsoft.com/office/drawing/2014/main" id="{66AD4F33-E1AF-0B43-68AA-8B59CD413823}"/>
              </a:ext>
            </a:extLst>
          </p:cNvPr>
          <p:cNvGrpSpPr/>
          <p:nvPr/>
        </p:nvGrpSpPr>
        <p:grpSpPr>
          <a:xfrm>
            <a:off x="5795306" y="2288793"/>
            <a:ext cx="996312" cy="1234724"/>
            <a:chOff x="3528957" y="4507734"/>
            <a:chExt cx="1059405" cy="1480662"/>
          </a:xfrm>
        </p:grpSpPr>
        <p:grpSp>
          <p:nvGrpSpPr>
            <p:cNvPr id="414" name="Group 413">
              <a:extLst>
                <a:ext uri="{FF2B5EF4-FFF2-40B4-BE49-F238E27FC236}">
                  <a16:creationId xmlns:a16="http://schemas.microsoft.com/office/drawing/2014/main" id="{0C78261A-F6AD-771D-A40A-C72BAD8B615C}"/>
                </a:ext>
              </a:extLst>
            </p:cNvPr>
            <p:cNvGrpSpPr/>
            <p:nvPr/>
          </p:nvGrpSpPr>
          <p:grpSpPr>
            <a:xfrm>
              <a:off x="3683142" y="4542639"/>
              <a:ext cx="905220" cy="1445757"/>
              <a:chOff x="3683142" y="4542639"/>
              <a:chExt cx="905220" cy="1445757"/>
            </a:xfrm>
          </p:grpSpPr>
          <p:pic>
            <p:nvPicPr>
              <p:cNvPr id="416" name="Picture 415">
                <a:extLst>
                  <a:ext uri="{FF2B5EF4-FFF2-40B4-BE49-F238E27FC236}">
                    <a16:creationId xmlns:a16="http://schemas.microsoft.com/office/drawing/2014/main" id="{5101EE95-EBBA-5395-29D5-6AA55C8218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73276" y="4629919"/>
                <a:ext cx="815086" cy="1358477"/>
              </a:xfrm>
              <a:prstGeom prst="rect">
                <a:avLst/>
              </a:prstGeom>
            </p:spPr>
          </p:pic>
          <p:grpSp>
            <p:nvGrpSpPr>
              <p:cNvPr id="417" name="Group 416">
                <a:extLst>
                  <a:ext uri="{FF2B5EF4-FFF2-40B4-BE49-F238E27FC236}">
                    <a16:creationId xmlns:a16="http://schemas.microsoft.com/office/drawing/2014/main" id="{83476AB0-F53A-9AFC-63EC-EAD1C490A1B7}"/>
                  </a:ext>
                </a:extLst>
              </p:cNvPr>
              <p:cNvGrpSpPr/>
              <p:nvPr/>
            </p:nvGrpSpPr>
            <p:grpSpPr>
              <a:xfrm>
                <a:off x="4103004" y="4542639"/>
                <a:ext cx="333043" cy="184666"/>
                <a:chOff x="2815441" y="638161"/>
                <a:chExt cx="333043" cy="184666"/>
              </a:xfrm>
            </p:grpSpPr>
            <p:cxnSp>
              <p:nvCxnSpPr>
                <p:cNvPr id="419" name="Straight Connector 418">
                  <a:extLst>
                    <a:ext uri="{FF2B5EF4-FFF2-40B4-BE49-F238E27FC236}">
                      <a16:creationId xmlns:a16="http://schemas.microsoft.com/office/drawing/2014/main" id="{1D9B0E5F-1555-83BD-8F8F-298C35FFB2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40458" y="798918"/>
                  <a:ext cx="308026" cy="0"/>
                </a:xfrm>
                <a:prstGeom prst="line">
                  <a:avLst/>
                </a:prstGeom>
                <a:ln w="12700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420" name="TextBox 419">
                  <a:extLst>
                    <a:ext uri="{FF2B5EF4-FFF2-40B4-BE49-F238E27FC236}">
                      <a16:creationId xmlns:a16="http://schemas.microsoft.com/office/drawing/2014/main" id="{A1C50673-C028-8091-DBBA-C7CA1900A9C2}"/>
                    </a:ext>
                  </a:extLst>
                </p:cNvPr>
                <p:cNvSpPr txBox="1"/>
                <p:nvPr/>
              </p:nvSpPr>
              <p:spPr>
                <a:xfrm>
                  <a:off x="2815441" y="638161"/>
                  <a:ext cx="332142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600" b="1" dirty="0"/>
                    <a:t>0.59</a:t>
                  </a:r>
                </a:p>
              </p:txBody>
            </p:sp>
          </p:grpSp>
          <p:sp>
            <p:nvSpPr>
              <p:cNvPr id="418" name="Rectangle 417">
                <a:extLst>
                  <a:ext uri="{FF2B5EF4-FFF2-40B4-BE49-F238E27FC236}">
                    <a16:creationId xmlns:a16="http://schemas.microsoft.com/office/drawing/2014/main" id="{AA638A8A-32BD-D865-A7D5-256CE43EDB58}"/>
                  </a:ext>
                </a:extLst>
              </p:cNvPr>
              <p:cNvSpPr/>
              <p:nvPr/>
            </p:nvSpPr>
            <p:spPr>
              <a:xfrm>
                <a:off x="3683142" y="4727304"/>
                <a:ext cx="144907" cy="98769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15" name="TextBox 414">
              <a:extLst>
                <a:ext uri="{FF2B5EF4-FFF2-40B4-BE49-F238E27FC236}">
                  <a16:creationId xmlns:a16="http://schemas.microsoft.com/office/drawing/2014/main" id="{C4896F38-DA02-71F5-EE7B-B5385E172B17}"/>
                </a:ext>
              </a:extLst>
            </p:cNvPr>
            <p:cNvSpPr txBox="1"/>
            <p:nvPr/>
          </p:nvSpPr>
          <p:spPr>
            <a:xfrm rot="16200000">
              <a:off x="3038598" y="4998093"/>
              <a:ext cx="13500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/>
                <a:t>Locomotor Activity</a:t>
              </a:r>
            </a:p>
            <a:p>
              <a:pPr algn="ctr"/>
              <a:r>
                <a:rPr lang="en-US" sz="900" b="1" dirty="0"/>
                <a:t>(beam break, average)</a:t>
              </a:r>
            </a:p>
          </p:txBody>
        </p:sp>
      </p:grpSp>
      <p:grpSp>
        <p:nvGrpSpPr>
          <p:cNvPr id="432" name="Group 431">
            <a:extLst>
              <a:ext uri="{FF2B5EF4-FFF2-40B4-BE49-F238E27FC236}">
                <a16:creationId xmlns:a16="http://schemas.microsoft.com/office/drawing/2014/main" id="{E5540E33-A4BB-F68C-53BF-FEAB834AAFDE}"/>
              </a:ext>
            </a:extLst>
          </p:cNvPr>
          <p:cNvGrpSpPr/>
          <p:nvPr/>
        </p:nvGrpSpPr>
        <p:grpSpPr>
          <a:xfrm>
            <a:off x="22902" y="729756"/>
            <a:ext cx="2381932" cy="1140486"/>
            <a:chOff x="2" y="6620347"/>
            <a:chExt cx="2381932" cy="1140486"/>
          </a:xfrm>
        </p:grpSpPr>
        <p:grpSp>
          <p:nvGrpSpPr>
            <p:cNvPr id="433" name="Group 432">
              <a:extLst>
                <a:ext uri="{FF2B5EF4-FFF2-40B4-BE49-F238E27FC236}">
                  <a16:creationId xmlns:a16="http://schemas.microsoft.com/office/drawing/2014/main" id="{B355B5E5-677D-FB57-43F6-2FE708C218D6}"/>
                </a:ext>
              </a:extLst>
            </p:cNvPr>
            <p:cNvGrpSpPr/>
            <p:nvPr/>
          </p:nvGrpSpPr>
          <p:grpSpPr>
            <a:xfrm>
              <a:off x="92337" y="6673514"/>
              <a:ext cx="2218601" cy="1087319"/>
              <a:chOff x="1131821" y="3824565"/>
              <a:chExt cx="4849813" cy="2824162"/>
            </a:xfrm>
          </p:grpSpPr>
          <p:sp>
            <p:nvSpPr>
              <p:cNvPr id="439" name="Rectangle 438">
                <a:extLst>
                  <a:ext uri="{FF2B5EF4-FFF2-40B4-BE49-F238E27FC236}">
                    <a16:creationId xmlns:a16="http://schemas.microsoft.com/office/drawing/2014/main" id="{C8D0940E-72CE-4AE0-4864-4493132DFBCF}"/>
                  </a:ext>
                </a:extLst>
              </p:cNvPr>
              <p:cNvSpPr/>
              <p:nvPr/>
            </p:nvSpPr>
            <p:spPr>
              <a:xfrm>
                <a:off x="2508789" y="4066368"/>
                <a:ext cx="464867" cy="2057400"/>
              </a:xfrm>
              <a:prstGeom prst="rect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0" name="Rectangle 439">
                <a:extLst>
                  <a:ext uri="{FF2B5EF4-FFF2-40B4-BE49-F238E27FC236}">
                    <a16:creationId xmlns:a16="http://schemas.microsoft.com/office/drawing/2014/main" id="{0FDCD247-F9D8-D92E-16ED-54E9C40C24C0}"/>
                  </a:ext>
                </a:extLst>
              </p:cNvPr>
              <p:cNvSpPr/>
              <p:nvPr/>
            </p:nvSpPr>
            <p:spPr>
              <a:xfrm>
                <a:off x="3398019" y="4066368"/>
                <a:ext cx="464867" cy="2057400"/>
              </a:xfrm>
              <a:prstGeom prst="rect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1" name="Rectangle 440">
                <a:extLst>
                  <a:ext uri="{FF2B5EF4-FFF2-40B4-BE49-F238E27FC236}">
                    <a16:creationId xmlns:a16="http://schemas.microsoft.com/office/drawing/2014/main" id="{18E45075-052D-CDFE-811A-10C344A74657}"/>
                  </a:ext>
                </a:extLst>
              </p:cNvPr>
              <p:cNvSpPr/>
              <p:nvPr/>
            </p:nvSpPr>
            <p:spPr>
              <a:xfrm>
                <a:off x="4287249" y="4066368"/>
                <a:ext cx="464867" cy="2057400"/>
              </a:xfrm>
              <a:prstGeom prst="rect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442" name="Object 441">
                <a:extLst>
                  <a:ext uri="{FF2B5EF4-FFF2-40B4-BE49-F238E27FC236}">
                    <a16:creationId xmlns:a16="http://schemas.microsoft.com/office/drawing/2014/main" id="{CCA362AB-354B-EF7C-5256-8B14E0A15F9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75216551"/>
                  </p:ext>
                </p:extLst>
              </p:nvPr>
            </p:nvGraphicFramePr>
            <p:xfrm>
              <a:off x="1131821" y="3824565"/>
              <a:ext cx="4849813" cy="28241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10" r:id="rId7" imgW="7491501" imgH="4359573" progId="Prism10.Document">
                      <p:embed/>
                    </p:oleObj>
                  </mc:Choice>
                  <mc:Fallback>
                    <p:oleObj name="Prism 10" r:id="rId7" imgW="7491501" imgH="4359573" progId="Prism10.Document">
                      <p:embed/>
                      <p:pic>
                        <p:nvPicPr>
                          <p:cNvPr id="209" name="Object 208">
                            <a:extLst>
                              <a:ext uri="{FF2B5EF4-FFF2-40B4-BE49-F238E27FC236}">
                                <a16:creationId xmlns:a16="http://schemas.microsoft.com/office/drawing/2014/main" id="{FB434D70-4B59-6177-D909-661E0D02179A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1131821" y="3824565"/>
                            <a:ext cx="4849813" cy="2824162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34" name="Rectangle 433">
              <a:extLst>
                <a:ext uri="{FF2B5EF4-FFF2-40B4-BE49-F238E27FC236}">
                  <a16:creationId xmlns:a16="http://schemas.microsoft.com/office/drawing/2014/main" id="{E092C54E-24C2-3BAD-E829-6AC0386F9535}"/>
                </a:ext>
              </a:extLst>
            </p:cNvPr>
            <p:cNvSpPr/>
            <p:nvPr/>
          </p:nvSpPr>
          <p:spPr>
            <a:xfrm>
              <a:off x="36326" y="6916366"/>
              <a:ext cx="250640" cy="5885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5" name="TextBox 434">
              <a:extLst>
                <a:ext uri="{FF2B5EF4-FFF2-40B4-BE49-F238E27FC236}">
                  <a16:creationId xmlns:a16="http://schemas.microsoft.com/office/drawing/2014/main" id="{DE64F6A4-5887-18E2-6B4E-1D774ECCBA07}"/>
                </a:ext>
              </a:extLst>
            </p:cNvPr>
            <p:cNvSpPr txBox="1"/>
            <p:nvPr/>
          </p:nvSpPr>
          <p:spPr>
            <a:xfrm rot="16200000">
              <a:off x="-299600" y="6919949"/>
              <a:ext cx="9685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/>
                <a:t>Total Distance </a:t>
              </a:r>
            </a:p>
            <a:p>
              <a:pPr algn="ctr"/>
              <a:r>
                <a:rPr lang="en-US" sz="900" b="1" dirty="0"/>
                <a:t>in Cage (m)</a:t>
              </a:r>
            </a:p>
          </p:txBody>
        </p:sp>
        <p:sp>
          <p:nvSpPr>
            <p:cNvPr id="436" name="Rectangle 435">
              <a:extLst>
                <a:ext uri="{FF2B5EF4-FFF2-40B4-BE49-F238E27FC236}">
                  <a16:creationId xmlns:a16="http://schemas.microsoft.com/office/drawing/2014/main" id="{669D4E53-7929-28EC-6EF9-39C2E27371BC}"/>
                </a:ext>
              </a:extLst>
            </p:cNvPr>
            <p:cNvSpPr/>
            <p:nvPr/>
          </p:nvSpPr>
          <p:spPr>
            <a:xfrm>
              <a:off x="2106208" y="6726989"/>
              <a:ext cx="204029" cy="3164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7" name="TextBox 436">
              <a:extLst>
                <a:ext uri="{FF2B5EF4-FFF2-40B4-BE49-F238E27FC236}">
                  <a16:creationId xmlns:a16="http://schemas.microsoft.com/office/drawing/2014/main" id="{DD0B1147-621C-4F71-1C24-B0D698A3F966}"/>
                </a:ext>
              </a:extLst>
            </p:cNvPr>
            <p:cNvSpPr txBox="1"/>
            <p:nvPr/>
          </p:nvSpPr>
          <p:spPr>
            <a:xfrm>
              <a:off x="2036407" y="6761770"/>
              <a:ext cx="345527" cy="1326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/>
                <a:t>AL, M</a:t>
              </a:r>
            </a:p>
          </p:txBody>
        </p:sp>
        <p:sp>
          <p:nvSpPr>
            <p:cNvPr id="438" name="TextBox 437">
              <a:extLst>
                <a:ext uri="{FF2B5EF4-FFF2-40B4-BE49-F238E27FC236}">
                  <a16:creationId xmlns:a16="http://schemas.microsoft.com/office/drawing/2014/main" id="{28220135-E7D8-00D7-096B-346FCBC0356B}"/>
                </a:ext>
              </a:extLst>
            </p:cNvPr>
            <p:cNvSpPr txBox="1"/>
            <p:nvPr/>
          </p:nvSpPr>
          <p:spPr>
            <a:xfrm>
              <a:off x="2034691" y="6916366"/>
              <a:ext cx="322915" cy="1326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/>
                <a:t>FI, M</a:t>
              </a:r>
            </a:p>
          </p:txBody>
        </p:sp>
      </p:grpSp>
      <p:grpSp>
        <p:nvGrpSpPr>
          <p:cNvPr id="443" name="Group 442">
            <a:extLst>
              <a:ext uri="{FF2B5EF4-FFF2-40B4-BE49-F238E27FC236}">
                <a16:creationId xmlns:a16="http://schemas.microsoft.com/office/drawing/2014/main" id="{122DC470-9AD0-5A6E-883B-D937D72698C6}"/>
              </a:ext>
            </a:extLst>
          </p:cNvPr>
          <p:cNvGrpSpPr/>
          <p:nvPr/>
        </p:nvGrpSpPr>
        <p:grpSpPr>
          <a:xfrm>
            <a:off x="55006" y="2298302"/>
            <a:ext cx="2230528" cy="1239400"/>
            <a:chOff x="-23021" y="7796501"/>
            <a:chExt cx="2230528" cy="1239400"/>
          </a:xfrm>
        </p:grpSpPr>
        <p:grpSp>
          <p:nvGrpSpPr>
            <p:cNvPr id="444" name="Group 443">
              <a:extLst>
                <a:ext uri="{FF2B5EF4-FFF2-40B4-BE49-F238E27FC236}">
                  <a16:creationId xmlns:a16="http://schemas.microsoft.com/office/drawing/2014/main" id="{61F5C22B-BD22-A262-C494-FB657C513E77}"/>
                </a:ext>
              </a:extLst>
            </p:cNvPr>
            <p:cNvGrpSpPr/>
            <p:nvPr/>
          </p:nvGrpSpPr>
          <p:grpSpPr>
            <a:xfrm>
              <a:off x="48009" y="7965170"/>
              <a:ext cx="2159498" cy="1070731"/>
              <a:chOff x="1331979" y="4034987"/>
              <a:chExt cx="4491038" cy="2774950"/>
            </a:xfrm>
          </p:grpSpPr>
          <p:sp>
            <p:nvSpPr>
              <p:cNvPr id="450" name="Rectangle 449">
                <a:extLst>
                  <a:ext uri="{FF2B5EF4-FFF2-40B4-BE49-F238E27FC236}">
                    <a16:creationId xmlns:a16="http://schemas.microsoft.com/office/drawing/2014/main" id="{8527B72F-F468-DD13-F0F1-719DEC0C95ED}"/>
                  </a:ext>
                </a:extLst>
              </p:cNvPr>
              <p:cNvSpPr/>
              <p:nvPr/>
            </p:nvSpPr>
            <p:spPr>
              <a:xfrm>
                <a:off x="2658414" y="4253442"/>
                <a:ext cx="464867" cy="2057400"/>
              </a:xfrm>
              <a:prstGeom prst="rect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1" name="Rectangle 450">
                <a:extLst>
                  <a:ext uri="{FF2B5EF4-FFF2-40B4-BE49-F238E27FC236}">
                    <a16:creationId xmlns:a16="http://schemas.microsoft.com/office/drawing/2014/main" id="{03C2E76A-7137-03C8-46D9-EA476E917874}"/>
                  </a:ext>
                </a:extLst>
              </p:cNvPr>
              <p:cNvSpPr/>
              <p:nvPr/>
            </p:nvSpPr>
            <p:spPr>
              <a:xfrm>
                <a:off x="3532481" y="4253442"/>
                <a:ext cx="464867" cy="2057400"/>
              </a:xfrm>
              <a:prstGeom prst="rect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2" name="Rectangle 451">
                <a:extLst>
                  <a:ext uri="{FF2B5EF4-FFF2-40B4-BE49-F238E27FC236}">
                    <a16:creationId xmlns:a16="http://schemas.microsoft.com/office/drawing/2014/main" id="{293B6039-D4E9-C325-92A4-F254019C1A8B}"/>
                  </a:ext>
                </a:extLst>
              </p:cNvPr>
              <p:cNvSpPr/>
              <p:nvPr/>
            </p:nvSpPr>
            <p:spPr>
              <a:xfrm>
                <a:off x="4404587" y="4253442"/>
                <a:ext cx="464867" cy="2057400"/>
              </a:xfrm>
              <a:prstGeom prst="rect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453" name="Object 452">
                <a:extLst>
                  <a:ext uri="{FF2B5EF4-FFF2-40B4-BE49-F238E27FC236}">
                    <a16:creationId xmlns:a16="http://schemas.microsoft.com/office/drawing/2014/main" id="{47537F3A-0240-852B-9B44-E1510E28A4E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601985"/>
                  </p:ext>
                </p:extLst>
              </p:nvPr>
            </p:nvGraphicFramePr>
            <p:xfrm>
              <a:off x="1331979" y="4034987"/>
              <a:ext cx="4491038" cy="27749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10" r:id="rId9" imgW="7064752" imgH="4359573" progId="Prism10.Document">
                      <p:embed/>
                    </p:oleObj>
                  </mc:Choice>
                  <mc:Fallback>
                    <p:oleObj name="Prism 10" r:id="rId9" imgW="7064752" imgH="4359573" progId="Prism10.Document">
                      <p:embed/>
                      <p:pic>
                        <p:nvPicPr>
                          <p:cNvPr id="199" name="Object 198">
                            <a:extLst>
                              <a:ext uri="{FF2B5EF4-FFF2-40B4-BE49-F238E27FC236}">
                                <a16:creationId xmlns:a16="http://schemas.microsoft.com/office/drawing/2014/main" id="{A24AC9A7-4442-EC68-E9A6-C66EF5203FA7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1331979" y="4034987"/>
                            <a:ext cx="4491038" cy="277495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45" name="Rectangle 444">
              <a:extLst>
                <a:ext uri="{FF2B5EF4-FFF2-40B4-BE49-F238E27FC236}">
                  <a16:creationId xmlns:a16="http://schemas.microsoft.com/office/drawing/2014/main" id="{F4FDCC0C-A797-BB15-6667-3C644E2A0AD7}"/>
                </a:ext>
              </a:extLst>
            </p:cNvPr>
            <p:cNvSpPr/>
            <p:nvPr/>
          </p:nvSpPr>
          <p:spPr>
            <a:xfrm>
              <a:off x="87549" y="8108004"/>
              <a:ext cx="199417" cy="6712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6" name="TextBox 445">
              <a:extLst>
                <a:ext uri="{FF2B5EF4-FFF2-40B4-BE49-F238E27FC236}">
                  <a16:creationId xmlns:a16="http://schemas.microsoft.com/office/drawing/2014/main" id="{A0AD41C7-08B4-80E9-7505-51DE5554F95B}"/>
                </a:ext>
              </a:extLst>
            </p:cNvPr>
            <p:cNvSpPr txBox="1"/>
            <p:nvPr/>
          </p:nvSpPr>
          <p:spPr>
            <a:xfrm rot="16200000">
              <a:off x="-427619" y="8201099"/>
              <a:ext cx="1178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/>
                <a:t>Locomotor Activity</a:t>
              </a:r>
            </a:p>
            <a:p>
              <a:pPr algn="ctr"/>
              <a:r>
                <a:rPr lang="en-US" sz="900" b="1" dirty="0"/>
                <a:t>(beam break)</a:t>
              </a:r>
            </a:p>
          </p:txBody>
        </p:sp>
        <p:sp>
          <p:nvSpPr>
            <p:cNvPr id="447" name="Rectangle 446">
              <a:extLst>
                <a:ext uri="{FF2B5EF4-FFF2-40B4-BE49-F238E27FC236}">
                  <a16:creationId xmlns:a16="http://schemas.microsoft.com/office/drawing/2014/main" id="{A9B23D89-B59D-03E4-BE66-90211859C3DA}"/>
                </a:ext>
              </a:extLst>
            </p:cNvPr>
            <p:cNvSpPr/>
            <p:nvPr/>
          </p:nvSpPr>
          <p:spPr>
            <a:xfrm>
              <a:off x="1920423" y="7974132"/>
              <a:ext cx="204029" cy="3164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8" name="TextBox 447">
              <a:extLst>
                <a:ext uri="{FF2B5EF4-FFF2-40B4-BE49-F238E27FC236}">
                  <a16:creationId xmlns:a16="http://schemas.microsoft.com/office/drawing/2014/main" id="{01C3DAB2-CE5E-C7B2-2BD8-6889FF80F3B6}"/>
                </a:ext>
              </a:extLst>
            </p:cNvPr>
            <p:cNvSpPr txBox="1"/>
            <p:nvPr/>
          </p:nvSpPr>
          <p:spPr>
            <a:xfrm>
              <a:off x="1850622" y="8008913"/>
              <a:ext cx="345527" cy="1326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/>
                <a:t>AL, M</a:t>
              </a:r>
            </a:p>
          </p:txBody>
        </p:sp>
        <p:sp>
          <p:nvSpPr>
            <p:cNvPr id="449" name="TextBox 448">
              <a:extLst>
                <a:ext uri="{FF2B5EF4-FFF2-40B4-BE49-F238E27FC236}">
                  <a16:creationId xmlns:a16="http://schemas.microsoft.com/office/drawing/2014/main" id="{D5A329C9-8915-0389-EA97-DBB88BF6224D}"/>
                </a:ext>
              </a:extLst>
            </p:cNvPr>
            <p:cNvSpPr txBox="1"/>
            <p:nvPr/>
          </p:nvSpPr>
          <p:spPr>
            <a:xfrm>
              <a:off x="1848906" y="8163509"/>
              <a:ext cx="322915" cy="1326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/>
                <a:t>FI, M</a:t>
              </a:r>
            </a:p>
          </p:txBody>
        </p:sp>
      </p:grpSp>
      <p:grpSp>
        <p:nvGrpSpPr>
          <p:cNvPr id="465" name="Group 464">
            <a:extLst>
              <a:ext uri="{FF2B5EF4-FFF2-40B4-BE49-F238E27FC236}">
                <a16:creationId xmlns:a16="http://schemas.microsoft.com/office/drawing/2014/main" id="{5CB79C23-4D7E-C445-1E36-7E99ED8C9EA1}"/>
              </a:ext>
            </a:extLst>
          </p:cNvPr>
          <p:cNvGrpSpPr/>
          <p:nvPr/>
        </p:nvGrpSpPr>
        <p:grpSpPr>
          <a:xfrm>
            <a:off x="3405629" y="729756"/>
            <a:ext cx="2270260" cy="1099722"/>
            <a:chOff x="3382729" y="6620347"/>
            <a:chExt cx="2270260" cy="1099722"/>
          </a:xfrm>
        </p:grpSpPr>
        <p:grpSp>
          <p:nvGrpSpPr>
            <p:cNvPr id="466" name="Group 465">
              <a:extLst>
                <a:ext uri="{FF2B5EF4-FFF2-40B4-BE49-F238E27FC236}">
                  <a16:creationId xmlns:a16="http://schemas.microsoft.com/office/drawing/2014/main" id="{C686B103-90B0-C497-A042-C1217726803E}"/>
                </a:ext>
              </a:extLst>
            </p:cNvPr>
            <p:cNvGrpSpPr/>
            <p:nvPr/>
          </p:nvGrpSpPr>
          <p:grpSpPr>
            <a:xfrm>
              <a:off x="3502803" y="6751380"/>
              <a:ext cx="2055408" cy="968689"/>
              <a:chOff x="183557" y="5517356"/>
              <a:chExt cx="3394082" cy="1890712"/>
            </a:xfrm>
          </p:grpSpPr>
          <p:sp>
            <p:nvSpPr>
              <p:cNvPr id="472" name="Rectangle 471">
                <a:extLst>
                  <a:ext uri="{FF2B5EF4-FFF2-40B4-BE49-F238E27FC236}">
                    <a16:creationId xmlns:a16="http://schemas.microsoft.com/office/drawing/2014/main" id="{6FEF0372-9906-64E3-5C1B-FA6535A24793}"/>
                  </a:ext>
                </a:extLst>
              </p:cNvPr>
              <p:cNvSpPr/>
              <p:nvPr/>
            </p:nvSpPr>
            <p:spPr>
              <a:xfrm>
                <a:off x="1128452" y="5692421"/>
                <a:ext cx="326400" cy="1371984"/>
              </a:xfrm>
              <a:prstGeom prst="rect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3" name="Rectangle 472">
                <a:extLst>
                  <a:ext uri="{FF2B5EF4-FFF2-40B4-BE49-F238E27FC236}">
                    <a16:creationId xmlns:a16="http://schemas.microsoft.com/office/drawing/2014/main" id="{FC670964-97AE-3405-2DCC-7387766B8FA9}"/>
                  </a:ext>
                </a:extLst>
              </p:cNvPr>
              <p:cNvSpPr/>
              <p:nvPr/>
            </p:nvSpPr>
            <p:spPr>
              <a:xfrm>
                <a:off x="1717398" y="5692421"/>
                <a:ext cx="326400" cy="1371984"/>
              </a:xfrm>
              <a:prstGeom prst="rect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4" name="Rectangle 473">
                <a:extLst>
                  <a:ext uri="{FF2B5EF4-FFF2-40B4-BE49-F238E27FC236}">
                    <a16:creationId xmlns:a16="http://schemas.microsoft.com/office/drawing/2014/main" id="{31FE940A-C8AC-DE5C-FEDE-22223B91720D}"/>
                  </a:ext>
                </a:extLst>
              </p:cNvPr>
              <p:cNvSpPr/>
              <p:nvPr/>
            </p:nvSpPr>
            <p:spPr>
              <a:xfrm>
                <a:off x="2354503" y="5692421"/>
                <a:ext cx="326400" cy="1371984"/>
              </a:xfrm>
              <a:prstGeom prst="rect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475" name="Object 474">
                <a:extLst>
                  <a:ext uri="{FF2B5EF4-FFF2-40B4-BE49-F238E27FC236}">
                    <a16:creationId xmlns:a16="http://schemas.microsoft.com/office/drawing/2014/main" id="{60E54CF0-1511-4C40-2BF5-FB95CDA70AD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31383814"/>
                  </p:ext>
                </p:extLst>
              </p:nvPr>
            </p:nvGraphicFramePr>
            <p:xfrm>
              <a:off x="183557" y="5517356"/>
              <a:ext cx="3394082" cy="189071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10" r:id="rId11" imgW="7435009" imgH="4359573" progId="Prism10.Document">
                      <p:embed/>
                    </p:oleObj>
                  </mc:Choice>
                  <mc:Fallback>
                    <p:oleObj name="Prism 10" r:id="rId11" imgW="7435009" imgH="4359573" progId="Prism10.Document">
                      <p:embed/>
                      <p:pic>
                        <p:nvPicPr>
                          <p:cNvPr id="157" name="Object 156">
                            <a:extLst>
                              <a:ext uri="{FF2B5EF4-FFF2-40B4-BE49-F238E27FC236}">
                                <a16:creationId xmlns:a16="http://schemas.microsoft.com/office/drawing/2014/main" id="{2F86955C-82A6-7285-634E-FC3E88012952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12"/>
                          <a:stretch>
                            <a:fillRect/>
                          </a:stretch>
                        </p:blipFill>
                        <p:spPr>
                          <a:xfrm>
                            <a:off x="183557" y="5517356"/>
                            <a:ext cx="3394082" cy="1890712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67" name="Rectangle 466">
              <a:extLst>
                <a:ext uri="{FF2B5EF4-FFF2-40B4-BE49-F238E27FC236}">
                  <a16:creationId xmlns:a16="http://schemas.microsoft.com/office/drawing/2014/main" id="{14D00B46-8A68-A383-09AA-1819FA583586}"/>
                </a:ext>
              </a:extLst>
            </p:cNvPr>
            <p:cNvSpPr/>
            <p:nvPr/>
          </p:nvSpPr>
          <p:spPr>
            <a:xfrm>
              <a:off x="3435874" y="6916366"/>
              <a:ext cx="250640" cy="5885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8" name="TextBox 467">
              <a:extLst>
                <a:ext uri="{FF2B5EF4-FFF2-40B4-BE49-F238E27FC236}">
                  <a16:creationId xmlns:a16="http://schemas.microsoft.com/office/drawing/2014/main" id="{E5A202A8-8A61-BC1B-87F6-DF5697E3E026}"/>
                </a:ext>
              </a:extLst>
            </p:cNvPr>
            <p:cNvSpPr txBox="1"/>
            <p:nvPr/>
          </p:nvSpPr>
          <p:spPr>
            <a:xfrm rot="16200000">
              <a:off x="3083127" y="6919949"/>
              <a:ext cx="9685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/>
                <a:t>Total Distance </a:t>
              </a:r>
            </a:p>
            <a:p>
              <a:pPr algn="ctr"/>
              <a:r>
                <a:rPr lang="en-US" sz="900" b="1" dirty="0"/>
                <a:t>in Cage (m)</a:t>
              </a:r>
            </a:p>
          </p:txBody>
        </p:sp>
        <p:sp>
          <p:nvSpPr>
            <p:cNvPr id="469" name="Rectangle 468">
              <a:extLst>
                <a:ext uri="{FF2B5EF4-FFF2-40B4-BE49-F238E27FC236}">
                  <a16:creationId xmlns:a16="http://schemas.microsoft.com/office/drawing/2014/main" id="{47A1BA46-75EB-173D-47D6-32AC2A13AC14}"/>
                </a:ext>
              </a:extLst>
            </p:cNvPr>
            <p:cNvSpPr/>
            <p:nvPr/>
          </p:nvSpPr>
          <p:spPr>
            <a:xfrm>
              <a:off x="5376220" y="6761712"/>
              <a:ext cx="204029" cy="3164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0" name="TextBox 469">
              <a:extLst>
                <a:ext uri="{FF2B5EF4-FFF2-40B4-BE49-F238E27FC236}">
                  <a16:creationId xmlns:a16="http://schemas.microsoft.com/office/drawing/2014/main" id="{8C2F7F66-A4C6-0C57-441A-30B713DFAAF3}"/>
                </a:ext>
              </a:extLst>
            </p:cNvPr>
            <p:cNvSpPr txBox="1"/>
            <p:nvPr/>
          </p:nvSpPr>
          <p:spPr>
            <a:xfrm>
              <a:off x="5306419" y="6796493"/>
              <a:ext cx="34657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/>
                <a:t>AL, F</a:t>
              </a:r>
            </a:p>
          </p:txBody>
        </p:sp>
        <p:sp>
          <p:nvSpPr>
            <p:cNvPr id="471" name="TextBox 470">
              <a:extLst>
                <a:ext uri="{FF2B5EF4-FFF2-40B4-BE49-F238E27FC236}">
                  <a16:creationId xmlns:a16="http://schemas.microsoft.com/office/drawing/2014/main" id="{0A33A16D-007A-A7ED-5BE5-6EA0102B5B1E}"/>
                </a:ext>
              </a:extLst>
            </p:cNvPr>
            <p:cNvSpPr txBox="1"/>
            <p:nvPr/>
          </p:nvSpPr>
          <p:spPr>
            <a:xfrm>
              <a:off x="5304703" y="6951089"/>
              <a:ext cx="32252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/>
                <a:t>FI, F</a:t>
              </a:r>
            </a:p>
          </p:txBody>
        </p:sp>
      </p:grpSp>
      <p:grpSp>
        <p:nvGrpSpPr>
          <p:cNvPr id="476" name="Group 475">
            <a:extLst>
              <a:ext uri="{FF2B5EF4-FFF2-40B4-BE49-F238E27FC236}">
                <a16:creationId xmlns:a16="http://schemas.microsoft.com/office/drawing/2014/main" id="{8CBB2275-EA76-CBF0-7DEE-E0DF9B940C68}"/>
              </a:ext>
            </a:extLst>
          </p:cNvPr>
          <p:cNvGrpSpPr/>
          <p:nvPr/>
        </p:nvGrpSpPr>
        <p:grpSpPr>
          <a:xfrm>
            <a:off x="3475866" y="2286250"/>
            <a:ext cx="2245796" cy="1248196"/>
            <a:chOff x="3397839" y="7784449"/>
            <a:chExt cx="2245796" cy="1248196"/>
          </a:xfrm>
        </p:grpSpPr>
        <p:grpSp>
          <p:nvGrpSpPr>
            <p:cNvPr id="477" name="Group 476">
              <a:extLst>
                <a:ext uri="{FF2B5EF4-FFF2-40B4-BE49-F238E27FC236}">
                  <a16:creationId xmlns:a16="http://schemas.microsoft.com/office/drawing/2014/main" id="{66F2A1A7-78CD-7FA4-95ED-9081BEE137B8}"/>
                </a:ext>
              </a:extLst>
            </p:cNvPr>
            <p:cNvGrpSpPr/>
            <p:nvPr/>
          </p:nvGrpSpPr>
          <p:grpSpPr>
            <a:xfrm>
              <a:off x="3482509" y="7923113"/>
              <a:ext cx="2097740" cy="1109532"/>
              <a:chOff x="6862806" y="3901177"/>
              <a:chExt cx="4606873" cy="2825708"/>
            </a:xfrm>
          </p:grpSpPr>
          <p:sp>
            <p:nvSpPr>
              <p:cNvPr id="483" name="Rectangle 482">
                <a:extLst>
                  <a:ext uri="{FF2B5EF4-FFF2-40B4-BE49-F238E27FC236}">
                    <a16:creationId xmlns:a16="http://schemas.microsoft.com/office/drawing/2014/main" id="{C63C9809-CD43-4B34-E17C-0A79D1B21CF9}"/>
                  </a:ext>
                </a:extLst>
              </p:cNvPr>
              <p:cNvSpPr/>
              <p:nvPr/>
            </p:nvSpPr>
            <p:spPr>
              <a:xfrm>
                <a:off x="8180928" y="4164806"/>
                <a:ext cx="464867" cy="2057400"/>
              </a:xfrm>
              <a:prstGeom prst="rect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4" name="Rectangle 483">
                <a:extLst>
                  <a:ext uri="{FF2B5EF4-FFF2-40B4-BE49-F238E27FC236}">
                    <a16:creationId xmlns:a16="http://schemas.microsoft.com/office/drawing/2014/main" id="{47FC8782-2028-B113-363F-E323A12B22AA}"/>
                  </a:ext>
                </a:extLst>
              </p:cNvPr>
              <p:cNvSpPr/>
              <p:nvPr/>
            </p:nvSpPr>
            <p:spPr>
              <a:xfrm>
                <a:off x="9054995" y="4164806"/>
                <a:ext cx="464867" cy="2057400"/>
              </a:xfrm>
              <a:prstGeom prst="rect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5" name="Rectangle 484">
                <a:extLst>
                  <a:ext uri="{FF2B5EF4-FFF2-40B4-BE49-F238E27FC236}">
                    <a16:creationId xmlns:a16="http://schemas.microsoft.com/office/drawing/2014/main" id="{B3AF9C9F-EE8F-1A1D-0E66-CADF94DB848A}"/>
                  </a:ext>
                </a:extLst>
              </p:cNvPr>
              <p:cNvSpPr/>
              <p:nvPr/>
            </p:nvSpPr>
            <p:spPr>
              <a:xfrm>
                <a:off x="9927101" y="4164806"/>
                <a:ext cx="464867" cy="2057400"/>
              </a:xfrm>
              <a:prstGeom prst="rect">
                <a:avLst/>
              </a:prstGeom>
              <a:solidFill>
                <a:schemeClr val="bg2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486" name="Object 485">
                <a:extLst>
                  <a:ext uri="{FF2B5EF4-FFF2-40B4-BE49-F238E27FC236}">
                    <a16:creationId xmlns:a16="http://schemas.microsoft.com/office/drawing/2014/main" id="{F72434DB-97F4-9BBB-2818-F540B45399D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44972222"/>
                  </p:ext>
                </p:extLst>
              </p:nvPr>
            </p:nvGraphicFramePr>
            <p:xfrm>
              <a:off x="6862806" y="3901177"/>
              <a:ext cx="4606873" cy="282570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10" r:id="rId13" imgW="7111889" imgH="4359573" progId="Prism10.Document">
                      <p:embed/>
                    </p:oleObj>
                  </mc:Choice>
                  <mc:Fallback>
                    <p:oleObj name="Prism 10" r:id="rId13" imgW="7111889" imgH="4359573" progId="Prism10.Document">
                      <p:embed/>
                      <p:pic>
                        <p:nvPicPr>
                          <p:cNvPr id="204" name="Object 203">
                            <a:extLst>
                              <a:ext uri="{FF2B5EF4-FFF2-40B4-BE49-F238E27FC236}">
                                <a16:creationId xmlns:a16="http://schemas.microsoft.com/office/drawing/2014/main" id="{CD56B706-2ED5-8BDA-3BFA-C07D70E9A51C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6862806" y="3901177"/>
                            <a:ext cx="4606873" cy="282570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78" name="Rectangle 477">
              <a:extLst>
                <a:ext uri="{FF2B5EF4-FFF2-40B4-BE49-F238E27FC236}">
                  <a16:creationId xmlns:a16="http://schemas.microsoft.com/office/drawing/2014/main" id="{E2F3ECDC-2DEB-5163-C340-2206F3CC0960}"/>
                </a:ext>
              </a:extLst>
            </p:cNvPr>
            <p:cNvSpPr/>
            <p:nvPr/>
          </p:nvSpPr>
          <p:spPr>
            <a:xfrm>
              <a:off x="3508409" y="8095952"/>
              <a:ext cx="199417" cy="67120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9" name="TextBox 478">
              <a:extLst>
                <a:ext uri="{FF2B5EF4-FFF2-40B4-BE49-F238E27FC236}">
                  <a16:creationId xmlns:a16="http://schemas.microsoft.com/office/drawing/2014/main" id="{7EBE9D56-FE03-BB89-56C9-AD80CD0F34CA}"/>
                </a:ext>
              </a:extLst>
            </p:cNvPr>
            <p:cNvSpPr txBox="1"/>
            <p:nvPr/>
          </p:nvSpPr>
          <p:spPr>
            <a:xfrm rot="16200000">
              <a:off x="2993241" y="8189047"/>
              <a:ext cx="1178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/>
                <a:t>Locomotor Activity</a:t>
              </a:r>
            </a:p>
            <a:p>
              <a:pPr algn="ctr"/>
              <a:r>
                <a:rPr lang="en-US" sz="900" b="1" dirty="0"/>
                <a:t>(beam break)</a:t>
              </a:r>
            </a:p>
          </p:txBody>
        </p:sp>
        <p:sp>
          <p:nvSpPr>
            <p:cNvPr id="480" name="Rectangle 479">
              <a:extLst>
                <a:ext uri="{FF2B5EF4-FFF2-40B4-BE49-F238E27FC236}">
                  <a16:creationId xmlns:a16="http://schemas.microsoft.com/office/drawing/2014/main" id="{DC106EF1-B61B-BD6E-2183-E0B12ADB76EF}"/>
                </a:ext>
              </a:extLst>
            </p:cNvPr>
            <p:cNvSpPr/>
            <p:nvPr/>
          </p:nvSpPr>
          <p:spPr>
            <a:xfrm>
              <a:off x="5366866" y="7983522"/>
              <a:ext cx="204029" cy="3164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1" name="TextBox 480">
              <a:extLst>
                <a:ext uri="{FF2B5EF4-FFF2-40B4-BE49-F238E27FC236}">
                  <a16:creationId xmlns:a16="http://schemas.microsoft.com/office/drawing/2014/main" id="{4E56774D-A439-1C4B-A98F-FD6AAD8923B3}"/>
                </a:ext>
              </a:extLst>
            </p:cNvPr>
            <p:cNvSpPr txBox="1"/>
            <p:nvPr/>
          </p:nvSpPr>
          <p:spPr>
            <a:xfrm>
              <a:off x="5297065" y="8018303"/>
              <a:ext cx="34657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/>
                <a:t>AL, F</a:t>
              </a:r>
            </a:p>
          </p:txBody>
        </p:sp>
        <p:sp>
          <p:nvSpPr>
            <p:cNvPr id="482" name="TextBox 481">
              <a:extLst>
                <a:ext uri="{FF2B5EF4-FFF2-40B4-BE49-F238E27FC236}">
                  <a16:creationId xmlns:a16="http://schemas.microsoft.com/office/drawing/2014/main" id="{124A0549-17FD-288D-53FB-40AE2582E26D}"/>
                </a:ext>
              </a:extLst>
            </p:cNvPr>
            <p:cNvSpPr txBox="1"/>
            <p:nvPr/>
          </p:nvSpPr>
          <p:spPr>
            <a:xfrm>
              <a:off x="5295349" y="8172899"/>
              <a:ext cx="322524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/>
                <a:t>FI, 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119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7C6D3-7CE3-EA69-1521-C17919D0F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9ED5E5-EE22-3AF4-124D-F01C362C6554}"/>
              </a:ext>
            </a:extLst>
          </p:cNvPr>
          <p:cNvSpPr txBox="1"/>
          <p:nvPr/>
        </p:nvSpPr>
        <p:spPr>
          <a:xfrm>
            <a:off x="46225" y="-38977"/>
            <a:ext cx="6976653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Supplemental Figure 4.  Effects of FI intervention on physical </a:t>
            </a:r>
          </a:p>
          <a:p>
            <a:r>
              <a:rPr lang="en-US" b="1" dirty="0"/>
              <a:t>activity.  </a:t>
            </a:r>
            <a:r>
              <a:rPr lang="en-US" dirty="0"/>
              <a:t>Rats from protocol 2 (HF/HS diet-feeding) were placed in </a:t>
            </a:r>
          </a:p>
          <a:p>
            <a:r>
              <a:rPr lang="en-US" dirty="0" err="1"/>
              <a:t>Promethion</a:t>
            </a:r>
            <a:r>
              <a:rPr lang="en-US" dirty="0"/>
              <a:t> (Sable) metabolic cages for noninvasive analysis of </a:t>
            </a:r>
          </a:p>
          <a:p>
            <a:r>
              <a:rPr lang="en-US" dirty="0"/>
              <a:t>physical activity. (</a:t>
            </a:r>
            <a:r>
              <a:rPr lang="en-US" b="1" dirty="0"/>
              <a:t>A</a:t>
            </a:r>
            <a:r>
              <a:rPr lang="en-US" dirty="0"/>
              <a:t>) Physical activity expressed as cumulative </a:t>
            </a:r>
          </a:p>
          <a:p>
            <a:r>
              <a:rPr lang="en-US" dirty="0"/>
              <a:t>distance traveled in dark (dark-shaded) and light (unshaded) </a:t>
            </a:r>
          </a:p>
          <a:p>
            <a:r>
              <a:rPr lang="en-US" dirty="0"/>
              <a:t>measurement periods in male FI and AL rats; (</a:t>
            </a:r>
            <a:r>
              <a:rPr lang="en-US" b="1" dirty="0"/>
              <a:t>B</a:t>
            </a:r>
            <a:r>
              <a:rPr lang="en-US" dirty="0"/>
              <a:t>) Average distance </a:t>
            </a:r>
          </a:p>
          <a:p>
            <a:r>
              <a:rPr lang="en-US" dirty="0"/>
              <a:t>traveled/full day in FI compared to AL male rats. (</a:t>
            </a:r>
            <a:r>
              <a:rPr lang="en-US" b="1" dirty="0"/>
              <a:t>C</a:t>
            </a:r>
            <a:r>
              <a:rPr lang="en-US" dirty="0"/>
              <a:t>) Physical activity </a:t>
            </a:r>
          </a:p>
          <a:p>
            <a:r>
              <a:rPr lang="en-US" dirty="0"/>
              <a:t>expressed as cumulative distance traveled in dark (dark-shaded) </a:t>
            </a:r>
          </a:p>
          <a:p>
            <a:r>
              <a:rPr lang="en-US" dirty="0"/>
              <a:t>and light (unshaded) measurement periods in female FI and AL rats; </a:t>
            </a:r>
          </a:p>
          <a:p>
            <a:r>
              <a:rPr lang="en-US" dirty="0"/>
              <a:t>(</a:t>
            </a:r>
            <a:r>
              <a:rPr lang="en-US" b="1" dirty="0"/>
              <a:t>D</a:t>
            </a:r>
            <a:r>
              <a:rPr lang="en-US" dirty="0"/>
              <a:t>) Average distance traveled/full day in FI compared to AL female </a:t>
            </a:r>
          </a:p>
          <a:p>
            <a:r>
              <a:rPr lang="en-US" dirty="0"/>
              <a:t>rats. (</a:t>
            </a:r>
            <a:r>
              <a:rPr lang="en-US" b="1" dirty="0"/>
              <a:t>E</a:t>
            </a:r>
            <a:r>
              <a:rPr lang="en-US" dirty="0"/>
              <a:t>) Physical activity measured by average beam breaks in </a:t>
            </a:r>
          </a:p>
          <a:p>
            <a:r>
              <a:rPr lang="en-US" dirty="0"/>
              <a:t>dark (dark-shaded) and light (unshaded) measurement periods </a:t>
            </a:r>
          </a:p>
          <a:p>
            <a:r>
              <a:rPr lang="en-US" dirty="0"/>
              <a:t>in male FI and AL rats; (</a:t>
            </a:r>
            <a:r>
              <a:rPr lang="en-US" b="1" dirty="0"/>
              <a:t>F</a:t>
            </a:r>
            <a:r>
              <a:rPr lang="en-US" dirty="0"/>
              <a:t>) Average beam breaks/full day in FI </a:t>
            </a:r>
          </a:p>
          <a:p>
            <a:r>
              <a:rPr lang="en-US" dirty="0"/>
              <a:t>compared to AL male rats. (</a:t>
            </a:r>
            <a:r>
              <a:rPr lang="en-US" b="1" dirty="0"/>
              <a:t>G</a:t>
            </a:r>
            <a:r>
              <a:rPr lang="en-US" dirty="0"/>
              <a:t>) Physical activity measured by </a:t>
            </a:r>
          </a:p>
          <a:p>
            <a:r>
              <a:rPr lang="en-US" dirty="0"/>
              <a:t>average beam breaks in dark (dark-shaded) and light (unshaded) </a:t>
            </a:r>
          </a:p>
          <a:p>
            <a:r>
              <a:rPr lang="en-US" dirty="0"/>
              <a:t>measurement periods in female FI and AL rats; (</a:t>
            </a:r>
            <a:r>
              <a:rPr lang="en-US" b="1" dirty="0"/>
              <a:t>H</a:t>
            </a:r>
            <a:r>
              <a:rPr lang="en-US" dirty="0"/>
              <a:t>) Average beam </a:t>
            </a:r>
          </a:p>
          <a:p>
            <a:r>
              <a:rPr lang="en-US" dirty="0"/>
              <a:t>breaks/full day in FI compared to AL female rats. Data were analyzed </a:t>
            </a:r>
          </a:p>
          <a:p>
            <a:r>
              <a:rPr lang="en-US" dirty="0"/>
              <a:t>with </a:t>
            </a:r>
            <a:r>
              <a:rPr lang="en-US" dirty="0" err="1"/>
              <a:t>CalR</a:t>
            </a:r>
            <a:r>
              <a:rPr lang="en-US" dirty="0"/>
              <a:t> software (9) with 4 rats per experimental group.   For </a:t>
            </a:r>
          </a:p>
          <a:p>
            <a:r>
              <a:rPr lang="en-US" dirty="0"/>
              <a:t>panels B, D, F, and H, statistical analyses were performed </a:t>
            </a:r>
          </a:p>
          <a:p>
            <a:r>
              <a:rPr lang="en-US" dirty="0"/>
              <a:t>using unpaired t-tests.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47321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9115B-4CD8-0C37-3751-714277D76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Box 79">
            <a:extLst>
              <a:ext uri="{FF2B5EF4-FFF2-40B4-BE49-F238E27FC236}">
                <a16:creationId xmlns:a16="http://schemas.microsoft.com/office/drawing/2014/main" id="{19AFBE4D-07A0-4DE4-605E-795DF1CEEAD7}"/>
              </a:ext>
            </a:extLst>
          </p:cNvPr>
          <p:cNvSpPr txBox="1"/>
          <p:nvPr/>
        </p:nvSpPr>
        <p:spPr>
          <a:xfrm>
            <a:off x="-45919" y="1883346"/>
            <a:ext cx="3016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E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780749E-FEBC-7EF7-ED82-A9C2651EF10C}"/>
              </a:ext>
            </a:extLst>
          </p:cNvPr>
          <p:cNvSpPr txBox="1"/>
          <p:nvPr/>
        </p:nvSpPr>
        <p:spPr>
          <a:xfrm>
            <a:off x="2174419" y="1876266"/>
            <a:ext cx="2952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F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E7807CE-A966-6E20-F996-9CDB82C8539B}"/>
              </a:ext>
            </a:extLst>
          </p:cNvPr>
          <p:cNvSpPr txBox="1"/>
          <p:nvPr/>
        </p:nvSpPr>
        <p:spPr>
          <a:xfrm>
            <a:off x="2174419" y="327210"/>
            <a:ext cx="3113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B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00A71D5-45C4-D388-5AC3-1B038D194F58}"/>
              </a:ext>
            </a:extLst>
          </p:cNvPr>
          <p:cNvSpPr txBox="1"/>
          <p:nvPr/>
        </p:nvSpPr>
        <p:spPr>
          <a:xfrm>
            <a:off x="-45919" y="327210"/>
            <a:ext cx="3113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A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D5D670EA-10E8-FF0B-46FA-51B775E33866}"/>
              </a:ext>
            </a:extLst>
          </p:cNvPr>
          <p:cNvSpPr txBox="1"/>
          <p:nvPr/>
        </p:nvSpPr>
        <p:spPr>
          <a:xfrm>
            <a:off x="3327425" y="327210"/>
            <a:ext cx="328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C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BAA8E659-E24A-EFE3-1957-B4F6A51B3D22}"/>
              </a:ext>
            </a:extLst>
          </p:cNvPr>
          <p:cNvSpPr txBox="1"/>
          <p:nvPr/>
        </p:nvSpPr>
        <p:spPr>
          <a:xfrm>
            <a:off x="2174419" y="5622255"/>
            <a:ext cx="2904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L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B6EA214-5548-DD2C-9D0A-6821DB6FD80C}"/>
              </a:ext>
            </a:extLst>
          </p:cNvPr>
          <p:cNvSpPr txBox="1"/>
          <p:nvPr/>
        </p:nvSpPr>
        <p:spPr>
          <a:xfrm>
            <a:off x="-45919" y="5578807"/>
            <a:ext cx="3129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K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A7B4FA63-89FB-FB4B-0AA6-42EDC70A4F66}"/>
              </a:ext>
            </a:extLst>
          </p:cNvPr>
          <p:cNvSpPr txBox="1"/>
          <p:nvPr/>
        </p:nvSpPr>
        <p:spPr>
          <a:xfrm>
            <a:off x="5494091" y="5578807"/>
            <a:ext cx="3337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N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A00B794-038C-389D-DBF6-C70F0F366662}"/>
              </a:ext>
            </a:extLst>
          </p:cNvPr>
          <p:cNvSpPr txBox="1"/>
          <p:nvPr/>
        </p:nvSpPr>
        <p:spPr>
          <a:xfrm>
            <a:off x="3327425" y="5578807"/>
            <a:ext cx="3529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M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9751CFD-6508-8C1B-9B59-9F379533B915}"/>
              </a:ext>
            </a:extLst>
          </p:cNvPr>
          <p:cNvSpPr txBox="1"/>
          <p:nvPr/>
        </p:nvSpPr>
        <p:spPr>
          <a:xfrm>
            <a:off x="2174419" y="7266005"/>
            <a:ext cx="30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P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1FFF896-A0F8-B491-8BD2-F9E44E95A8A7}"/>
              </a:ext>
            </a:extLst>
          </p:cNvPr>
          <p:cNvSpPr txBox="1"/>
          <p:nvPr/>
        </p:nvSpPr>
        <p:spPr>
          <a:xfrm>
            <a:off x="-45919" y="7266005"/>
            <a:ext cx="335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O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C15C9C62-30AD-9CE3-BD44-998CDE1F8987}"/>
              </a:ext>
            </a:extLst>
          </p:cNvPr>
          <p:cNvSpPr txBox="1"/>
          <p:nvPr/>
        </p:nvSpPr>
        <p:spPr>
          <a:xfrm>
            <a:off x="5494091" y="7266005"/>
            <a:ext cx="314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R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3698996-F700-5983-82D0-292EF01CF1BC}"/>
              </a:ext>
            </a:extLst>
          </p:cNvPr>
          <p:cNvSpPr txBox="1"/>
          <p:nvPr/>
        </p:nvSpPr>
        <p:spPr>
          <a:xfrm>
            <a:off x="3327425" y="7266005"/>
            <a:ext cx="3353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Q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EC33BE6-910C-D749-98C6-A4A0DC1A567E}"/>
              </a:ext>
            </a:extLst>
          </p:cNvPr>
          <p:cNvSpPr txBox="1"/>
          <p:nvPr/>
        </p:nvSpPr>
        <p:spPr>
          <a:xfrm>
            <a:off x="2174419" y="3931197"/>
            <a:ext cx="3337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H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CBE7BAF-75E9-CC8E-CCD4-804EC388B50A}"/>
              </a:ext>
            </a:extLst>
          </p:cNvPr>
          <p:cNvSpPr txBox="1"/>
          <p:nvPr/>
        </p:nvSpPr>
        <p:spPr>
          <a:xfrm>
            <a:off x="5494091" y="3913712"/>
            <a:ext cx="260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J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A192471-DC9E-0583-5214-E725BD2B3772}"/>
              </a:ext>
            </a:extLst>
          </p:cNvPr>
          <p:cNvSpPr txBox="1"/>
          <p:nvPr/>
        </p:nvSpPr>
        <p:spPr>
          <a:xfrm>
            <a:off x="3327425" y="3913712"/>
            <a:ext cx="2455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C7BA69-CDCA-6D65-7EC7-DF6B2D794B80}"/>
              </a:ext>
            </a:extLst>
          </p:cNvPr>
          <p:cNvSpPr txBox="1"/>
          <p:nvPr/>
        </p:nvSpPr>
        <p:spPr>
          <a:xfrm>
            <a:off x="-18328" y="-21605"/>
            <a:ext cx="2532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Supplemental Figure 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9AAF9E8-023D-484C-4F26-757C71D36ABB}"/>
              </a:ext>
            </a:extLst>
          </p:cNvPr>
          <p:cNvSpPr txBox="1"/>
          <p:nvPr/>
        </p:nvSpPr>
        <p:spPr>
          <a:xfrm>
            <a:off x="5560424" y="2473067"/>
            <a:ext cx="87395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FI M, R</a:t>
            </a:r>
            <a:r>
              <a:rPr lang="en-US" sz="800" baseline="30000" dirty="0"/>
              <a:t>2</a:t>
            </a:r>
            <a:r>
              <a:rPr lang="en-US" sz="800" dirty="0"/>
              <a:t>=0.9497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4D8CECB-2D51-13A5-B7AF-D310857513EB}"/>
              </a:ext>
            </a:extLst>
          </p:cNvPr>
          <p:cNvSpPr txBox="1"/>
          <p:nvPr/>
        </p:nvSpPr>
        <p:spPr>
          <a:xfrm>
            <a:off x="5560424" y="2739979"/>
            <a:ext cx="89800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AL F, R</a:t>
            </a:r>
            <a:r>
              <a:rPr lang="en-US" sz="800" baseline="30000" dirty="0"/>
              <a:t>2</a:t>
            </a:r>
            <a:r>
              <a:rPr lang="en-US" sz="800" dirty="0"/>
              <a:t>=0.4258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333B6D8-59AE-AB1D-C433-E21790DDFF48}"/>
              </a:ext>
            </a:extLst>
          </p:cNvPr>
          <p:cNvSpPr txBox="1"/>
          <p:nvPr/>
        </p:nvSpPr>
        <p:spPr>
          <a:xfrm>
            <a:off x="5560424" y="3025947"/>
            <a:ext cx="86754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FI F, R</a:t>
            </a:r>
            <a:r>
              <a:rPr lang="en-US" sz="800" baseline="30000" dirty="0"/>
              <a:t>2</a:t>
            </a:r>
            <a:r>
              <a:rPr lang="en-US" sz="800" dirty="0"/>
              <a:t>=0.6769 </a:t>
            </a: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B99B2D9A-A6AD-612E-83C2-C5A2A1E4D1BA}"/>
              </a:ext>
            </a:extLst>
          </p:cNvPr>
          <p:cNvGrpSpPr/>
          <p:nvPr/>
        </p:nvGrpSpPr>
        <p:grpSpPr>
          <a:xfrm>
            <a:off x="2337666" y="2028329"/>
            <a:ext cx="4110845" cy="1864840"/>
            <a:chOff x="2337666" y="2028329"/>
            <a:chExt cx="4110845" cy="1864840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D30515EF-FDD3-1E4B-6BB0-52B9C4C85F0C}"/>
                </a:ext>
              </a:extLst>
            </p:cNvPr>
            <p:cNvGrpSpPr/>
            <p:nvPr/>
          </p:nvGrpSpPr>
          <p:grpSpPr>
            <a:xfrm>
              <a:off x="2337666" y="2046242"/>
              <a:ext cx="4110845" cy="1846927"/>
              <a:chOff x="2353994" y="2046242"/>
              <a:chExt cx="4110845" cy="1846927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813E43C6-D12E-826C-8B4B-0CA0EA40FE6A}"/>
                  </a:ext>
                </a:extLst>
              </p:cNvPr>
              <p:cNvGrpSpPr/>
              <p:nvPr/>
            </p:nvGrpSpPr>
            <p:grpSpPr>
              <a:xfrm>
                <a:off x="2353994" y="2046242"/>
                <a:ext cx="2910609" cy="1846927"/>
                <a:chOff x="4472954" y="2619310"/>
                <a:chExt cx="2304119" cy="1460401"/>
              </a:xfrm>
            </p:grpSpPr>
            <p:graphicFrame>
              <p:nvGraphicFramePr>
                <p:cNvPr id="32" name="Object 31">
                  <a:extLst>
                    <a:ext uri="{FF2B5EF4-FFF2-40B4-BE49-F238E27FC236}">
                      <a16:creationId xmlns:a16="http://schemas.microsoft.com/office/drawing/2014/main" id="{BB504427-7C60-E43B-8CC6-CDB6A9CACA28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953549124"/>
                    </p:ext>
                  </p:extLst>
                </p:nvPr>
              </p:nvGraphicFramePr>
              <p:xfrm>
                <a:off x="4834201" y="2783786"/>
                <a:ext cx="1942872" cy="116112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name="Prism 10" r:id="rId3" imgW="4916972" imgH="2622510" progId="Prism10.Document">
                        <p:embed/>
                      </p:oleObj>
                    </mc:Choice>
                    <mc:Fallback>
                      <p:oleObj name="Prism 10" r:id="rId3" imgW="4916972" imgH="2622510" progId="Prism10.Document">
                        <p:embed/>
                        <p:pic>
                          <p:nvPicPr>
                            <p:cNvPr id="32" name="Object 31">
                              <a:extLst>
                                <a:ext uri="{FF2B5EF4-FFF2-40B4-BE49-F238E27FC236}">
                                  <a16:creationId xmlns:a16="http://schemas.microsoft.com/office/drawing/2014/main" id="{BB504427-7C60-E43B-8CC6-CDB6A9CACA28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4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4834201" y="2783786"/>
                              <a:ext cx="1942872" cy="1161122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1EA20CCB-710D-59A8-E61D-DE14557F3A41}"/>
                    </a:ext>
                  </a:extLst>
                </p:cNvPr>
                <p:cNvSpPr txBox="1"/>
                <p:nvPr/>
              </p:nvSpPr>
              <p:spPr>
                <a:xfrm>
                  <a:off x="5201003" y="3909355"/>
                  <a:ext cx="1061123" cy="17035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 dirty="0"/>
                    <a:t>Mass (Time of Day: Total)</a:t>
                  </a: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85E3D182-87CC-BAA1-1EE1-42490B4AD4E6}"/>
                    </a:ext>
                  </a:extLst>
                </p:cNvPr>
                <p:cNvSpPr txBox="1"/>
                <p:nvPr/>
              </p:nvSpPr>
              <p:spPr>
                <a:xfrm rot="10800000">
                  <a:off x="4472954" y="2619310"/>
                  <a:ext cx="430439" cy="1302425"/>
                </a:xfrm>
                <a:prstGeom prst="rect">
                  <a:avLst/>
                </a:prstGeom>
                <a:noFill/>
              </p:spPr>
              <p:txBody>
                <a:bodyPr vert="eaVert" wrap="square" rtlCol="0">
                  <a:spAutoFit/>
                </a:bodyPr>
                <a:lstStyle/>
                <a:p>
                  <a:pPr algn="ctr"/>
                  <a:r>
                    <a:rPr lang="en-US" sz="1400" b="1" baseline="-25000" dirty="0"/>
                    <a:t>Total Energy Expenditure </a:t>
                  </a:r>
                </a:p>
                <a:p>
                  <a:pPr algn="ctr"/>
                  <a:r>
                    <a:rPr lang="en-US" sz="1400" b="1" baseline="-25000" dirty="0"/>
                    <a:t>(kcal)</a:t>
                  </a:r>
                  <a:endParaRPr lang="en-US" sz="1400" b="1" dirty="0"/>
                </a:p>
              </p:txBody>
            </p: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9E7BECA-EB7E-8D3F-7447-08C03EDA6300}"/>
                  </a:ext>
                </a:extLst>
              </p:cNvPr>
              <p:cNvGrpSpPr/>
              <p:nvPr/>
            </p:nvGrpSpPr>
            <p:grpSpPr>
              <a:xfrm>
                <a:off x="5446277" y="2216255"/>
                <a:ext cx="1018562" cy="1013645"/>
                <a:chOff x="5446277" y="2216255"/>
                <a:chExt cx="1018562" cy="1013645"/>
              </a:xfrm>
            </p:grpSpPr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CE519CC4-72CB-927E-B1B8-8FC4EC1510B7}"/>
                    </a:ext>
                  </a:extLst>
                </p:cNvPr>
                <p:cNvGrpSpPr/>
                <p:nvPr/>
              </p:nvGrpSpPr>
              <p:grpSpPr>
                <a:xfrm>
                  <a:off x="5545317" y="2216255"/>
                  <a:ext cx="919522" cy="251699"/>
                  <a:chOff x="5545317" y="2216255"/>
                  <a:chExt cx="919522" cy="251699"/>
                </a:xfrm>
              </p:grpSpPr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690B7ED1-B3D0-9773-381B-DA3DAEF7C78A}"/>
                      </a:ext>
                    </a:extLst>
                  </p:cNvPr>
                  <p:cNvSpPr txBox="1"/>
                  <p:nvPr/>
                </p:nvSpPr>
                <p:spPr>
                  <a:xfrm>
                    <a:off x="5560424" y="2216255"/>
                    <a:ext cx="904415" cy="21544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800" dirty="0"/>
                      <a:t>AL M, R</a:t>
                    </a:r>
                    <a:r>
                      <a:rPr lang="en-US" sz="800" baseline="30000" dirty="0"/>
                      <a:t>2</a:t>
                    </a:r>
                    <a:r>
                      <a:rPr lang="en-US" sz="800" dirty="0"/>
                      <a:t>=0.7989</a:t>
                    </a:r>
                  </a:p>
                </p:txBody>
              </p:sp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1490EB5D-855A-C738-E91B-9878B6E96318}"/>
                      </a:ext>
                    </a:extLst>
                  </p:cNvPr>
                  <p:cNvSpPr txBox="1"/>
                  <p:nvPr/>
                </p:nvSpPr>
                <p:spPr>
                  <a:xfrm>
                    <a:off x="5545317" y="2283288"/>
                    <a:ext cx="184731" cy="18466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endParaRPr lang="en-US" sz="600" dirty="0"/>
                  </a:p>
                </p:txBody>
              </p:sp>
            </p:grpSp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EAB2E87F-DAEA-F4DA-05D3-D038FCFDDE88}"/>
                    </a:ext>
                  </a:extLst>
                </p:cNvPr>
                <p:cNvGrpSpPr/>
                <p:nvPr/>
              </p:nvGrpSpPr>
              <p:grpSpPr>
                <a:xfrm>
                  <a:off x="5446277" y="2789594"/>
                  <a:ext cx="168040" cy="440306"/>
                  <a:chOff x="3598871" y="1044654"/>
                  <a:chExt cx="103300" cy="285903"/>
                </a:xfrm>
              </p:grpSpPr>
              <p:sp>
                <p:nvSpPr>
                  <p:cNvPr id="47" name="Oval 46">
                    <a:extLst>
                      <a:ext uri="{FF2B5EF4-FFF2-40B4-BE49-F238E27FC236}">
                        <a16:creationId xmlns:a16="http://schemas.microsoft.com/office/drawing/2014/main" id="{87A031CF-7A63-BE05-30F0-73533B2B2451}"/>
                      </a:ext>
                    </a:extLst>
                  </p:cNvPr>
                  <p:cNvSpPr/>
                  <p:nvPr/>
                </p:nvSpPr>
                <p:spPr>
                  <a:xfrm>
                    <a:off x="3627662" y="1044654"/>
                    <a:ext cx="45719" cy="45719"/>
                  </a:xfrm>
                  <a:prstGeom prst="ellipse">
                    <a:avLst/>
                  </a:prstGeom>
                  <a:solidFill>
                    <a:schemeClr val="accent2"/>
                  </a:solidFill>
                  <a:ln w="9525"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u="sng" dirty="0"/>
                  </a:p>
                </p:txBody>
              </p:sp>
              <p:cxnSp>
                <p:nvCxnSpPr>
                  <p:cNvPr id="48" name="Straight Connector 47">
                    <a:extLst>
                      <a:ext uri="{FF2B5EF4-FFF2-40B4-BE49-F238E27FC236}">
                        <a16:creationId xmlns:a16="http://schemas.microsoft.com/office/drawing/2014/main" id="{72C831C1-8544-15AD-D9EC-4832D6DB76D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598871" y="1152142"/>
                    <a:ext cx="103300" cy="0"/>
                  </a:xfrm>
                  <a:prstGeom prst="line">
                    <a:avLst/>
                  </a:prstGeom>
                  <a:ln>
                    <a:solidFill>
                      <a:schemeClr val="accent2"/>
                    </a:solidFill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9" name="Oval 48">
                    <a:extLst>
                      <a:ext uri="{FF2B5EF4-FFF2-40B4-BE49-F238E27FC236}">
                        <a16:creationId xmlns:a16="http://schemas.microsoft.com/office/drawing/2014/main" id="{C25D609B-BE55-7462-8B0D-05E31F827593}"/>
                      </a:ext>
                    </a:extLst>
                  </p:cNvPr>
                  <p:cNvSpPr/>
                  <p:nvPr/>
                </p:nvSpPr>
                <p:spPr>
                  <a:xfrm>
                    <a:off x="3627662" y="1223069"/>
                    <a:ext cx="45719" cy="45719"/>
                  </a:xfrm>
                  <a:prstGeom prst="ellipse">
                    <a:avLst/>
                  </a:prstGeom>
                  <a:solidFill>
                    <a:srgbClr val="9900C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u="sng" dirty="0"/>
                  </a:p>
                </p:txBody>
              </p:sp>
              <p:cxnSp>
                <p:nvCxnSpPr>
                  <p:cNvPr id="50" name="Straight Connector 49">
                    <a:extLst>
                      <a:ext uri="{FF2B5EF4-FFF2-40B4-BE49-F238E27FC236}">
                        <a16:creationId xmlns:a16="http://schemas.microsoft.com/office/drawing/2014/main" id="{56BEDC3C-52CB-781F-3434-DF6E9EF526B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598871" y="1330557"/>
                    <a:ext cx="103300" cy="0"/>
                  </a:xfrm>
                  <a:prstGeom prst="line">
                    <a:avLst/>
                  </a:prstGeom>
                  <a:ln>
                    <a:solidFill>
                      <a:srgbClr val="9900CC"/>
                    </a:solidFill>
                  </a:ln>
                </p:spPr>
                <p:style>
                  <a:lnRef idx="2">
                    <a:schemeClr val="accent4"/>
                  </a:lnRef>
                  <a:fillRef idx="0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C026F861-A4A4-6496-27B9-79490A098EB6}"/>
                </a:ext>
              </a:extLst>
            </p:cNvPr>
            <p:cNvGrpSpPr/>
            <p:nvPr/>
          </p:nvGrpSpPr>
          <p:grpSpPr>
            <a:xfrm>
              <a:off x="2415525" y="2028329"/>
              <a:ext cx="468247" cy="1679360"/>
              <a:chOff x="84587" y="1996984"/>
              <a:chExt cx="468247" cy="1679360"/>
            </a:xfrm>
          </p:grpSpPr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D0F6E570-6E5E-1A1C-EE57-FD9F5B81075F}"/>
                  </a:ext>
                </a:extLst>
              </p:cNvPr>
              <p:cNvSpPr/>
              <p:nvPr/>
            </p:nvSpPr>
            <p:spPr>
              <a:xfrm>
                <a:off x="84587" y="2166026"/>
                <a:ext cx="382242" cy="151031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08069D43-C4D1-A9F6-878D-11E59B1C2DF1}"/>
                  </a:ext>
                </a:extLst>
              </p:cNvPr>
              <p:cNvSpPr txBox="1"/>
              <p:nvPr/>
            </p:nvSpPr>
            <p:spPr>
              <a:xfrm rot="16200000">
                <a:off x="-460906" y="2610614"/>
                <a:ext cx="162736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b="1" dirty="0"/>
                  <a:t>Total Energy Expenditure</a:t>
                </a:r>
              </a:p>
              <a:p>
                <a:pPr algn="ctr"/>
                <a:r>
                  <a:rPr lang="en-US" sz="1000" b="1" dirty="0"/>
                  <a:t>(kcal/</a:t>
                </a:r>
                <a:r>
                  <a:rPr lang="en-US" sz="1000" b="1" dirty="0" err="1"/>
                  <a:t>hr</a:t>
                </a:r>
                <a:r>
                  <a:rPr lang="en-US" sz="1000" b="1" dirty="0"/>
                  <a:t>)</a:t>
                </a:r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6EC04438-EBE7-EE40-D46A-DE9F13038802}"/>
                </a:ext>
              </a:extLst>
            </p:cNvPr>
            <p:cNvGrpSpPr/>
            <p:nvPr/>
          </p:nvGrpSpPr>
          <p:grpSpPr>
            <a:xfrm>
              <a:off x="3115283" y="3609529"/>
              <a:ext cx="1813963" cy="246221"/>
              <a:chOff x="8149806" y="3370896"/>
              <a:chExt cx="1813963" cy="246221"/>
            </a:xfrm>
          </p:grpSpPr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051A5BAC-2F66-8DC8-9432-9AB6A4BFAAB4}"/>
                  </a:ext>
                </a:extLst>
              </p:cNvPr>
              <p:cNvSpPr/>
              <p:nvPr/>
            </p:nvSpPr>
            <p:spPr>
              <a:xfrm rot="5400000">
                <a:off x="8953974" y="2597826"/>
                <a:ext cx="205627" cy="181396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087C9A9E-7EEB-578C-0BFB-95463F559563}"/>
                  </a:ext>
                </a:extLst>
              </p:cNvPr>
              <p:cNvSpPr txBox="1"/>
              <p:nvPr/>
            </p:nvSpPr>
            <p:spPr>
              <a:xfrm>
                <a:off x="8195013" y="3370896"/>
                <a:ext cx="172355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b="1" dirty="0"/>
                  <a:t>Weight (Time of Day: Total)</a:t>
                </a:r>
              </a:p>
            </p:txBody>
          </p:sp>
        </p:grpSp>
      </p:grpSp>
      <p:sp>
        <p:nvSpPr>
          <p:cNvPr id="124" name="TextBox 123">
            <a:extLst>
              <a:ext uri="{FF2B5EF4-FFF2-40B4-BE49-F238E27FC236}">
                <a16:creationId xmlns:a16="http://schemas.microsoft.com/office/drawing/2014/main" id="{24B50F73-BEB4-4D39-D06D-FBF602B4B5C1}"/>
              </a:ext>
            </a:extLst>
          </p:cNvPr>
          <p:cNvSpPr txBox="1"/>
          <p:nvPr/>
        </p:nvSpPr>
        <p:spPr>
          <a:xfrm>
            <a:off x="-45919" y="3928246"/>
            <a:ext cx="3321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G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ED49D95B-3F54-B522-E207-7F7A76106348}"/>
              </a:ext>
            </a:extLst>
          </p:cNvPr>
          <p:cNvSpPr txBox="1"/>
          <p:nvPr/>
        </p:nvSpPr>
        <p:spPr>
          <a:xfrm>
            <a:off x="5494091" y="327210"/>
            <a:ext cx="3305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D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D1AF6CC-4299-0B48-59A1-A476FF21DE06}"/>
              </a:ext>
            </a:extLst>
          </p:cNvPr>
          <p:cNvGrpSpPr/>
          <p:nvPr/>
        </p:nvGrpSpPr>
        <p:grpSpPr>
          <a:xfrm>
            <a:off x="3405671" y="549230"/>
            <a:ext cx="2041302" cy="1322791"/>
            <a:chOff x="3405671" y="549230"/>
            <a:chExt cx="2041302" cy="1322791"/>
          </a:xfrm>
        </p:grpSpPr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CF957C41-E551-08BF-A898-9FBBCFF07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05976" y="683389"/>
              <a:ext cx="1740997" cy="1188632"/>
            </a:xfrm>
            <a:prstGeom prst="rect">
              <a:avLst/>
            </a:prstGeom>
          </p:spPr>
        </p:pic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040DE3F-CFDA-83CC-8D3B-6B95843D6288}"/>
                </a:ext>
              </a:extLst>
            </p:cNvPr>
            <p:cNvSpPr txBox="1"/>
            <p:nvPr/>
          </p:nvSpPr>
          <p:spPr>
            <a:xfrm rot="16200000">
              <a:off x="2989051" y="965850"/>
              <a:ext cx="12025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/>
                <a:t>Energy Expenditure</a:t>
              </a:r>
            </a:p>
            <a:p>
              <a:pPr algn="ctr"/>
              <a:r>
                <a:rPr lang="en-US" sz="900" b="1" dirty="0"/>
                <a:t>(kcal/</a:t>
              </a:r>
              <a:r>
                <a:rPr lang="en-US" sz="900" b="1" dirty="0" err="1"/>
                <a:t>hr</a:t>
              </a:r>
              <a:r>
                <a:rPr lang="en-US" sz="900" b="1" dirty="0"/>
                <a:t>)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CB3DFB7-D9AC-2B37-2AD2-1D61FE7D77BB}"/>
              </a:ext>
            </a:extLst>
          </p:cNvPr>
          <p:cNvGrpSpPr/>
          <p:nvPr/>
        </p:nvGrpSpPr>
        <p:grpSpPr>
          <a:xfrm>
            <a:off x="7080" y="571339"/>
            <a:ext cx="2067607" cy="1235458"/>
            <a:chOff x="7080" y="571339"/>
            <a:chExt cx="2067607" cy="1235458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ECB276AC-6CA2-633D-B2AA-F37DD0994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93813" y="656078"/>
              <a:ext cx="1780874" cy="1150719"/>
            </a:xfrm>
            <a:prstGeom prst="rect">
              <a:avLst/>
            </a:prstGeom>
          </p:spPr>
        </p:pic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2B26167-13A5-56C4-749C-9EF56B9C9C98}"/>
                </a:ext>
              </a:extLst>
            </p:cNvPr>
            <p:cNvSpPr txBox="1"/>
            <p:nvPr/>
          </p:nvSpPr>
          <p:spPr>
            <a:xfrm rot="16200000">
              <a:off x="-409540" y="987959"/>
              <a:ext cx="12025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/>
                <a:t>Energy Expenditure</a:t>
              </a:r>
            </a:p>
            <a:p>
              <a:pPr algn="ctr"/>
              <a:r>
                <a:rPr lang="en-US" sz="900" b="1" dirty="0"/>
                <a:t>(kcal/</a:t>
              </a:r>
              <a:r>
                <a:rPr lang="en-US" sz="900" b="1" dirty="0" err="1"/>
                <a:t>hr</a:t>
              </a:r>
              <a:r>
                <a:rPr lang="en-US" sz="900" b="1" dirty="0"/>
                <a:t>)</a:t>
              </a: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EFB4E2B8-398D-7658-B539-89657414C9DA}"/>
              </a:ext>
            </a:extLst>
          </p:cNvPr>
          <p:cNvGrpSpPr/>
          <p:nvPr/>
        </p:nvGrpSpPr>
        <p:grpSpPr>
          <a:xfrm>
            <a:off x="31977" y="4108478"/>
            <a:ext cx="2256805" cy="1470329"/>
            <a:chOff x="31977" y="4108478"/>
            <a:chExt cx="2256805" cy="1470329"/>
          </a:xfrm>
        </p:grpSpPr>
        <p:pic>
          <p:nvPicPr>
            <p:cNvPr id="109" name="Picture 108">
              <a:extLst>
                <a:ext uri="{FF2B5EF4-FFF2-40B4-BE49-F238E27FC236}">
                  <a16:creationId xmlns:a16="http://schemas.microsoft.com/office/drawing/2014/main" id="{FD40D7FB-6C5C-85B5-1D36-A49CB0806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17403" y="4321492"/>
              <a:ext cx="1871379" cy="1158149"/>
            </a:xfrm>
            <a:prstGeom prst="rect">
              <a:avLst/>
            </a:prstGeom>
          </p:spPr>
        </p:pic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F5A54680-AF8F-52E5-F079-1E03C17044B4}"/>
                </a:ext>
              </a:extLst>
            </p:cNvPr>
            <p:cNvGrpSpPr/>
            <p:nvPr/>
          </p:nvGrpSpPr>
          <p:grpSpPr>
            <a:xfrm>
              <a:off x="31977" y="4108478"/>
              <a:ext cx="442711" cy="1470329"/>
              <a:chOff x="84587" y="4120049"/>
              <a:chExt cx="442711" cy="1470329"/>
            </a:xfrm>
          </p:grpSpPr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DDAEA7B1-64FC-DD7B-C02C-F2F002A779B9}"/>
                  </a:ext>
                </a:extLst>
              </p:cNvPr>
              <p:cNvSpPr/>
              <p:nvPr/>
            </p:nvSpPr>
            <p:spPr>
              <a:xfrm>
                <a:off x="84587" y="4206946"/>
                <a:ext cx="391298" cy="1383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70D6EEEE-AE17-9772-B2A0-A544487FC86A}"/>
                  </a:ext>
                </a:extLst>
              </p:cNvPr>
              <p:cNvSpPr txBox="1"/>
              <p:nvPr/>
            </p:nvSpPr>
            <p:spPr>
              <a:xfrm rot="16200000">
                <a:off x="-375674" y="4653689"/>
                <a:ext cx="14366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 b="1" dirty="0"/>
                  <a:t>Cumulative Food Intake</a:t>
                </a:r>
              </a:p>
              <a:p>
                <a:pPr algn="ctr"/>
                <a:r>
                  <a:rPr lang="en-US" sz="900" b="1" dirty="0"/>
                  <a:t>(kcal)</a:t>
                </a:r>
              </a:p>
            </p:txBody>
          </p:sp>
        </p:grp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CCC4D5D9-8715-2937-4A76-BD64303D8214}"/>
              </a:ext>
            </a:extLst>
          </p:cNvPr>
          <p:cNvGrpSpPr/>
          <p:nvPr/>
        </p:nvGrpSpPr>
        <p:grpSpPr>
          <a:xfrm>
            <a:off x="3440049" y="4179344"/>
            <a:ext cx="2184046" cy="1470329"/>
            <a:chOff x="3440049" y="4179344"/>
            <a:chExt cx="2184046" cy="1470329"/>
          </a:xfrm>
        </p:grpSpPr>
        <p:pic>
          <p:nvPicPr>
            <p:cNvPr id="140" name="Picture 139">
              <a:extLst>
                <a:ext uri="{FF2B5EF4-FFF2-40B4-BE49-F238E27FC236}">
                  <a16:creationId xmlns:a16="http://schemas.microsoft.com/office/drawing/2014/main" id="{5A40762C-CC36-EC3F-C553-DBB7BB85642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854804" y="4315248"/>
              <a:ext cx="1769291" cy="1158149"/>
            </a:xfrm>
            <a:prstGeom prst="rect">
              <a:avLst/>
            </a:prstGeom>
          </p:spPr>
        </p:pic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0E4BF509-027A-1A45-CA95-9C29D90F9DC2}"/>
                </a:ext>
              </a:extLst>
            </p:cNvPr>
            <p:cNvGrpSpPr/>
            <p:nvPr/>
          </p:nvGrpSpPr>
          <p:grpSpPr>
            <a:xfrm>
              <a:off x="3440049" y="4179344"/>
              <a:ext cx="442711" cy="1470329"/>
              <a:chOff x="84587" y="4120049"/>
              <a:chExt cx="442711" cy="1470329"/>
            </a:xfrm>
          </p:grpSpPr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35BF4C35-9A34-1D67-891E-3AFCFEB45088}"/>
                  </a:ext>
                </a:extLst>
              </p:cNvPr>
              <p:cNvSpPr/>
              <p:nvPr/>
            </p:nvSpPr>
            <p:spPr>
              <a:xfrm>
                <a:off x="84587" y="4206946"/>
                <a:ext cx="391298" cy="13834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D3916885-3927-148D-CAA9-7DF1CE4D9B18}"/>
                  </a:ext>
                </a:extLst>
              </p:cNvPr>
              <p:cNvSpPr txBox="1"/>
              <p:nvPr/>
            </p:nvSpPr>
            <p:spPr>
              <a:xfrm rot="16200000">
                <a:off x="-375674" y="4653689"/>
                <a:ext cx="143661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 b="1" dirty="0"/>
                  <a:t>Cumulative Food Intake</a:t>
                </a:r>
              </a:p>
              <a:p>
                <a:pPr algn="ctr"/>
                <a:r>
                  <a:rPr lang="en-US" sz="900" b="1" dirty="0"/>
                  <a:t>(kcal)</a:t>
                </a:r>
              </a:p>
            </p:txBody>
          </p:sp>
        </p:grp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090DBCC4-2AF5-F100-7AE7-30D4A6FC7D73}"/>
              </a:ext>
            </a:extLst>
          </p:cNvPr>
          <p:cNvGrpSpPr/>
          <p:nvPr/>
        </p:nvGrpSpPr>
        <p:grpSpPr>
          <a:xfrm>
            <a:off x="7079" y="7507320"/>
            <a:ext cx="2161671" cy="1396513"/>
            <a:chOff x="70244" y="5861274"/>
            <a:chExt cx="2161671" cy="1396513"/>
          </a:xfrm>
        </p:grpSpPr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3CB665A4-EFF8-E08A-68B4-077C6862BBC3}"/>
                </a:ext>
              </a:extLst>
            </p:cNvPr>
            <p:cNvGrpSpPr/>
            <p:nvPr/>
          </p:nvGrpSpPr>
          <p:grpSpPr>
            <a:xfrm>
              <a:off x="70244" y="5861274"/>
              <a:ext cx="369332" cy="1396513"/>
              <a:chOff x="135202" y="5888202"/>
              <a:chExt cx="369332" cy="1396513"/>
            </a:xfrm>
          </p:grpSpPr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C7F48477-FB70-2A28-405B-C85154B27790}"/>
                  </a:ext>
                </a:extLst>
              </p:cNvPr>
              <p:cNvSpPr/>
              <p:nvPr/>
            </p:nvSpPr>
            <p:spPr>
              <a:xfrm>
                <a:off x="142577" y="5888202"/>
                <a:ext cx="324252" cy="13965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4DDF69B9-0C6B-0EE7-5AF3-0FDDA0DB19D6}"/>
                  </a:ext>
                </a:extLst>
              </p:cNvPr>
              <p:cNvSpPr txBox="1"/>
              <p:nvPr/>
            </p:nvSpPr>
            <p:spPr>
              <a:xfrm rot="16200000">
                <a:off x="-269396" y="6295031"/>
                <a:ext cx="11785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900" b="1" dirty="0"/>
                  <a:t>Locomotor Activity</a:t>
                </a:r>
              </a:p>
              <a:p>
                <a:pPr algn="ctr"/>
                <a:r>
                  <a:rPr lang="en-US" sz="900" b="1" dirty="0"/>
                  <a:t>(beam break)</a:t>
                </a:r>
              </a:p>
            </p:txBody>
          </p:sp>
        </p:grpSp>
        <p:pic>
          <p:nvPicPr>
            <p:cNvPr id="176" name="Picture 175">
              <a:extLst>
                <a:ext uri="{FF2B5EF4-FFF2-40B4-BE49-F238E27FC236}">
                  <a16:creationId xmlns:a16="http://schemas.microsoft.com/office/drawing/2014/main" id="{68AF6BAE-48BB-E783-9BFC-0DB031DF8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33476" y="5925448"/>
              <a:ext cx="1798439" cy="1171886"/>
            </a:xfrm>
            <a:prstGeom prst="rect">
              <a:avLst/>
            </a:prstGeom>
          </p:spPr>
        </p:pic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728082F1-023B-6C7C-6544-CB54A4F9A3DD}"/>
              </a:ext>
            </a:extLst>
          </p:cNvPr>
          <p:cNvGrpSpPr/>
          <p:nvPr/>
        </p:nvGrpSpPr>
        <p:grpSpPr>
          <a:xfrm>
            <a:off x="3494015" y="7587673"/>
            <a:ext cx="2071431" cy="1178528"/>
            <a:chOff x="3557180" y="5941627"/>
            <a:chExt cx="2071431" cy="1178528"/>
          </a:xfrm>
        </p:grpSpPr>
        <p:pic>
          <p:nvPicPr>
            <p:cNvPr id="181" name="Picture 180">
              <a:extLst>
                <a:ext uri="{FF2B5EF4-FFF2-40B4-BE49-F238E27FC236}">
                  <a16:creationId xmlns:a16="http://schemas.microsoft.com/office/drawing/2014/main" id="{0FE72F67-B9A9-6D58-1B97-8A037EE213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892692" y="5976386"/>
              <a:ext cx="1735919" cy="1137899"/>
            </a:xfrm>
            <a:prstGeom prst="rect">
              <a:avLst/>
            </a:prstGeom>
          </p:spPr>
        </p:pic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71AAAA1E-D288-6D18-2081-C7D33E62780B}"/>
                </a:ext>
              </a:extLst>
            </p:cNvPr>
            <p:cNvSpPr txBox="1"/>
            <p:nvPr/>
          </p:nvSpPr>
          <p:spPr>
            <a:xfrm rot="16200000">
              <a:off x="3152582" y="6346225"/>
              <a:ext cx="1178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/>
                <a:t>Locomotor Activity</a:t>
              </a:r>
            </a:p>
            <a:p>
              <a:pPr algn="ctr"/>
              <a:r>
                <a:rPr lang="en-US" sz="900" b="1" dirty="0"/>
                <a:t>(beam break)</a:t>
              </a:r>
            </a:p>
          </p:txBody>
        </p:sp>
      </p:grpSp>
      <p:sp>
        <p:nvSpPr>
          <p:cNvPr id="187" name="Rectangle 186">
            <a:extLst>
              <a:ext uri="{FF2B5EF4-FFF2-40B4-BE49-F238E27FC236}">
                <a16:creationId xmlns:a16="http://schemas.microsoft.com/office/drawing/2014/main" id="{778602BD-C0A9-1C1A-AAA3-C47200C19D45}"/>
              </a:ext>
            </a:extLst>
          </p:cNvPr>
          <p:cNvSpPr/>
          <p:nvPr/>
        </p:nvSpPr>
        <p:spPr>
          <a:xfrm>
            <a:off x="2424249" y="5966547"/>
            <a:ext cx="285859" cy="12923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9186A6C7-8DAC-36DD-6E40-A23E7AC81E7C}"/>
              </a:ext>
            </a:extLst>
          </p:cNvPr>
          <p:cNvGrpSpPr/>
          <p:nvPr/>
        </p:nvGrpSpPr>
        <p:grpSpPr>
          <a:xfrm>
            <a:off x="48434" y="5871742"/>
            <a:ext cx="2198826" cy="1362288"/>
            <a:chOff x="32539" y="7426743"/>
            <a:chExt cx="2198826" cy="1362288"/>
          </a:xfrm>
        </p:grpSpPr>
        <p:pic>
          <p:nvPicPr>
            <p:cNvPr id="191" name="Picture 190">
              <a:extLst>
                <a:ext uri="{FF2B5EF4-FFF2-40B4-BE49-F238E27FC236}">
                  <a16:creationId xmlns:a16="http://schemas.microsoft.com/office/drawing/2014/main" id="{0B142EDC-21B6-35CD-0BF0-921A00360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04683" y="7616797"/>
              <a:ext cx="1926682" cy="1172234"/>
            </a:xfrm>
            <a:prstGeom prst="rect">
              <a:avLst/>
            </a:prstGeom>
          </p:spPr>
        </p:pic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BC705419-9A5A-0D01-9590-D51028802FFE}"/>
                </a:ext>
              </a:extLst>
            </p:cNvPr>
            <p:cNvSpPr txBox="1"/>
            <p:nvPr/>
          </p:nvSpPr>
          <p:spPr>
            <a:xfrm rot="16200000">
              <a:off x="-457820" y="7917102"/>
              <a:ext cx="13500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/>
                <a:t>Total Distance in Cage</a:t>
              </a:r>
            </a:p>
            <a:p>
              <a:pPr algn="ctr"/>
              <a:r>
                <a:rPr lang="en-US" sz="900" b="1" dirty="0"/>
                <a:t>(m)</a:t>
              </a:r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1111BF50-BDC2-84FB-E6C3-B0DBF1BFB8AE}"/>
              </a:ext>
            </a:extLst>
          </p:cNvPr>
          <p:cNvGrpSpPr/>
          <p:nvPr/>
        </p:nvGrpSpPr>
        <p:grpSpPr>
          <a:xfrm>
            <a:off x="3509737" y="5889105"/>
            <a:ext cx="2140074" cy="1350050"/>
            <a:chOff x="3519287" y="7453169"/>
            <a:chExt cx="2140074" cy="1350050"/>
          </a:xfrm>
        </p:grpSpPr>
        <p:pic>
          <p:nvPicPr>
            <p:cNvPr id="196" name="Picture 195">
              <a:extLst>
                <a:ext uri="{FF2B5EF4-FFF2-40B4-BE49-F238E27FC236}">
                  <a16:creationId xmlns:a16="http://schemas.microsoft.com/office/drawing/2014/main" id="{64D1DCE0-372D-BAAA-1D1F-2BE1383B2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859528" y="7662293"/>
              <a:ext cx="1799833" cy="1140926"/>
            </a:xfrm>
            <a:prstGeom prst="rect">
              <a:avLst/>
            </a:prstGeom>
          </p:spPr>
        </p:pic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AC8195AA-CE80-4C49-1BF0-3A8701E3A861}"/>
                </a:ext>
              </a:extLst>
            </p:cNvPr>
            <p:cNvSpPr txBox="1"/>
            <p:nvPr/>
          </p:nvSpPr>
          <p:spPr>
            <a:xfrm rot="16200000">
              <a:off x="3028928" y="7943528"/>
              <a:ext cx="13500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/>
                <a:t>Total Distance in Cage</a:t>
              </a:r>
            </a:p>
            <a:p>
              <a:pPr algn="ctr"/>
              <a:r>
                <a:rPr lang="en-US" sz="900" b="1" dirty="0"/>
                <a:t>(m)</a:t>
              </a:r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336A47FA-700F-FFBA-8D7D-944F44F16759}"/>
              </a:ext>
            </a:extLst>
          </p:cNvPr>
          <p:cNvGrpSpPr/>
          <p:nvPr/>
        </p:nvGrpSpPr>
        <p:grpSpPr>
          <a:xfrm>
            <a:off x="192879" y="2253051"/>
            <a:ext cx="1865300" cy="1500612"/>
            <a:chOff x="4990688" y="5509786"/>
            <a:chExt cx="1562227" cy="1319623"/>
          </a:xfrm>
        </p:grpSpPr>
        <p:graphicFrame>
          <p:nvGraphicFramePr>
            <p:cNvPr id="211" name="Object 210">
              <a:extLst>
                <a:ext uri="{FF2B5EF4-FFF2-40B4-BE49-F238E27FC236}">
                  <a16:creationId xmlns:a16="http://schemas.microsoft.com/office/drawing/2014/main" id="{E47A3F14-782D-F4A6-8883-2931C3BB63F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69565892"/>
                </p:ext>
              </p:extLst>
            </p:nvPr>
          </p:nvGraphicFramePr>
          <p:xfrm>
            <a:off x="5017946" y="5540155"/>
            <a:ext cx="1384076" cy="10512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10" r:id="rId13" imgW="2683915" imgH="2041930" progId="Prism10.Document">
                    <p:embed/>
                  </p:oleObj>
                </mc:Choice>
                <mc:Fallback>
                  <p:oleObj name="Prism 10" r:id="rId13" imgW="2683915" imgH="2041930" progId="Prism10.Document">
                    <p:embed/>
                    <p:pic>
                      <p:nvPicPr>
                        <p:cNvPr id="211" name="Object 210">
                          <a:extLst>
                            <a:ext uri="{FF2B5EF4-FFF2-40B4-BE49-F238E27FC236}">
                              <a16:creationId xmlns:a16="http://schemas.microsoft.com/office/drawing/2014/main" id="{E47A3F14-782D-F4A6-8883-2931C3BB63F3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5017946" y="5540155"/>
                          <a:ext cx="1384076" cy="105121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592ADEC2-3D70-BB1C-AB3C-54470E557E13}"/>
                </a:ext>
              </a:extLst>
            </p:cNvPr>
            <p:cNvSpPr/>
            <p:nvPr/>
          </p:nvSpPr>
          <p:spPr>
            <a:xfrm>
              <a:off x="4990688" y="5695267"/>
              <a:ext cx="354435" cy="8878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81B98ACA-B37E-2C83-8D57-E8B4672B4D84}"/>
                </a:ext>
              </a:extLst>
            </p:cNvPr>
            <p:cNvSpPr txBox="1"/>
            <p:nvPr/>
          </p:nvSpPr>
          <p:spPr>
            <a:xfrm rot="16200000">
              <a:off x="4675081" y="5968671"/>
              <a:ext cx="1111097" cy="1933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/>
                <a:t>Body Weight (grams)</a:t>
              </a:r>
            </a:p>
          </p:txBody>
        </p:sp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BAE32A48-7F39-2611-2902-C0A8DFAA4453}"/>
                </a:ext>
              </a:extLst>
            </p:cNvPr>
            <p:cNvGrpSpPr/>
            <p:nvPr/>
          </p:nvGrpSpPr>
          <p:grpSpPr>
            <a:xfrm>
              <a:off x="5532442" y="6509266"/>
              <a:ext cx="1020473" cy="320143"/>
              <a:chOff x="986713" y="3347755"/>
              <a:chExt cx="1020473" cy="320143"/>
            </a:xfrm>
          </p:grpSpPr>
          <p:grpSp>
            <p:nvGrpSpPr>
              <p:cNvPr id="215" name="Group 214">
                <a:extLst>
                  <a:ext uri="{FF2B5EF4-FFF2-40B4-BE49-F238E27FC236}">
                    <a16:creationId xmlns:a16="http://schemas.microsoft.com/office/drawing/2014/main" id="{4C77D661-D6DC-B91E-13E7-06DADB9646EC}"/>
                  </a:ext>
                </a:extLst>
              </p:cNvPr>
              <p:cNvGrpSpPr/>
              <p:nvPr/>
            </p:nvGrpSpPr>
            <p:grpSpPr>
              <a:xfrm>
                <a:off x="986713" y="3350627"/>
                <a:ext cx="714880" cy="317271"/>
                <a:chOff x="986713" y="3350627"/>
                <a:chExt cx="714880" cy="317271"/>
              </a:xfrm>
            </p:grpSpPr>
            <p:grpSp>
              <p:nvGrpSpPr>
                <p:cNvPr id="220" name="Group 219">
                  <a:extLst>
                    <a:ext uri="{FF2B5EF4-FFF2-40B4-BE49-F238E27FC236}">
                      <a16:creationId xmlns:a16="http://schemas.microsoft.com/office/drawing/2014/main" id="{BE691CCC-CD5C-5C21-717D-51ECC6B709A5}"/>
                    </a:ext>
                  </a:extLst>
                </p:cNvPr>
                <p:cNvGrpSpPr/>
                <p:nvPr/>
              </p:nvGrpSpPr>
              <p:grpSpPr>
                <a:xfrm>
                  <a:off x="986713" y="3350627"/>
                  <a:ext cx="652705" cy="184666"/>
                  <a:chOff x="970981" y="3372480"/>
                  <a:chExt cx="652705" cy="184666"/>
                </a:xfrm>
              </p:grpSpPr>
              <p:sp>
                <p:nvSpPr>
                  <p:cNvPr id="223" name="TextBox 222">
                    <a:extLst>
                      <a:ext uri="{FF2B5EF4-FFF2-40B4-BE49-F238E27FC236}">
                        <a16:creationId xmlns:a16="http://schemas.microsoft.com/office/drawing/2014/main" id="{307D2575-9DAA-1567-CBE8-227BF664CC82}"/>
                      </a:ext>
                    </a:extLst>
                  </p:cNvPr>
                  <p:cNvSpPr txBox="1"/>
                  <p:nvPr/>
                </p:nvSpPr>
                <p:spPr>
                  <a:xfrm>
                    <a:off x="970981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AL</a:t>
                    </a:r>
                  </a:p>
                </p:txBody>
              </p:sp>
              <p:sp>
                <p:nvSpPr>
                  <p:cNvPr id="224" name="TextBox 223">
                    <a:extLst>
                      <a:ext uri="{FF2B5EF4-FFF2-40B4-BE49-F238E27FC236}">
                        <a16:creationId xmlns:a16="http://schemas.microsoft.com/office/drawing/2014/main" id="{E84E7BC4-D02C-A486-7A09-1C78F6E2C912}"/>
                      </a:ext>
                    </a:extLst>
                  </p:cNvPr>
                  <p:cNvSpPr txBox="1"/>
                  <p:nvPr/>
                </p:nvSpPr>
                <p:spPr>
                  <a:xfrm>
                    <a:off x="1162262" y="3372480"/>
                    <a:ext cx="461424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600" b="1" dirty="0"/>
                      <a:t>FI</a:t>
                    </a:r>
                  </a:p>
                </p:txBody>
              </p:sp>
              <p:cxnSp>
                <p:nvCxnSpPr>
                  <p:cNvPr id="225" name="Straight Connector 224">
                    <a:extLst>
                      <a:ext uri="{FF2B5EF4-FFF2-40B4-BE49-F238E27FC236}">
                        <a16:creationId xmlns:a16="http://schemas.microsoft.com/office/drawing/2014/main" id="{453E1685-0C18-DCD4-9819-8B9346C6792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65144" y="3518260"/>
                    <a:ext cx="267854" cy="0"/>
                  </a:xfrm>
                  <a:prstGeom prst="line">
                    <a:avLst/>
                  </a:prstGeom>
                  <a:ln w="12700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21" name="TextBox 220">
                  <a:extLst>
                    <a:ext uri="{FF2B5EF4-FFF2-40B4-BE49-F238E27FC236}">
                      <a16:creationId xmlns:a16="http://schemas.microsoft.com/office/drawing/2014/main" id="{6ADF44CE-495E-84B5-C8C0-549F62E73B84}"/>
                    </a:ext>
                  </a:extLst>
                </p:cNvPr>
                <p:cNvSpPr txBox="1"/>
                <p:nvPr/>
              </p:nvSpPr>
              <p:spPr>
                <a:xfrm>
                  <a:off x="1084799" y="3483232"/>
                  <a:ext cx="298543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M</a:t>
                  </a:r>
                </a:p>
              </p:txBody>
            </p:sp>
            <p:sp>
              <p:nvSpPr>
                <p:cNvPr id="222" name="TextBox 221">
                  <a:extLst>
                    <a:ext uri="{FF2B5EF4-FFF2-40B4-BE49-F238E27FC236}">
                      <a16:creationId xmlns:a16="http://schemas.microsoft.com/office/drawing/2014/main" id="{51AD9C9D-7A35-59EE-8D3F-541124FBA792}"/>
                    </a:ext>
                  </a:extLst>
                </p:cNvPr>
                <p:cNvSpPr txBox="1"/>
                <p:nvPr/>
              </p:nvSpPr>
              <p:spPr>
                <a:xfrm>
                  <a:off x="1476537" y="3478620"/>
                  <a:ext cx="225056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</a:t>
                  </a:r>
                </a:p>
              </p:txBody>
            </p:sp>
          </p:grpSp>
          <p:grpSp>
            <p:nvGrpSpPr>
              <p:cNvPr id="216" name="Group 215">
                <a:extLst>
                  <a:ext uri="{FF2B5EF4-FFF2-40B4-BE49-F238E27FC236}">
                    <a16:creationId xmlns:a16="http://schemas.microsoft.com/office/drawing/2014/main" id="{2741C231-A1C1-4D49-A6C1-F9927AD0DD26}"/>
                  </a:ext>
                </a:extLst>
              </p:cNvPr>
              <p:cNvGrpSpPr/>
              <p:nvPr/>
            </p:nvGrpSpPr>
            <p:grpSpPr>
              <a:xfrm>
                <a:off x="1354481" y="3347755"/>
                <a:ext cx="652705" cy="184666"/>
                <a:chOff x="970981" y="3372480"/>
                <a:chExt cx="652705" cy="184666"/>
              </a:xfrm>
            </p:grpSpPr>
            <p:sp>
              <p:nvSpPr>
                <p:cNvPr id="217" name="TextBox 216">
                  <a:extLst>
                    <a:ext uri="{FF2B5EF4-FFF2-40B4-BE49-F238E27FC236}">
                      <a16:creationId xmlns:a16="http://schemas.microsoft.com/office/drawing/2014/main" id="{BDEA3880-3FD7-32DC-2EED-40CD4BBE253C}"/>
                    </a:ext>
                  </a:extLst>
                </p:cNvPr>
                <p:cNvSpPr txBox="1"/>
                <p:nvPr/>
              </p:nvSpPr>
              <p:spPr>
                <a:xfrm>
                  <a:off x="970981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AL</a:t>
                  </a:r>
                </a:p>
              </p:txBody>
            </p:sp>
            <p:sp>
              <p:nvSpPr>
                <p:cNvPr id="218" name="TextBox 217">
                  <a:extLst>
                    <a:ext uri="{FF2B5EF4-FFF2-40B4-BE49-F238E27FC236}">
                      <a16:creationId xmlns:a16="http://schemas.microsoft.com/office/drawing/2014/main" id="{C7A53543-9982-F2D4-8E42-D7AA2948C50E}"/>
                    </a:ext>
                  </a:extLst>
                </p:cNvPr>
                <p:cNvSpPr txBox="1"/>
                <p:nvPr/>
              </p:nvSpPr>
              <p:spPr>
                <a:xfrm>
                  <a:off x="1162262" y="3372480"/>
                  <a:ext cx="461424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/>
                    <a:t>FI</a:t>
                  </a:r>
                </a:p>
              </p:txBody>
            </p:sp>
            <p:cxnSp>
              <p:nvCxnSpPr>
                <p:cNvPr id="219" name="Straight Connector 218">
                  <a:extLst>
                    <a:ext uri="{FF2B5EF4-FFF2-40B4-BE49-F238E27FC236}">
                      <a16:creationId xmlns:a16="http://schemas.microsoft.com/office/drawing/2014/main" id="{3C135577-5195-6DAB-A5C1-1327BC0310E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065144" y="3518260"/>
                  <a:ext cx="26785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9941E2B7-012A-3F63-51B0-B0FA7E5CC017}"/>
              </a:ext>
            </a:extLst>
          </p:cNvPr>
          <p:cNvSpPr/>
          <p:nvPr/>
        </p:nvSpPr>
        <p:spPr>
          <a:xfrm>
            <a:off x="5472134" y="2495485"/>
            <a:ext cx="74372" cy="7041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A892BDA-0AC4-FEF9-AB8F-0CE96A6286ED}"/>
              </a:ext>
            </a:extLst>
          </p:cNvPr>
          <p:cNvCxnSpPr>
            <a:cxnSpLocks/>
          </p:cNvCxnSpPr>
          <p:nvPr/>
        </p:nvCxnSpPr>
        <p:spPr>
          <a:xfrm>
            <a:off x="5425299" y="2661021"/>
            <a:ext cx="16804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BDA0B2DD-02F8-9FEF-9270-13CD78AF4815}"/>
              </a:ext>
            </a:extLst>
          </p:cNvPr>
          <p:cNvSpPr/>
          <p:nvPr/>
        </p:nvSpPr>
        <p:spPr>
          <a:xfrm>
            <a:off x="5472134" y="2227923"/>
            <a:ext cx="74372" cy="7041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D901341-D7B7-DA11-2930-076AD5149830}"/>
              </a:ext>
            </a:extLst>
          </p:cNvPr>
          <p:cNvCxnSpPr>
            <a:cxnSpLocks/>
          </p:cNvCxnSpPr>
          <p:nvPr/>
        </p:nvCxnSpPr>
        <p:spPr>
          <a:xfrm>
            <a:off x="5425297" y="2393460"/>
            <a:ext cx="16804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1BAE3DE-49CC-EDDC-A674-8E1493444F33}"/>
              </a:ext>
            </a:extLst>
          </p:cNvPr>
          <p:cNvGrpSpPr/>
          <p:nvPr/>
        </p:nvGrpSpPr>
        <p:grpSpPr>
          <a:xfrm>
            <a:off x="2074687" y="608590"/>
            <a:ext cx="1247977" cy="1219159"/>
            <a:chOff x="2074687" y="608590"/>
            <a:chExt cx="1247977" cy="1219159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D286F16-A15E-A30D-EC63-75F7F10A70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37665" y="710248"/>
              <a:ext cx="984999" cy="1094443"/>
            </a:xfrm>
            <a:prstGeom prst="rect">
              <a:avLst/>
            </a:prstGeom>
          </p:spPr>
        </p:pic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B26AA55-C387-DB78-3CA4-1F70D7C342A7}"/>
                </a:ext>
              </a:extLst>
            </p:cNvPr>
            <p:cNvSpPr/>
            <p:nvPr/>
          </p:nvSpPr>
          <p:spPr>
            <a:xfrm>
              <a:off x="2288782" y="883298"/>
              <a:ext cx="86210" cy="7061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0F6F82D-24EE-395E-ED3F-F7FBB05478B9}"/>
                </a:ext>
              </a:extLst>
            </p:cNvPr>
            <p:cNvSpPr txBox="1"/>
            <p:nvPr/>
          </p:nvSpPr>
          <p:spPr>
            <a:xfrm rot="16200000">
              <a:off x="1658067" y="1041797"/>
              <a:ext cx="12025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/>
                <a:t>Energy Expenditure</a:t>
              </a:r>
            </a:p>
            <a:p>
              <a:pPr algn="ctr"/>
              <a:r>
                <a:rPr lang="en-US" sz="900" b="1" dirty="0"/>
                <a:t>(kcal/</a:t>
              </a:r>
              <a:r>
                <a:rPr lang="en-US" sz="900" b="1" dirty="0" err="1"/>
                <a:t>hr</a:t>
              </a:r>
              <a:r>
                <a:rPr lang="en-US" sz="900" b="1" dirty="0"/>
                <a:t>, average)</a:t>
              </a: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9A3DC4A3-956B-7A0A-1DE6-C06F62C5BF05}"/>
                </a:ext>
              </a:extLst>
            </p:cNvPr>
            <p:cNvGrpSpPr/>
            <p:nvPr/>
          </p:nvGrpSpPr>
          <p:grpSpPr>
            <a:xfrm>
              <a:off x="2749867" y="608590"/>
              <a:ext cx="333043" cy="184666"/>
              <a:chOff x="2815441" y="638161"/>
              <a:chExt cx="333043" cy="184666"/>
            </a:xfrm>
          </p:grpSpPr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F38A74A1-AC70-C5F8-1A15-C3E1ACAC87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0458" y="798918"/>
                <a:ext cx="308026" cy="0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F9CD9AC-223A-FC5A-3EC1-56B75D264C3D}"/>
                  </a:ext>
                </a:extLst>
              </p:cNvPr>
              <p:cNvSpPr txBox="1"/>
              <p:nvPr/>
            </p:nvSpPr>
            <p:spPr>
              <a:xfrm>
                <a:off x="2815441" y="638161"/>
                <a:ext cx="332142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/>
                  <a:t>0.42</a:t>
                </a:r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4E75E3E-B30E-7731-4B30-3FA61631C982}"/>
              </a:ext>
            </a:extLst>
          </p:cNvPr>
          <p:cNvGrpSpPr/>
          <p:nvPr/>
        </p:nvGrpSpPr>
        <p:grpSpPr>
          <a:xfrm>
            <a:off x="5425297" y="639904"/>
            <a:ext cx="1283633" cy="1202572"/>
            <a:chOff x="5425297" y="639904"/>
            <a:chExt cx="1283633" cy="1202572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C34973B4-BFAA-D33C-8741-796EDB136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19447" y="738065"/>
              <a:ext cx="989483" cy="1099426"/>
            </a:xfrm>
            <a:prstGeom prst="rect">
              <a:avLst/>
            </a:prstGeom>
          </p:spPr>
        </p:pic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F2099854-1382-F58E-31D4-F589BC61A1EB}"/>
                </a:ext>
              </a:extLst>
            </p:cNvPr>
            <p:cNvSpPr/>
            <p:nvPr/>
          </p:nvSpPr>
          <p:spPr>
            <a:xfrm>
              <a:off x="5593337" y="883298"/>
              <a:ext cx="120653" cy="7367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30A0CA6-BCBE-4658-076F-393A2F965E3E}"/>
                </a:ext>
              </a:extLst>
            </p:cNvPr>
            <p:cNvSpPr txBox="1"/>
            <p:nvPr/>
          </p:nvSpPr>
          <p:spPr>
            <a:xfrm rot="16200000">
              <a:off x="5008677" y="1056524"/>
              <a:ext cx="12025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/>
                <a:t>Energy Expenditure</a:t>
              </a:r>
            </a:p>
            <a:p>
              <a:pPr algn="ctr"/>
              <a:r>
                <a:rPr lang="en-US" sz="900" b="1" dirty="0"/>
                <a:t>(kcal/</a:t>
              </a:r>
              <a:r>
                <a:rPr lang="en-US" sz="900" b="1" dirty="0" err="1"/>
                <a:t>hr</a:t>
              </a:r>
              <a:r>
                <a:rPr lang="en-US" sz="900" b="1" dirty="0"/>
                <a:t>, average)</a:t>
              </a: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2A6BA3BA-A094-56A7-3245-BD8925C6B623}"/>
                </a:ext>
              </a:extLst>
            </p:cNvPr>
            <p:cNvGrpSpPr/>
            <p:nvPr/>
          </p:nvGrpSpPr>
          <p:grpSpPr>
            <a:xfrm>
              <a:off x="6125384" y="646600"/>
              <a:ext cx="333043" cy="184666"/>
              <a:chOff x="2815441" y="638161"/>
              <a:chExt cx="333043" cy="184666"/>
            </a:xfrm>
          </p:grpSpPr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90CCBF4E-E802-EBEE-CB33-274EE2E3AD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0458" y="798918"/>
                <a:ext cx="308026" cy="0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F6DDC74-D6B8-38DA-6C26-3B3AB0ED1A81}"/>
                  </a:ext>
                </a:extLst>
              </p:cNvPr>
              <p:cNvSpPr txBox="1"/>
              <p:nvPr/>
            </p:nvSpPr>
            <p:spPr>
              <a:xfrm>
                <a:off x="2815441" y="638161"/>
                <a:ext cx="332142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/>
                  <a:t>0.61</a:t>
                </a:r>
              </a:p>
            </p:txBody>
          </p:sp>
        </p:grp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2DABB8DC-EF9F-0EC1-3CBA-A38BAB80C9F1}"/>
              </a:ext>
            </a:extLst>
          </p:cNvPr>
          <p:cNvGrpSpPr/>
          <p:nvPr/>
        </p:nvGrpSpPr>
        <p:grpSpPr>
          <a:xfrm>
            <a:off x="2251394" y="4167824"/>
            <a:ext cx="1205722" cy="1436612"/>
            <a:chOff x="2251394" y="4167824"/>
            <a:chExt cx="1205722" cy="1436612"/>
          </a:xfrm>
        </p:grpSpPr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74441D99-5F04-7E0E-B472-78934F75DE93}"/>
                </a:ext>
              </a:extLst>
            </p:cNvPr>
            <p:cNvGrpSpPr/>
            <p:nvPr/>
          </p:nvGrpSpPr>
          <p:grpSpPr>
            <a:xfrm>
              <a:off x="2464883" y="4431617"/>
              <a:ext cx="992233" cy="1026053"/>
              <a:chOff x="2464883" y="4431617"/>
              <a:chExt cx="992233" cy="1026053"/>
            </a:xfrm>
          </p:grpSpPr>
          <p:pic>
            <p:nvPicPr>
              <p:cNvPr id="61" name="Picture 60">
                <a:extLst>
                  <a:ext uri="{FF2B5EF4-FFF2-40B4-BE49-F238E27FC236}">
                    <a16:creationId xmlns:a16="http://schemas.microsoft.com/office/drawing/2014/main" id="{E58DF996-A4EC-7BF8-FF6B-2DE402E100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533668" y="4431617"/>
                <a:ext cx="923448" cy="1026053"/>
              </a:xfrm>
              <a:prstGeom prst="rect">
                <a:avLst/>
              </a:prstGeom>
            </p:spPr>
          </p:pic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9BA61513-E296-5002-239F-3534A82BA2F7}"/>
                  </a:ext>
                </a:extLst>
              </p:cNvPr>
              <p:cNvSpPr/>
              <p:nvPr/>
            </p:nvSpPr>
            <p:spPr>
              <a:xfrm>
                <a:off x="2464883" y="4572000"/>
                <a:ext cx="102379" cy="62826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58CE3A6A-A1D3-19F7-20D2-C48C38C4EC8C}"/>
                </a:ext>
              </a:extLst>
            </p:cNvPr>
            <p:cNvGrpSpPr/>
            <p:nvPr/>
          </p:nvGrpSpPr>
          <p:grpSpPr>
            <a:xfrm>
              <a:off x="2912329" y="4337039"/>
              <a:ext cx="333043" cy="184666"/>
              <a:chOff x="2815441" y="638161"/>
              <a:chExt cx="333043" cy="184666"/>
            </a:xfrm>
          </p:grpSpPr>
          <p:cxnSp>
            <p:nvCxnSpPr>
              <p:cNvPr id="144" name="Straight Connector 143">
                <a:extLst>
                  <a:ext uri="{FF2B5EF4-FFF2-40B4-BE49-F238E27FC236}">
                    <a16:creationId xmlns:a16="http://schemas.microsoft.com/office/drawing/2014/main" id="{112F8BC1-C9A1-FA91-4953-C8E6A7915F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0458" y="798918"/>
                <a:ext cx="308026" cy="0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E4723CB5-A984-A471-C038-D6D9AAF6266B}"/>
                  </a:ext>
                </a:extLst>
              </p:cNvPr>
              <p:cNvSpPr txBox="1"/>
              <p:nvPr/>
            </p:nvSpPr>
            <p:spPr>
              <a:xfrm>
                <a:off x="2815441" y="638161"/>
                <a:ext cx="332142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/>
                  <a:t>0.39</a:t>
                </a:r>
              </a:p>
            </p:txBody>
          </p:sp>
        </p:grp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EED9EE54-676D-75CD-4ED3-883CEFEC08B1}"/>
                </a:ext>
              </a:extLst>
            </p:cNvPr>
            <p:cNvSpPr txBox="1"/>
            <p:nvPr/>
          </p:nvSpPr>
          <p:spPr>
            <a:xfrm rot="16200000">
              <a:off x="1717754" y="4701464"/>
              <a:ext cx="14366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/>
                <a:t>Cumulative Food Intake</a:t>
              </a:r>
            </a:p>
            <a:p>
              <a:pPr algn="ctr"/>
              <a:r>
                <a:rPr lang="en-US" sz="900" b="1" dirty="0"/>
                <a:t>(kcal, average)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02223146-911A-DA7A-0172-E99AD0C2487A}"/>
              </a:ext>
            </a:extLst>
          </p:cNvPr>
          <p:cNvGrpSpPr/>
          <p:nvPr/>
        </p:nvGrpSpPr>
        <p:grpSpPr>
          <a:xfrm>
            <a:off x="5850823" y="4420072"/>
            <a:ext cx="975200" cy="1026053"/>
            <a:chOff x="5850823" y="4420072"/>
            <a:chExt cx="975200" cy="1026053"/>
          </a:xfrm>
        </p:grpSpPr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0D95E6F3-E3AA-ACB7-3126-6E919F42F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02575" y="4420072"/>
              <a:ext cx="923448" cy="1026053"/>
            </a:xfrm>
            <a:prstGeom prst="rect">
              <a:avLst/>
            </a:prstGeom>
          </p:spPr>
        </p:pic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878E2C2B-3C5C-922D-2C37-573A6C582218}"/>
                </a:ext>
              </a:extLst>
            </p:cNvPr>
            <p:cNvSpPr/>
            <p:nvPr/>
          </p:nvSpPr>
          <p:spPr>
            <a:xfrm>
              <a:off x="5850823" y="4588044"/>
              <a:ext cx="102379" cy="6282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DF356F6D-5856-A511-20FC-7371B425BDA3}"/>
              </a:ext>
            </a:extLst>
          </p:cNvPr>
          <p:cNvGrpSpPr/>
          <p:nvPr/>
        </p:nvGrpSpPr>
        <p:grpSpPr>
          <a:xfrm>
            <a:off x="6267859" y="4337039"/>
            <a:ext cx="333043" cy="184666"/>
            <a:chOff x="2815441" y="638161"/>
            <a:chExt cx="333043" cy="184666"/>
          </a:xfrm>
        </p:grpSpPr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D072E22D-7D7E-4CCE-C083-298C5C06E4BF}"/>
                </a:ext>
              </a:extLst>
            </p:cNvPr>
            <p:cNvCxnSpPr>
              <a:cxnSpLocks/>
            </p:cNvCxnSpPr>
            <p:nvPr/>
          </p:nvCxnSpPr>
          <p:spPr>
            <a:xfrm>
              <a:off x="2840458" y="798918"/>
              <a:ext cx="308026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D3FFFCF0-9B2B-F9C6-2B80-4ED346DC26DE}"/>
                </a:ext>
              </a:extLst>
            </p:cNvPr>
            <p:cNvSpPr txBox="1"/>
            <p:nvPr/>
          </p:nvSpPr>
          <p:spPr>
            <a:xfrm>
              <a:off x="2815441" y="638161"/>
              <a:ext cx="332142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b="1" dirty="0"/>
                <a:t>0.36</a:t>
              </a:r>
            </a:p>
          </p:txBody>
        </p:sp>
      </p:grpSp>
      <p:sp>
        <p:nvSpPr>
          <p:cNvPr id="169" name="TextBox 168">
            <a:extLst>
              <a:ext uri="{FF2B5EF4-FFF2-40B4-BE49-F238E27FC236}">
                <a16:creationId xmlns:a16="http://schemas.microsoft.com/office/drawing/2014/main" id="{6944CF05-5D2B-CF18-250B-3AF70FC3F4F3}"/>
              </a:ext>
            </a:extLst>
          </p:cNvPr>
          <p:cNvSpPr txBox="1"/>
          <p:nvPr/>
        </p:nvSpPr>
        <p:spPr>
          <a:xfrm rot="16200000">
            <a:off x="5076323" y="4701464"/>
            <a:ext cx="1436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/>
              <a:t>Cumulative Food Intake</a:t>
            </a:r>
          </a:p>
          <a:p>
            <a:pPr algn="ctr"/>
            <a:r>
              <a:rPr lang="en-US" sz="900" b="1" dirty="0"/>
              <a:t>(kcal, average)</a:t>
            </a: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0DF84F61-0DC4-1A42-ED2E-6C5CEF4576E7}"/>
              </a:ext>
            </a:extLst>
          </p:cNvPr>
          <p:cNvGrpSpPr/>
          <p:nvPr/>
        </p:nvGrpSpPr>
        <p:grpSpPr>
          <a:xfrm>
            <a:off x="2193500" y="7475462"/>
            <a:ext cx="1193550" cy="1350050"/>
            <a:chOff x="2256665" y="5829416"/>
            <a:chExt cx="1193550" cy="1350050"/>
          </a:xfrm>
        </p:grpSpPr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B0719C4D-6051-440B-314D-7DB2021152F1}"/>
                </a:ext>
              </a:extLst>
            </p:cNvPr>
            <p:cNvGrpSpPr/>
            <p:nvPr/>
          </p:nvGrpSpPr>
          <p:grpSpPr>
            <a:xfrm>
              <a:off x="2492181" y="6046503"/>
              <a:ext cx="958034" cy="1026053"/>
              <a:chOff x="2492181" y="6046503"/>
              <a:chExt cx="958034" cy="1026053"/>
            </a:xfrm>
          </p:grpSpPr>
          <p:pic>
            <p:nvPicPr>
              <p:cNvPr id="65" name="Picture 64">
                <a:extLst>
                  <a:ext uri="{FF2B5EF4-FFF2-40B4-BE49-F238E27FC236}">
                    <a16:creationId xmlns:a16="http://schemas.microsoft.com/office/drawing/2014/main" id="{B3B856B5-2756-8AC0-7F61-3070F7B0AC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526767" y="6046503"/>
                <a:ext cx="923448" cy="1026053"/>
              </a:xfrm>
              <a:prstGeom prst="rect">
                <a:avLst/>
              </a:prstGeom>
            </p:spPr>
          </p:pic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A781A57A-73CA-C8AB-4B57-3B058EC33205}"/>
                  </a:ext>
                </a:extLst>
              </p:cNvPr>
              <p:cNvSpPr/>
              <p:nvPr/>
            </p:nvSpPr>
            <p:spPr>
              <a:xfrm>
                <a:off x="2492181" y="6168212"/>
                <a:ext cx="102379" cy="62826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BC3807DF-6337-D7BA-03D8-CB1B1079E46E}"/>
                </a:ext>
              </a:extLst>
            </p:cNvPr>
            <p:cNvGrpSpPr/>
            <p:nvPr/>
          </p:nvGrpSpPr>
          <p:grpSpPr>
            <a:xfrm>
              <a:off x="2912329" y="5937891"/>
              <a:ext cx="333043" cy="184666"/>
              <a:chOff x="2815441" y="638161"/>
              <a:chExt cx="333043" cy="184666"/>
            </a:xfrm>
          </p:grpSpPr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1ECE3F69-CFDB-CC4F-229E-B1B247DD64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0458" y="798918"/>
                <a:ext cx="308026" cy="0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4" name="TextBox 153">
                <a:extLst>
                  <a:ext uri="{FF2B5EF4-FFF2-40B4-BE49-F238E27FC236}">
                    <a16:creationId xmlns:a16="http://schemas.microsoft.com/office/drawing/2014/main" id="{238B8E2C-5590-D200-1DBE-CFE54A58E81E}"/>
                  </a:ext>
                </a:extLst>
              </p:cNvPr>
              <p:cNvSpPr txBox="1"/>
              <p:nvPr/>
            </p:nvSpPr>
            <p:spPr>
              <a:xfrm>
                <a:off x="2815441" y="638161"/>
                <a:ext cx="332142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/>
                  <a:t>0.68</a:t>
                </a:r>
              </a:p>
            </p:txBody>
          </p:sp>
        </p:grp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3ED337C9-CA7A-C9BC-B863-0C95D58106D2}"/>
                </a:ext>
              </a:extLst>
            </p:cNvPr>
            <p:cNvSpPr txBox="1"/>
            <p:nvPr/>
          </p:nvSpPr>
          <p:spPr>
            <a:xfrm rot="16200000">
              <a:off x="1766306" y="6319775"/>
              <a:ext cx="13500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/>
                <a:t>Locomotor Activity</a:t>
              </a:r>
            </a:p>
            <a:p>
              <a:pPr algn="ctr"/>
              <a:r>
                <a:rPr lang="en-US" sz="900" b="1" dirty="0"/>
                <a:t>(beam break, average)</a:t>
              </a: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520B3D76-8A9A-1E86-0811-7853EBC651EB}"/>
              </a:ext>
            </a:extLst>
          </p:cNvPr>
          <p:cNvGrpSpPr/>
          <p:nvPr/>
        </p:nvGrpSpPr>
        <p:grpSpPr>
          <a:xfrm>
            <a:off x="2240763" y="5889105"/>
            <a:ext cx="1198488" cy="1350050"/>
            <a:chOff x="2224868" y="7444106"/>
            <a:chExt cx="1198488" cy="1350050"/>
          </a:xfrm>
        </p:grpSpPr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FFD94E12-B9C5-965A-218D-457A27474FFE}"/>
                </a:ext>
              </a:extLst>
            </p:cNvPr>
            <p:cNvGrpSpPr/>
            <p:nvPr/>
          </p:nvGrpSpPr>
          <p:grpSpPr>
            <a:xfrm>
              <a:off x="2424249" y="7754731"/>
              <a:ext cx="999107" cy="1026053"/>
              <a:chOff x="2424249" y="7754731"/>
              <a:chExt cx="999107" cy="1026053"/>
            </a:xfrm>
          </p:grpSpPr>
          <p:pic>
            <p:nvPicPr>
              <p:cNvPr id="70" name="Picture 69">
                <a:extLst>
                  <a:ext uri="{FF2B5EF4-FFF2-40B4-BE49-F238E27FC236}">
                    <a16:creationId xmlns:a16="http://schemas.microsoft.com/office/drawing/2014/main" id="{50EAAFD0-D20C-FB30-EAA7-6899BA0237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499908" y="7754731"/>
                <a:ext cx="923448" cy="1026053"/>
              </a:xfrm>
              <a:prstGeom prst="rect">
                <a:avLst/>
              </a:prstGeom>
            </p:spPr>
          </p:pic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D02509F6-735E-72D6-B576-BC51CCCBFD08}"/>
                  </a:ext>
                </a:extLst>
              </p:cNvPr>
              <p:cNvSpPr/>
              <p:nvPr/>
            </p:nvSpPr>
            <p:spPr>
              <a:xfrm>
                <a:off x="2424249" y="7935792"/>
                <a:ext cx="102379" cy="62826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5A00973D-C97C-CF71-6D67-70E3491CB0D9}"/>
                </a:ext>
              </a:extLst>
            </p:cNvPr>
            <p:cNvGrpSpPr/>
            <p:nvPr/>
          </p:nvGrpSpPr>
          <p:grpSpPr>
            <a:xfrm>
              <a:off x="2855421" y="7661389"/>
              <a:ext cx="333043" cy="184666"/>
              <a:chOff x="2815441" y="638161"/>
              <a:chExt cx="333043" cy="184666"/>
            </a:xfrm>
          </p:grpSpPr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87FE8534-3E75-75D8-D2A0-B0670AABED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0458" y="798918"/>
                <a:ext cx="308026" cy="0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44FCE0FB-3AAA-3B39-F654-E6844DCA59FB}"/>
                  </a:ext>
                </a:extLst>
              </p:cNvPr>
              <p:cNvSpPr txBox="1"/>
              <p:nvPr/>
            </p:nvSpPr>
            <p:spPr>
              <a:xfrm>
                <a:off x="2815441" y="638161"/>
                <a:ext cx="332142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/>
                  <a:t>0.41</a:t>
                </a:r>
              </a:p>
            </p:txBody>
          </p:sp>
        </p:grp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69231344-2DA0-F7B7-4E50-3CC6EB2293AB}"/>
                </a:ext>
              </a:extLst>
            </p:cNvPr>
            <p:cNvSpPr txBox="1"/>
            <p:nvPr/>
          </p:nvSpPr>
          <p:spPr>
            <a:xfrm rot="16200000">
              <a:off x="1734509" y="7934465"/>
              <a:ext cx="13500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/>
                <a:t>Total Distance in Cage</a:t>
              </a:r>
            </a:p>
            <a:p>
              <a:pPr algn="ctr"/>
              <a:r>
                <a:rPr lang="en-US" sz="900" b="1" dirty="0"/>
                <a:t>(m, average)</a:t>
              </a:r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EA93ECD5-9C04-7D84-236F-DA35B5FB8FB5}"/>
              </a:ext>
            </a:extLst>
          </p:cNvPr>
          <p:cNvGrpSpPr/>
          <p:nvPr/>
        </p:nvGrpSpPr>
        <p:grpSpPr>
          <a:xfrm>
            <a:off x="5664847" y="5923977"/>
            <a:ext cx="1176509" cy="1350050"/>
            <a:chOff x="5648952" y="7478978"/>
            <a:chExt cx="1176509" cy="1350050"/>
          </a:xfrm>
        </p:grpSpPr>
        <p:grpSp>
          <p:nvGrpSpPr>
            <p:cNvPr id="134" name="Group 133">
              <a:extLst>
                <a:ext uri="{FF2B5EF4-FFF2-40B4-BE49-F238E27FC236}">
                  <a16:creationId xmlns:a16="http://schemas.microsoft.com/office/drawing/2014/main" id="{91B7A700-3886-EC31-4BE5-8C7BF0502DBB}"/>
                </a:ext>
              </a:extLst>
            </p:cNvPr>
            <p:cNvGrpSpPr/>
            <p:nvPr/>
          </p:nvGrpSpPr>
          <p:grpSpPr>
            <a:xfrm>
              <a:off x="5865788" y="7777165"/>
              <a:ext cx="959673" cy="1026054"/>
              <a:chOff x="5865788" y="7777165"/>
              <a:chExt cx="959673" cy="1026054"/>
            </a:xfrm>
          </p:grpSpPr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A2FB6430-092E-A061-D058-C9B9A65941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902013" y="7777165"/>
                <a:ext cx="923448" cy="1026054"/>
              </a:xfrm>
              <a:prstGeom prst="rect">
                <a:avLst/>
              </a:prstGeom>
            </p:spPr>
          </p:pic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AFC56F4D-9E3A-0E67-7A2F-CCCBD358CFFE}"/>
                  </a:ext>
                </a:extLst>
              </p:cNvPr>
              <p:cNvSpPr/>
              <p:nvPr/>
            </p:nvSpPr>
            <p:spPr>
              <a:xfrm>
                <a:off x="5865788" y="7956248"/>
                <a:ext cx="102379" cy="62826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332FFE71-68C9-F230-B0DE-8DEC4A2F531F}"/>
                </a:ext>
              </a:extLst>
            </p:cNvPr>
            <p:cNvGrpSpPr/>
            <p:nvPr/>
          </p:nvGrpSpPr>
          <p:grpSpPr>
            <a:xfrm>
              <a:off x="6261447" y="7684832"/>
              <a:ext cx="333043" cy="184666"/>
              <a:chOff x="2815441" y="638161"/>
              <a:chExt cx="333043" cy="184666"/>
            </a:xfrm>
          </p:grpSpPr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C3755176-A1FF-9E09-3AD5-523F4DEE05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40458" y="798918"/>
                <a:ext cx="308026" cy="0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3" name="TextBox 162">
                <a:extLst>
                  <a:ext uri="{FF2B5EF4-FFF2-40B4-BE49-F238E27FC236}">
                    <a16:creationId xmlns:a16="http://schemas.microsoft.com/office/drawing/2014/main" id="{AAE1C118-91BC-E50B-ED69-6150EAACD55F}"/>
                  </a:ext>
                </a:extLst>
              </p:cNvPr>
              <p:cNvSpPr txBox="1"/>
              <p:nvPr/>
            </p:nvSpPr>
            <p:spPr>
              <a:xfrm>
                <a:off x="2815441" y="638161"/>
                <a:ext cx="332142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/>
                  <a:t>0.28</a:t>
                </a:r>
              </a:p>
            </p:txBody>
          </p:sp>
        </p:grp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F3040BB6-C29C-FE21-7675-5FBEA688745C}"/>
                </a:ext>
              </a:extLst>
            </p:cNvPr>
            <p:cNvSpPr txBox="1"/>
            <p:nvPr/>
          </p:nvSpPr>
          <p:spPr>
            <a:xfrm rot="16200000">
              <a:off x="5158593" y="7969337"/>
              <a:ext cx="13500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/>
                <a:t>Total Distance in Cage</a:t>
              </a:r>
            </a:p>
            <a:p>
              <a:pPr algn="ctr"/>
              <a:r>
                <a:rPr lang="en-US" sz="900" b="1" dirty="0"/>
                <a:t>(m, average)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B60C9DF-3569-E5BA-819E-26F07C240B96}"/>
              </a:ext>
            </a:extLst>
          </p:cNvPr>
          <p:cNvGrpSpPr/>
          <p:nvPr/>
        </p:nvGrpSpPr>
        <p:grpSpPr>
          <a:xfrm>
            <a:off x="5631391" y="7408558"/>
            <a:ext cx="1215857" cy="1351773"/>
            <a:chOff x="5631391" y="7408558"/>
            <a:chExt cx="1215857" cy="1351773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65A802B0-722F-6822-4607-8CE9F35AA604}"/>
                </a:ext>
              </a:extLst>
            </p:cNvPr>
            <p:cNvGrpSpPr/>
            <p:nvPr/>
          </p:nvGrpSpPr>
          <p:grpSpPr>
            <a:xfrm>
              <a:off x="5738504" y="7518185"/>
              <a:ext cx="1108744" cy="1242146"/>
              <a:chOff x="5713990" y="7512226"/>
              <a:chExt cx="1108744" cy="1242146"/>
            </a:xfrm>
          </p:grpSpPr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AFDBD531-8171-2CA8-A356-3EC4073C5628}"/>
                  </a:ext>
                </a:extLst>
              </p:cNvPr>
              <p:cNvGrpSpPr/>
              <p:nvPr/>
            </p:nvGrpSpPr>
            <p:grpSpPr>
              <a:xfrm>
                <a:off x="5713990" y="7512226"/>
                <a:ext cx="1108744" cy="1242146"/>
                <a:chOff x="5713990" y="7512226"/>
                <a:chExt cx="1108744" cy="1242146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87F77F0-7EC9-BCC0-9488-2643AD6B7657}"/>
                    </a:ext>
                  </a:extLst>
                </p:cNvPr>
                <p:cNvGrpSpPr/>
                <p:nvPr/>
              </p:nvGrpSpPr>
              <p:grpSpPr>
                <a:xfrm>
                  <a:off x="5713990" y="7604559"/>
                  <a:ext cx="1108744" cy="1149813"/>
                  <a:chOff x="6824581" y="7810164"/>
                  <a:chExt cx="755516" cy="1009793"/>
                </a:xfrm>
              </p:grpSpPr>
              <p:pic>
                <p:nvPicPr>
                  <p:cNvPr id="4" name="Picture 3">
                    <a:extLst>
                      <a:ext uri="{FF2B5EF4-FFF2-40B4-BE49-F238E27FC236}">
                        <a16:creationId xmlns:a16="http://schemas.microsoft.com/office/drawing/2014/main" id="{557E09D0-231C-4297-AB58-A51FD75261F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875471" y="7810164"/>
                    <a:ext cx="704626" cy="1009793"/>
                  </a:xfrm>
                  <a:prstGeom prst="rect">
                    <a:avLst/>
                  </a:prstGeom>
                </p:spPr>
              </p:pic>
              <p:sp>
                <p:nvSpPr>
                  <p:cNvPr id="8" name="Rectangle 7">
                    <a:extLst>
                      <a:ext uri="{FF2B5EF4-FFF2-40B4-BE49-F238E27FC236}">
                        <a16:creationId xmlns:a16="http://schemas.microsoft.com/office/drawing/2014/main" id="{EBF38854-B70B-D96E-4D47-9CB2EE22BD0C}"/>
                      </a:ext>
                    </a:extLst>
                  </p:cNvPr>
                  <p:cNvSpPr/>
                  <p:nvPr/>
                </p:nvSpPr>
                <p:spPr>
                  <a:xfrm>
                    <a:off x="6824581" y="7966323"/>
                    <a:ext cx="102379" cy="628261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C12DEAEB-16A4-108C-8865-8B8C26E4FAE4}"/>
                    </a:ext>
                  </a:extLst>
                </p:cNvPr>
                <p:cNvGrpSpPr/>
                <p:nvPr/>
              </p:nvGrpSpPr>
              <p:grpSpPr>
                <a:xfrm>
                  <a:off x="6214176" y="7512226"/>
                  <a:ext cx="396262" cy="184666"/>
                  <a:chOff x="6177618" y="7512226"/>
                  <a:chExt cx="328559" cy="184666"/>
                </a:xfrm>
              </p:grpSpPr>
              <p:cxnSp>
                <p:nvCxnSpPr>
                  <p:cNvPr id="14" name="Straight Connector 13">
                    <a:extLst>
                      <a:ext uri="{FF2B5EF4-FFF2-40B4-BE49-F238E27FC236}">
                        <a16:creationId xmlns:a16="http://schemas.microsoft.com/office/drawing/2014/main" id="{08362F2E-CD4D-2338-4209-A02242C22E4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234841" y="7679864"/>
                    <a:ext cx="251136" cy="0"/>
                  </a:xfrm>
                  <a:prstGeom prst="line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FAA18292-2DCC-1CAB-92F4-75DA6F7F53AE}"/>
                      </a:ext>
                    </a:extLst>
                  </p:cNvPr>
                  <p:cNvSpPr txBox="1"/>
                  <p:nvPr/>
                </p:nvSpPr>
                <p:spPr>
                  <a:xfrm>
                    <a:off x="6177618" y="7512226"/>
                    <a:ext cx="328559" cy="18466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600" b="1" dirty="0"/>
                      <a:t>    0.16</a:t>
                    </a:r>
                  </a:p>
                </p:txBody>
              </p:sp>
            </p:grp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4FCDEDEF-FF92-BF3B-3320-4EA05425F283}"/>
                    </a:ext>
                  </a:extLst>
                </p:cNvPr>
                <p:cNvSpPr/>
                <p:nvPr/>
              </p:nvSpPr>
              <p:spPr>
                <a:xfrm>
                  <a:off x="6155559" y="8572938"/>
                  <a:ext cx="592082" cy="8408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19D6B305-5B0D-E456-F731-196E0845E930}"/>
                    </a:ext>
                  </a:extLst>
                </p:cNvPr>
                <p:cNvSpPr txBox="1"/>
                <p:nvPr/>
              </p:nvSpPr>
              <p:spPr>
                <a:xfrm>
                  <a:off x="6127049" y="8522646"/>
                  <a:ext cx="303288" cy="1692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500" b="1" dirty="0"/>
                    <a:t>AL F</a:t>
                  </a: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4321E100-1ADC-C484-961C-E751A4BC48D6}"/>
                    </a:ext>
                  </a:extLst>
                </p:cNvPr>
                <p:cNvSpPr txBox="1"/>
                <p:nvPr/>
              </p:nvSpPr>
              <p:spPr>
                <a:xfrm>
                  <a:off x="6458427" y="8522646"/>
                  <a:ext cx="284052" cy="1692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500" b="1" dirty="0"/>
                    <a:t>FI F</a:t>
                  </a:r>
                </a:p>
              </p:txBody>
            </p:sp>
          </p:grp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E416973C-BA47-6871-AF89-C6819CC1C4F7}"/>
                  </a:ext>
                </a:extLst>
              </p:cNvPr>
              <p:cNvSpPr/>
              <p:nvPr/>
            </p:nvSpPr>
            <p:spPr>
              <a:xfrm>
                <a:off x="5834641" y="7856306"/>
                <a:ext cx="237122" cy="57535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88FD62D2-426A-2F32-50D8-27194D9693F7}"/>
                  </a:ext>
                </a:extLst>
              </p:cNvPr>
              <p:cNvSpPr txBox="1"/>
              <p:nvPr/>
            </p:nvSpPr>
            <p:spPr>
              <a:xfrm>
                <a:off x="5849337" y="7915585"/>
                <a:ext cx="309700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/>
                  <a:t>200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87B6BF8-2A4B-AD73-6422-DAE855A02C87}"/>
                  </a:ext>
                </a:extLst>
              </p:cNvPr>
              <p:cNvSpPr txBox="1"/>
              <p:nvPr/>
            </p:nvSpPr>
            <p:spPr>
              <a:xfrm>
                <a:off x="5849337" y="8235209"/>
                <a:ext cx="309700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b="1" dirty="0"/>
                  <a:t>100</a:t>
                </a:r>
              </a:p>
            </p:txBody>
          </p:sp>
        </p:grp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77834F2-EBFA-E82F-2856-88D0A4B8D6D7}"/>
                </a:ext>
              </a:extLst>
            </p:cNvPr>
            <p:cNvSpPr txBox="1"/>
            <p:nvPr/>
          </p:nvSpPr>
          <p:spPr>
            <a:xfrm rot="16200000">
              <a:off x="5141032" y="7898917"/>
              <a:ext cx="13500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900" b="1" dirty="0"/>
                <a:t>Locomotor Activity</a:t>
              </a:r>
            </a:p>
            <a:p>
              <a:pPr algn="ctr"/>
              <a:r>
                <a:rPr lang="en-US" sz="900" b="1" dirty="0"/>
                <a:t>(beam break, average)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3574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2FF537-A8A1-7CC1-8F0E-A23F568F5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682686D9-4DBE-2E70-465E-AB29FDF67574}"/>
              </a:ext>
            </a:extLst>
          </p:cNvPr>
          <p:cNvSpPr txBox="1"/>
          <p:nvPr/>
        </p:nvSpPr>
        <p:spPr>
          <a:xfrm>
            <a:off x="310651" y="39329"/>
            <a:ext cx="6215548" cy="96949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Supplemental Figure 5.  Effects of FI intervention on physiologic</a:t>
            </a:r>
          </a:p>
          <a:p>
            <a:r>
              <a:rPr lang="en-US" sz="1600" b="1" dirty="0"/>
              <a:t>outcomes in Protocol 1 rats (SC diet-fed). </a:t>
            </a:r>
            <a:r>
              <a:rPr lang="en-US" sz="1600" dirty="0"/>
              <a:t>Rats from protocol 1 </a:t>
            </a:r>
          </a:p>
          <a:p>
            <a:r>
              <a:rPr lang="en-US" sz="1600" dirty="0"/>
              <a:t>(SC diet-feeding) were placed in </a:t>
            </a:r>
            <a:r>
              <a:rPr lang="en-US" sz="1600" dirty="0" err="1"/>
              <a:t>Promethion</a:t>
            </a:r>
            <a:r>
              <a:rPr lang="en-US" sz="1600" dirty="0"/>
              <a:t> metabolic cages for </a:t>
            </a:r>
          </a:p>
          <a:p>
            <a:r>
              <a:rPr lang="en-US" sz="1600" dirty="0"/>
              <a:t>noninvasive analysis of respiration and physical activity. (</a:t>
            </a:r>
            <a:r>
              <a:rPr lang="en-US" sz="1600" b="1" dirty="0"/>
              <a:t>A</a:t>
            </a:r>
            <a:r>
              <a:rPr lang="en-US" sz="1600" dirty="0"/>
              <a:t>) Energy </a:t>
            </a:r>
          </a:p>
          <a:p>
            <a:r>
              <a:rPr lang="en-US" sz="1600" dirty="0"/>
              <a:t>expenditure in dark (dark-shaded) and light (unshaded) </a:t>
            </a:r>
          </a:p>
          <a:p>
            <a:r>
              <a:rPr lang="en-US" sz="1600" dirty="0"/>
              <a:t>measurement periods in FI compared to AL male rats; (</a:t>
            </a:r>
            <a:r>
              <a:rPr lang="en-US" sz="1600" b="1" dirty="0"/>
              <a:t>B</a:t>
            </a:r>
            <a:r>
              <a:rPr lang="en-US" sz="1600" dirty="0"/>
              <a:t>) Average </a:t>
            </a:r>
          </a:p>
          <a:p>
            <a:r>
              <a:rPr lang="en-US" sz="1600" dirty="0"/>
              <a:t>energy expenditure across full days in FI compared to AL male rats. </a:t>
            </a:r>
          </a:p>
          <a:p>
            <a:r>
              <a:rPr lang="en-US" sz="1600" dirty="0"/>
              <a:t>(</a:t>
            </a:r>
            <a:r>
              <a:rPr lang="en-US" sz="1600" b="1" dirty="0"/>
              <a:t>C</a:t>
            </a:r>
            <a:r>
              <a:rPr lang="en-US" sz="1600" dirty="0"/>
              <a:t>) Energy expenditure in dark (dark-shaded) and light (unshaded) </a:t>
            </a:r>
          </a:p>
          <a:p>
            <a:r>
              <a:rPr lang="en-US" sz="1600" dirty="0"/>
              <a:t>measurement periods in FI compared to AL female rats; (</a:t>
            </a:r>
            <a:r>
              <a:rPr lang="en-US" sz="1600" b="1" dirty="0"/>
              <a:t>D</a:t>
            </a:r>
            <a:r>
              <a:rPr lang="en-US" sz="1600" dirty="0"/>
              <a:t>) Average </a:t>
            </a:r>
          </a:p>
          <a:p>
            <a:r>
              <a:rPr lang="en-US" sz="1600" dirty="0"/>
              <a:t>energy expenditure across full days in FI compared to AL female </a:t>
            </a:r>
          </a:p>
          <a:p>
            <a:r>
              <a:rPr lang="en-US" sz="1600" dirty="0"/>
              <a:t>rats; (</a:t>
            </a:r>
            <a:r>
              <a:rPr lang="en-US" sz="1600" b="1" dirty="0"/>
              <a:t>E</a:t>
            </a:r>
            <a:r>
              <a:rPr lang="en-US" sz="1600" dirty="0"/>
              <a:t>) Average body weights of male (M) and female (F) rats </a:t>
            </a:r>
          </a:p>
          <a:p>
            <a:r>
              <a:rPr lang="en-US" sz="1600" dirty="0"/>
              <a:t>at the end of the 7-day cage period. (</a:t>
            </a:r>
            <a:r>
              <a:rPr lang="en-US" sz="1600" b="1" dirty="0"/>
              <a:t>F</a:t>
            </a:r>
            <a:r>
              <a:rPr lang="en-US" sz="1600" dirty="0"/>
              <a:t>) Energy expenditure </a:t>
            </a:r>
          </a:p>
          <a:p>
            <a:r>
              <a:rPr lang="en-US" sz="1600" dirty="0"/>
              <a:t>normalized to body weights in male and female FI and AL rats.  (</a:t>
            </a:r>
            <a:r>
              <a:rPr lang="en-US" sz="1600" b="1" dirty="0"/>
              <a:t>G</a:t>
            </a:r>
            <a:r>
              <a:rPr lang="en-US" sz="1600" dirty="0"/>
              <a:t>) </a:t>
            </a:r>
          </a:p>
          <a:p>
            <a:r>
              <a:rPr lang="en-US" sz="1600" dirty="0"/>
              <a:t>Cumulative food intake across 4-day measurement period in dark </a:t>
            </a:r>
          </a:p>
          <a:p>
            <a:r>
              <a:rPr lang="en-US" sz="1600" dirty="0"/>
              <a:t>(dark-shaded) and light (unshaded) measurement periods in male FI </a:t>
            </a:r>
          </a:p>
          <a:p>
            <a:r>
              <a:rPr lang="en-US" sz="1600" dirty="0"/>
              <a:t>and AL rats;  (</a:t>
            </a:r>
            <a:r>
              <a:rPr lang="en-US" sz="1600" b="1" dirty="0"/>
              <a:t>H</a:t>
            </a:r>
            <a:r>
              <a:rPr lang="en-US" sz="1600" dirty="0"/>
              <a:t>) Average cumulative food intake for 4 day period, </a:t>
            </a:r>
          </a:p>
          <a:p>
            <a:r>
              <a:rPr lang="en-US" sz="1600" dirty="0"/>
              <a:t>male rats. (</a:t>
            </a:r>
            <a:r>
              <a:rPr lang="en-US" sz="1600" b="1" dirty="0"/>
              <a:t>I</a:t>
            </a:r>
            <a:r>
              <a:rPr lang="en-US" sz="1600" dirty="0"/>
              <a:t>) Cumulative food intake across 4-day measurement </a:t>
            </a:r>
          </a:p>
          <a:p>
            <a:r>
              <a:rPr lang="en-US" sz="1600" dirty="0"/>
              <a:t>period in dark (dark-shaded) and light (unshaded) measurement </a:t>
            </a:r>
          </a:p>
          <a:p>
            <a:r>
              <a:rPr lang="en-US" sz="1600" dirty="0"/>
              <a:t>periods for female FI and AL rats; (</a:t>
            </a:r>
            <a:r>
              <a:rPr lang="en-US" sz="1600" b="1" dirty="0"/>
              <a:t>J</a:t>
            </a:r>
            <a:r>
              <a:rPr lang="en-US" sz="1600" dirty="0"/>
              <a:t>) Average cumulative food intake </a:t>
            </a:r>
          </a:p>
          <a:p>
            <a:r>
              <a:rPr lang="en-US" sz="1600" dirty="0"/>
              <a:t>for 4 day period, female rats. (</a:t>
            </a:r>
            <a:r>
              <a:rPr lang="en-US" sz="1600" b="1" dirty="0"/>
              <a:t>K</a:t>
            </a:r>
            <a:r>
              <a:rPr lang="en-US" sz="1600" dirty="0"/>
              <a:t>) Physical activity expressed as </a:t>
            </a:r>
          </a:p>
          <a:p>
            <a:r>
              <a:rPr lang="en-US" sz="1600" dirty="0"/>
              <a:t>distance traveled in dark (dark-shaded) and light (unshaded) </a:t>
            </a:r>
          </a:p>
          <a:p>
            <a:r>
              <a:rPr lang="en-US" sz="1600" dirty="0"/>
              <a:t>measurement periods in male FI and AL rats; (</a:t>
            </a:r>
            <a:r>
              <a:rPr lang="en-US" sz="1600" b="1" dirty="0"/>
              <a:t>L</a:t>
            </a:r>
            <a:r>
              <a:rPr lang="en-US" sz="1600" dirty="0"/>
              <a:t>) Average distance </a:t>
            </a:r>
          </a:p>
          <a:p>
            <a:r>
              <a:rPr lang="en-US" sz="1600" dirty="0"/>
              <a:t>traveled/full day in FI compared to AL male rats. (</a:t>
            </a:r>
            <a:r>
              <a:rPr lang="en-US" sz="1600" b="1" dirty="0"/>
              <a:t>M</a:t>
            </a:r>
            <a:r>
              <a:rPr lang="en-US" sz="1600" dirty="0"/>
              <a:t>) Physical </a:t>
            </a:r>
          </a:p>
          <a:p>
            <a:r>
              <a:rPr lang="en-US" sz="1600" dirty="0"/>
              <a:t>activity expressed as distance traveled in dark (dark-shaded) and </a:t>
            </a:r>
          </a:p>
          <a:p>
            <a:r>
              <a:rPr lang="en-US" sz="1600" dirty="0"/>
              <a:t>light (unshaded) measurement periods in female FI and AL rats; </a:t>
            </a:r>
          </a:p>
          <a:p>
            <a:r>
              <a:rPr lang="en-US" sz="1600" dirty="0"/>
              <a:t>(</a:t>
            </a:r>
            <a:r>
              <a:rPr lang="en-US" sz="1600" b="1" dirty="0"/>
              <a:t>N</a:t>
            </a:r>
            <a:r>
              <a:rPr lang="en-US" sz="1600" dirty="0"/>
              <a:t>) Average distance traveled/full day in FI compared to AL female </a:t>
            </a:r>
          </a:p>
          <a:p>
            <a:r>
              <a:rPr lang="en-US" sz="1600" dirty="0"/>
              <a:t>rats. (</a:t>
            </a:r>
            <a:r>
              <a:rPr lang="en-US" sz="1600" b="1" dirty="0"/>
              <a:t>O</a:t>
            </a:r>
            <a:r>
              <a:rPr lang="en-US" sz="1600" dirty="0"/>
              <a:t>) Physical activity measured by average beam breaks in dark </a:t>
            </a:r>
          </a:p>
          <a:p>
            <a:r>
              <a:rPr lang="en-US" sz="1600" dirty="0"/>
              <a:t>(dark-shaded) and light (unshaded) measurement periods in male FI </a:t>
            </a:r>
          </a:p>
          <a:p>
            <a:r>
              <a:rPr lang="en-US" sz="1600" dirty="0"/>
              <a:t>and AL rats; (</a:t>
            </a:r>
            <a:r>
              <a:rPr lang="en-US" sz="1600" b="1" dirty="0"/>
              <a:t>P</a:t>
            </a:r>
            <a:r>
              <a:rPr lang="en-US" sz="1600" dirty="0"/>
              <a:t>) Average beam breaks/full day in FI compared to AL </a:t>
            </a:r>
          </a:p>
          <a:p>
            <a:r>
              <a:rPr lang="en-US" sz="1600" dirty="0"/>
              <a:t>male rats. (</a:t>
            </a:r>
            <a:r>
              <a:rPr lang="en-US" sz="1600" b="1" dirty="0"/>
              <a:t>Q</a:t>
            </a:r>
            <a:r>
              <a:rPr lang="en-US" sz="1600" dirty="0"/>
              <a:t>) Physical activity measured by average beam breaks </a:t>
            </a:r>
          </a:p>
          <a:p>
            <a:r>
              <a:rPr lang="en-US" sz="1600" dirty="0"/>
              <a:t>in dark (dark-shaded) and light (unshaded) measurement periods in </a:t>
            </a:r>
          </a:p>
          <a:p>
            <a:r>
              <a:rPr lang="en-US" sz="1600" dirty="0"/>
              <a:t>female FI and AL rats; (</a:t>
            </a:r>
            <a:r>
              <a:rPr lang="en-US" sz="1600" b="1" dirty="0"/>
              <a:t>R</a:t>
            </a:r>
            <a:r>
              <a:rPr lang="en-US" sz="1600" dirty="0"/>
              <a:t>) Average beam breaks/full day in FI </a:t>
            </a:r>
          </a:p>
          <a:p>
            <a:r>
              <a:rPr lang="en-US" sz="1600" dirty="0"/>
              <a:t>compared to AL female rats. Levels of significance indicated for </a:t>
            </a:r>
          </a:p>
          <a:p>
            <a:r>
              <a:rPr lang="en-US" sz="1600" dirty="0"/>
              <a:t>average measurements were determined using unpaired t-tests. </a:t>
            </a:r>
          </a:p>
          <a:p>
            <a:r>
              <a:rPr lang="en-US" sz="1600" dirty="0"/>
              <a:t>ANOVA and ANCOVA tests were used for panels E and F, </a:t>
            </a:r>
          </a:p>
          <a:p>
            <a:r>
              <a:rPr lang="en-US" sz="1600" dirty="0"/>
              <a:t>respectively, with no significant differences found between groups.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29359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29168E-6C86-7AA5-64A8-B29EC3CD4AFB}"/>
              </a:ext>
            </a:extLst>
          </p:cNvPr>
          <p:cNvSpPr txBox="1"/>
          <p:nvPr/>
        </p:nvSpPr>
        <p:spPr>
          <a:xfrm>
            <a:off x="2013309" y="3152123"/>
            <a:ext cx="3273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6D6EEC-51A7-8055-5575-C7C9100DD7C6}"/>
              </a:ext>
            </a:extLst>
          </p:cNvPr>
          <p:cNvSpPr txBox="1"/>
          <p:nvPr/>
        </p:nvSpPr>
        <p:spPr>
          <a:xfrm>
            <a:off x="3815520" y="3153168"/>
            <a:ext cx="3273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D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9C3C7C8-0A48-B259-F855-BAB1436D5571}"/>
              </a:ext>
            </a:extLst>
          </p:cNvPr>
          <p:cNvGrpSpPr/>
          <p:nvPr/>
        </p:nvGrpSpPr>
        <p:grpSpPr>
          <a:xfrm>
            <a:off x="227900" y="3619469"/>
            <a:ext cx="1468077" cy="1947953"/>
            <a:chOff x="549315" y="7184094"/>
            <a:chExt cx="1468077" cy="19479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846405C-1FE9-B336-2876-0F9A3A9B90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821" t="7505" r="14600" b="60541"/>
            <a:stretch>
              <a:fillRect/>
            </a:stretch>
          </p:blipFill>
          <p:spPr>
            <a:xfrm>
              <a:off x="615053" y="7184094"/>
              <a:ext cx="1265124" cy="49588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E31EAF0-B4E4-6602-CD99-02E4AFB7B2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821" t="40063" r="14600" b="40977"/>
            <a:stretch>
              <a:fillRect/>
            </a:stretch>
          </p:blipFill>
          <p:spPr>
            <a:xfrm>
              <a:off x="615053" y="7678979"/>
              <a:ext cx="1265124" cy="29421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934E14A-A303-B195-7BB1-F70BBD184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821" t="39874" r="14600" b="40202"/>
            <a:stretch>
              <a:fillRect/>
            </a:stretch>
          </p:blipFill>
          <p:spPr>
            <a:xfrm>
              <a:off x="615472" y="7981475"/>
              <a:ext cx="1265124" cy="32004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B27C628-48A4-9C4D-F0A4-3E081206FD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821" t="80076" r="14600"/>
            <a:stretch>
              <a:fillRect/>
            </a:stretch>
          </p:blipFill>
          <p:spPr>
            <a:xfrm>
              <a:off x="615472" y="8290252"/>
              <a:ext cx="1265124" cy="309191"/>
            </a:xfrm>
            <a:prstGeom prst="rect">
              <a:avLst/>
            </a:prstGeom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924D98C-9738-0F09-1A8F-AD52EA810A64}"/>
                </a:ext>
              </a:extLst>
            </p:cNvPr>
            <p:cNvCxnSpPr>
              <a:cxnSpLocks/>
            </p:cNvCxnSpPr>
            <p:nvPr/>
          </p:nvCxnSpPr>
          <p:spPr>
            <a:xfrm>
              <a:off x="621526" y="8618435"/>
              <a:ext cx="16092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A2D0EA2-3F32-4A93-E3B7-5CD41864B4D6}"/>
                </a:ext>
              </a:extLst>
            </p:cNvPr>
            <p:cNvCxnSpPr>
              <a:cxnSpLocks/>
            </p:cNvCxnSpPr>
            <p:nvPr/>
          </p:nvCxnSpPr>
          <p:spPr>
            <a:xfrm>
              <a:off x="835256" y="8618435"/>
              <a:ext cx="16092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DFE70C3-47F0-A08E-10AC-719363884098}"/>
                </a:ext>
              </a:extLst>
            </p:cNvPr>
            <p:cNvCxnSpPr>
              <a:cxnSpLocks/>
            </p:cNvCxnSpPr>
            <p:nvPr/>
          </p:nvCxnSpPr>
          <p:spPr>
            <a:xfrm>
              <a:off x="1054672" y="8618435"/>
              <a:ext cx="16092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418BA1F-D69D-BE78-28F9-28E96C47530D}"/>
                </a:ext>
              </a:extLst>
            </p:cNvPr>
            <p:cNvCxnSpPr>
              <a:cxnSpLocks/>
            </p:cNvCxnSpPr>
            <p:nvPr/>
          </p:nvCxnSpPr>
          <p:spPr>
            <a:xfrm>
              <a:off x="1270131" y="8618435"/>
              <a:ext cx="16092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8B07EEB-BB55-0357-F4FC-6ED44432F637}"/>
                </a:ext>
              </a:extLst>
            </p:cNvPr>
            <p:cNvCxnSpPr>
              <a:cxnSpLocks/>
            </p:cNvCxnSpPr>
            <p:nvPr/>
          </p:nvCxnSpPr>
          <p:spPr>
            <a:xfrm>
              <a:off x="1491791" y="8618435"/>
              <a:ext cx="16092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6F99689-E0D9-1406-534B-5F06A94429AC}"/>
                </a:ext>
              </a:extLst>
            </p:cNvPr>
            <p:cNvCxnSpPr>
              <a:cxnSpLocks/>
            </p:cNvCxnSpPr>
            <p:nvPr/>
          </p:nvCxnSpPr>
          <p:spPr>
            <a:xfrm>
              <a:off x="1701676" y="8618435"/>
              <a:ext cx="16092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4441694-EB2D-C082-09FA-40F39672366D}"/>
                </a:ext>
              </a:extLst>
            </p:cNvPr>
            <p:cNvSpPr txBox="1"/>
            <p:nvPr/>
          </p:nvSpPr>
          <p:spPr>
            <a:xfrm rot="18127400">
              <a:off x="630793" y="8674298"/>
              <a:ext cx="476543" cy="1998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End of FI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9FFAA2C-1E42-B5DD-E106-417CF227B5A7}"/>
                </a:ext>
              </a:extLst>
            </p:cNvPr>
            <p:cNvSpPr txBox="1"/>
            <p:nvPr/>
          </p:nvSpPr>
          <p:spPr>
            <a:xfrm rot="18127400">
              <a:off x="388694" y="8694702"/>
              <a:ext cx="517349" cy="196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Prior to FI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0E161C6-5452-6895-727C-03EAC0C1D12C}"/>
                </a:ext>
              </a:extLst>
            </p:cNvPr>
            <p:cNvSpPr txBox="1"/>
            <p:nvPr/>
          </p:nvSpPr>
          <p:spPr>
            <a:xfrm rot="18127400">
              <a:off x="730043" y="8696384"/>
              <a:ext cx="663157" cy="196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1 </a:t>
              </a:r>
              <a:r>
                <a:rPr lang="en-US" sz="600" dirty="0" err="1"/>
                <a:t>Wk</a:t>
              </a:r>
              <a:r>
                <a:rPr lang="en-US" sz="600" dirty="0"/>
                <a:t> after FI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82E1D37-1EC9-F532-4CA2-333712D1C005}"/>
                </a:ext>
              </a:extLst>
            </p:cNvPr>
            <p:cNvSpPr txBox="1"/>
            <p:nvPr/>
          </p:nvSpPr>
          <p:spPr>
            <a:xfrm rot="18127400">
              <a:off x="960816" y="8696383"/>
              <a:ext cx="663157" cy="196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3 </a:t>
              </a:r>
              <a:r>
                <a:rPr lang="en-US" sz="600" dirty="0" err="1"/>
                <a:t>Wk</a:t>
              </a:r>
              <a:r>
                <a:rPr lang="en-US" sz="600" dirty="0"/>
                <a:t> after FI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6A30184-9133-30B5-B4F7-D2894C193278}"/>
                </a:ext>
              </a:extLst>
            </p:cNvPr>
            <p:cNvSpPr txBox="1"/>
            <p:nvPr/>
          </p:nvSpPr>
          <p:spPr>
            <a:xfrm rot="18127400">
              <a:off x="1170159" y="8702415"/>
              <a:ext cx="663157" cy="196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5 </a:t>
              </a:r>
              <a:r>
                <a:rPr lang="en-US" sz="600" dirty="0" err="1"/>
                <a:t>Wk</a:t>
              </a:r>
              <a:r>
                <a:rPr lang="en-US" sz="600" dirty="0"/>
                <a:t> after FI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63B1388-B130-FBF4-7BF9-3A515D8E9D60}"/>
                </a:ext>
              </a:extLst>
            </p:cNvPr>
            <p:cNvSpPr txBox="1"/>
            <p:nvPr/>
          </p:nvSpPr>
          <p:spPr>
            <a:xfrm rot="18127400">
              <a:off x="1374897" y="8675993"/>
              <a:ext cx="663157" cy="196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dirty="0"/>
                <a:t>Termination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1CEF1AB-2785-1A1E-D669-6AFA6FD3786D}"/>
                </a:ext>
              </a:extLst>
            </p:cNvPr>
            <p:cNvCxnSpPr>
              <a:cxnSpLocks/>
            </p:cNvCxnSpPr>
            <p:nvPr/>
          </p:nvCxnSpPr>
          <p:spPr>
            <a:xfrm>
              <a:off x="620295" y="7672818"/>
              <a:ext cx="1397096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0F0715F-C8DE-BD2E-F1BC-D60277BA6100}"/>
                </a:ext>
              </a:extLst>
            </p:cNvPr>
            <p:cNvSpPr txBox="1"/>
            <p:nvPr/>
          </p:nvSpPr>
          <p:spPr>
            <a:xfrm rot="16200000">
              <a:off x="1688895" y="8358313"/>
              <a:ext cx="495411" cy="161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50" dirty="0"/>
                <a:t> FI, Female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6484FBD-0401-631A-EAD6-A0E74025E272}"/>
                </a:ext>
              </a:extLst>
            </p:cNvPr>
            <p:cNvSpPr txBox="1"/>
            <p:nvPr/>
          </p:nvSpPr>
          <p:spPr>
            <a:xfrm rot="16200000">
              <a:off x="1684782" y="8027715"/>
              <a:ext cx="503636" cy="161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50" dirty="0"/>
                <a:t>AL, Female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C2C527B-14A5-7A8C-337D-1337627A2B3C}"/>
                </a:ext>
              </a:extLst>
            </p:cNvPr>
            <p:cNvSpPr txBox="1"/>
            <p:nvPr/>
          </p:nvSpPr>
          <p:spPr>
            <a:xfrm rot="16200000">
              <a:off x="1731659" y="7721796"/>
              <a:ext cx="409882" cy="161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50" dirty="0"/>
                <a:t>FI, Male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F31E9A5-D253-0D3B-FAD4-70566F7CA11B}"/>
                </a:ext>
              </a:extLst>
            </p:cNvPr>
            <p:cNvSpPr txBox="1"/>
            <p:nvPr/>
          </p:nvSpPr>
          <p:spPr>
            <a:xfrm rot="16200000">
              <a:off x="1720968" y="7417131"/>
              <a:ext cx="431265" cy="1615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50" dirty="0"/>
                <a:t>AL, Male</a:t>
              </a:r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D60697E-29E5-DBE5-A254-CC075FEF2053}"/>
                </a:ext>
              </a:extLst>
            </p:cNvPr>
            <p:cNvCxnSpPr>
              <a:cxnSpLocks/>
            </p:cNvCxnSpPr>
            <p:nvPr/>
          </p:nvCxnSpPr>
          <p:spPr>
            <a:xfrm>
              <a:off x="620295" y="7979226"/>
              <a:ext cx="1397096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3DE0D2B-2168-0F28-FB49-7EF4E205A10A}"/>
                </a:ext>
              </a:extLst>
            </p:cNvPr>
            <p:cNvCxnSpPr>
              <a:cxnSpLocks/>
            </p:cNvCxnSpPr>
            <p:nvPr/>
          </p:nvCxnSpPr>
          <p:spPr>
            <a:xfrm>
              <a:off x="620295" y="8290252"/>
              <a:ext cx="1397096" cy="0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1FB84CC-BBE6-EDCF-A179-116147560929}"/>
                </a:ext>
              </a:extLst>
            </p:cNvPr>
            <p:cNvSpPr/>
            <p:nvPr/>
          </p:nvSpPr>
          <p:spPr>
            <a:xfrm>
              <a:off x="621526" y="7364146"/>
              <a:ext cx="1392136" cy="1227866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noFill/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C9FA95F-2C27-2F76-CF4B-9088E86DAF7E}"/>
                </a:ext>
              </a:extLst>
            </p:cNvPr>
            <p:cNvCxnSpPr>
              <a:cxnSpLocks/>
            </p:cNvCxnSpPr>
            <p:nvPr/>
          </p:nvCxnSpPr>
          <p:spPr>
            <a:xfrm>
              <a:off x="1862603" y="7364146"/>
              <a:ext cx="0" cy="1226694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9168411-BA8A-EFEC-220F-A347DAE087DA}"/>
              </a:ext>
            </a:extLst>
          </p:cNvPr>
          <p:cNvGrpSpPr/>
          <p:nvPr/>
        </p:nvGrpSpPr>
        <p:grpSpPr>
          <a:xfrm>
            <a:off x="2233755" y="3487971"/>
            <a:ext cx="1227395" cy="2070256"/>
            <a:chOff x="2723293" y="7035567"/>
            <a:chExt cx="1227395" cy="2070256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A6C7F965-86CF-2D52-7CFD-8D475F42A7D9}"/>
                </a:ext>
              </a:extLst>
            </p:cNvPr>
            <p:cNvGrpSpPr/>
            <p:nvPr/>
          </p:nvGrpSpPr>
          <p:grpSpPr>
            <a:xfrm>
              <a:off x="2723293" y="7181176"/>
              <a:ext cx="1227395" cy="1924647"/>
              <a:chOff x="2723293" y="7181176"/>
              <a:chExt cx="1227395" cy="1924647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56B9766C-2BA8-9D62-AD3E-DBA6E96A8D89}"/>
                  </a:ext>
                </a:extLst>
              </p:cNvPr>
              <p:cNvGrpSpPr/>
              <p:nvPr/>
            </p:nvGrpSpPr>
            <p:grpSpPr>
              <a:xfrm>
                <a:off x="2723293" y="7181176"/>
                <a:ext cx="1225540" cy="1924647"/>
                <a:chOff x="3004529" y="2876006"/>
                <a:chExt cx="1171033" cy="1828849"/>
              </a:xfrm>
            </p:grpSpPr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B2F32CBC-6B5D-75F7-4AAB-8291CADE8EC0}"/>
                    </a:ext>
                  </a:extLst>
                </p:cNvPr>
                <p:cNvGrpSpPr/>
                <p:nvPr/>
              </p:nvGrpSpPr>
              <p:grpSpPr>
                <a:xfrm>
                  <a:off x="3082535" y="2876006"/>
                  <a:ext cx="955452" cy="1306802"/>
                  <a:chOff x="2726987" y="3072897"/>
                  <a:chExt cx="880474" cy="1413672"/>
                </a:xfrm>
              </p:grpSpPr>
              <p:pic>
                <p:nvPicPr>
                  <p:cNvPr id="57" name="Picture 56">
                    <a:extLst>
                      <a:ext uri="{FF2B5EF4-FFF2-40B4-BE49-F238E27FC236}">
                        <a16:creationId xmlns:a16="http://schemas.microsoft.com/office/drawing/2014/main" id="{2555382B-15EF-74B2-5EF4-73705C92F8F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3668" t="9108" r="18386" b="58909"/>
                  <a:stretch>
                    <a:fillRect/>
                  </a:stretch>
                </p:blipFill>
                <p:spPr>
                  <a:xfrm>
                    <a:off x="2726988" y="3072897"/>
                    <a:ext cx="880473" cy="493403"/>
                  </a:xfrm>
                  <a:prstGeom prst="rect">
                    <a:avLst/>
                  </a:prstGeom>
                </p:spPr>
              </p:pic>
              <p:pic>
                <p:nvPicPr>
                  <p:cNvPr id="58" name="Picture 57">
                    <a:extLst>
                      <a:ext uri="{FF2B5EF4-FFF2-40B4-BE49-F238E27FC236}">
                        <a16:creationId xmlns:a16="http://schemas.microsoft.com/office/drawing/2014/main" id="{AAE71C4B-7AE4-01CB-2A34-0A6E04CA2FB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3668" t="60894" r="18386" b="19607"/>
                  <a:stretch>
                    <a:fillRect/>
                  </a:stretch>
                </p:blipFill>
                <p:spPr>
                  <a:xfrm>
                    <a:off x="2726988" y="3567844"/>
                    <a:ext cx="880473" cy="300783"/>
                  </a:xfrm>
                  <a:prstGeom prst="rect">
                    <a:avLst/>
                  </a:prstGeom>
                </p:spPr>
              </p:pic>
              <p:pic>
                <p:nvPicPr>
                  <p:cNvPr id="59" name="Picture 58">
                    <a:extLst>
                      <a:ext uri="{FF2B5EF4-FFF2-40B4-BE49-F238E27FC236}">
                        <a16:creationId xmlns:a16="http://schemas.microsoft.com/office/drawing/2014/main" id="{29526169-F6B5-FA8F-2A32-D8FF52D6E99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3668" t="80115" r="18386"/>
                  <a:stretch>
                    <a:fillRect/>
                  </a:stretch>
                </p:blipFill>
                <p:spPr>
                  <a:xfrm>
                    <a:off x="2726987" y="4179814"/>
                    <a:ext cx="880473" cy="306755"/>
                  </a:xfrm>
                  <a:prstGeom prst="rect">
                    <a:avLst/>
                  </a:prstGeom>
                </p:spPr>
              </p:pic>
              <p:pic>
                <p:nvPicPr>
                  <p:cNvPr id="60" name="Picture 59">
                    <a:extLst>
                      <a:ext uri="{FF2B5EF4-FFF2-40B4-BE49-F238E27FC236}">
                        <a16:creationId xmlns:a16="http://schemas.microsoft.com/office/drawing/2014/main" id="{D9CB73C8-7D32-7123-6A68-39507D3EDEE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3668" t="40962" r="18386" b="39528"/>
                  <a:stretch>
                    <a:fillRect/>
                  </a:stretch>
                </p:blipFill>
                <p:spPr>
                  <a:xfrm>
                    <a:off x="2726987" y="3871921"/>
                    <a:ext cx="880473" cy="300978"/>
                  </a:xfrm>
                  <a:prstGeom prst="rect">
                    <a:avLst/>
                  </a:prstGeom>
                </p:spPr>
              </p:pic>
            </p:grp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66C60C7E-E800-6A31-9C0A-9D033FD817F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083957" y="4208139"/>
                  <a:ext cx="99589" cy="106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F6D221F4-08BD-8DD2-D3E6-BF2C147C99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251244" y="4208139"/>
                  <a:ext cx="99589" cy="106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3B8EFC73-6399-0E42-FC24-6CA3852E619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18531" y="4208139"/>
                  <a:ext cx="99589" cy="106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0547BADA-1199-D3D9-D2E5-2B6703D6F0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579595" y="4208139"/>
                  <a:ext cx="99589" cy="106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8C44D4EF-A19F-7C3D-C455-F1C7DFB7FBD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739838" y="4208139"/>
                  <a:ext cx="99589" cy="106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>
                  <a:extLst>
                    <a:ext uri="{FF2B5EF4-FFF2-40B4-BE49-F238E27FC236}">
                      <a16:creationId xmlns:a16="http://schemas.microsoft.com/office/drawing/2014/main" id="{D3B1D1FC-8F76-8356-8416-BAB5200D864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908905" y="4208139"/>
                  <a:ext cx="99589" cy="1065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10F60E70-86E6-67AA-1CD2-FDE83FC0E33D}"/>
                    </a:ext>
                  </a:extLst>
                </p:cNvPr>
                <p:cNvSpPr txBox="1"/>
                <p:nvPr/>
              </p:nvSpPr>
              <p:spPr>
                <a:xfrm rot="18127400">
                  <a:off x="3031077" y="4258797"/>
                  <a:ext cx="464727" cy="2039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/>
                    <a:t>End of FI</a:t>
                  </a: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AE6F7328-F237-D4EA-B827-AF627773B697}"/>
                    </a:ext>
                  </a:extLst>
                </p:cNvPr>
                <p:cNvSpPr txBox="1"/>
                <p:nvPr/>
              </p:nvSpPr>
              <p:spPr>
                <a:xfrm rot="18127400">
                  <a:off x="3071678" y="4281421"/>
                  <a:ext cx="646714" cy="2001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/>
                    <a:t>1 </a:t>
                  </a:r>
                  <a:r>
                    <a:rPr lang="en-US" sz="600" dirty="0" err="1"/>
                    <a:t>Wk</a:t>
                  </a:r>
                  <a:r>
                    <a:rPr lang="en-US" sz="600" dirty="0"/>
                    <a:t> after FI</a:t>
                  </a: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E701A272-0369-F6B6-B21B-929E62C67177}"/>
                    </a:ext>
                  </a:extLst>
                </p:cNvPr>
                <p:cNvSpPr txBox="1"/>
                <p:nvPr/>
              </p:nvSpPr>
              <p:spPr>
                <a:xfrm rot="18127400">
                  <a:off x="3228980" y="4279125"/>
                  <a:ext cx="646714" cy="2001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/>
                    <a:t>3 </a:t>
                  </a:r>
                  <a:r>
                    <a:rPr lang="en-US" sz="600" dirty="0" err="1"/>
                    <a:t>Wk</a:t>
                  </a:r>
                  <a:r>
                    <a:rPr lang="en-US" sz="600" dirty="0"/>
                    <a:t> after FI</a:t>
                  </a: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FB618B10-F12E-4887-E28D-6A4A8B29A1D1}"/>
                    </a:ext>
                  </a:extLst>
                </p:cNvPr>
                <p:cNvSpPr txBox="1"/>
                <p:nvPr/>
              </p:nvSpPr>
              <p:spPr>
                <a:xfrm rot="18127400">
                  <a:off x="3386282" y="4279124"/>
                  <a:ext cx="646714" cy="2001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/>
                    <a:t>5 </a:t>
                  </a:r>
                  <a:r>
                    <a:rPr lang="en-US" sz="600" dirty="0" err="1"/>
                    <a:t>Wk</a:t>
                  </a:r>
                  <a:r>
                    <a:rPr lang="en-US" sz="600" dirty="0"/>
                    <a:t> after FI</a:t>
                  </a:r>
                </a:p>
              </p:txBody>
            </p:sp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B05B0993-9AE3-6D45-FDAC-1FD471463E69}"/>
                    </a:ext>
                  </a:extLst>
                </p:cNvPr>
                <p:cNvSpPr txBox="1"/>
                <p:nvPr/>
              </p:nvSpPr>
              <p:spPr>
                <a:xfrm rot="18127400">
                  <a:off x="3556220" y="4264354"/>
                  <a:ext cx="646714" cy="2001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/>
                    <a:t>Termination</a:t>
                  </a:r>
                </a:p>
              </p:txBody>
            </p:sp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045CC1B6-5DE5-B869-78A2-8D2CFA3707AF}"/>
                    </a:ext>
                  </a:extLst>
                </p:cNvPr>
                <p:cNvSpPr txBox="1"/>
                <p:nvPr/>
              </p:nvSpPr>
              <p:spPr>
                <a:xfrm rot="18127400">
                  <a:off x="2831746" y="4234557"/>
                  <a:ext cx="545719" cy="2001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dirty="0"/>
                    <a:t>Prior to FI</a:t>
                  </a:r>
                </a:p>
              </p:txBody>
            </p: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24944CF4-52D2-77A5-3C42-AF4FD68F89C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083957" y="3331704"/>
                  <a:ext cx="1091605" cy="0"/>
                </a:xfrm>
                <a:prstGeom prst="line">
                  <a:avLst/>
                </a:prstGeom>
                <a:ln w="12700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94F7F984-1724-6ACE-77D1-44827812820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083957" y="3610103"/>
                  <a:ext cx="1091605" cy="0"/>
                </a:xfrm>
                <a:prstGeom prst="line">
                  <a:avLst/>
                </a:prstGeom>
                <a:ln w="12700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id="{CC8DC6E1-CE65-780C-22ED-8D30DBF1CD1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083957" y="3899243"/>
                  <a:ext cx="1091605" cy="0"/>
                </a:xfrm>
                <a:prstGeom prst="line">
                  <a:avLst/>
                </a:prstGeom>
                <a:ln w="12700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A7127F98-09CE-6A0B-ADE2-71881B91092A}"/>
                    </a:ext>
                  </a:extLst>
                </p:cNvPr>
                <p:cNvSpPr txBox="1"/>
                <p:nvPr/>
              </p:nvSpPr>
              <p:spPr>
                <a:xfrm rot="16200000">
                  <a:off x="3841579" y="3940053"/>
                  <a:ext cx="495411" cy="1615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50" dirty="0"/>
                    <a:t> FI, Female</a:t>
                  </a: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025F4C6D-6D16-9722-DCB2-66C4B2A795A9}"/>
                    </a:ext>
                  </a:extLst>
                </p:cNvPr>
                <p:cNvSpPr txBox="1"/>
                <p:nvPr/>
              </p:nvSpPr>
              <p:spPr>
                <a:xfrm rot="16200000">
                  <a:off x="3837466" y="3637404"/>
                  <a:ext cx="503636" cy="1615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50" dirty="0"/>
                    <a:t>AL, Female</a:t>
                  </a: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B3DB73B5-8EB2-E3BE-7B7C-AF118A859CFF}"/>
                    </a:ext>
                  </a:extLst>
                </p:cNvPr>
                <p:cNvSpPr txBox="1"/>
                <p:nvPr/>
              </p:nvSpPr>
              <p:spPr>
                <a:xfrm rot="16200000">
                  <a:off x="3884344" y="3363258"/>
                  <a:ext cx="409882" cy="1615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50" dirty="0"/>
                    <a:t>FI, Male</a:t>
                  </a: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C26AEA2C-520F-7048-1CB9-7BF5B964E09D}"/>
                    </a:ext>
                  </a:extLst>
                </p:cNvPr>
                <p:cNvSpPr txBox="1"/>
                <p:nvPr/>
              </p:nvSpPr>
              <p:spPr>
                <a:xfrm rot="16200000">
                  <a:off x="3873652" y="3081808"/>
                  <a:ext cx="431265" cy="1615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50" dirty="0"/>
                    <a:t>AL, Male</a:t>
                  </a:r>
                </a:p>
              </p:txBody>
            </p:sp>
          </p:grp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2C8584A-1E65-292A-3B35-46D6C5C6AF8B}"/>
                  </a:ext>
                </a:extLst>
              </p:cNvPr>
              <p:cNvSpPr/>
              <p:nvPr/>
            </p:nvSpPr>
            <p:spPr>
              <a:xfrm>
                <a:off x="2803268" y="7364146"/>
                <a:ext cx="1147420" cy="1197122"/>
              </a:xfrm>
              <a:prstGeom prst="rect">
                <a:avLst/>
              </a:prstGeom>
              <a:noFill/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B2813E5C-0808-5729-54CC-0AB2F33D3D7B}"/>
                  </a:ext>
                </a:extLst>
              </p:cNvPr>
              <p:cNvCxnSpPr/>
              <p:nvPr/>
            </p:nvCxnSpPr>
            <p:spPr>
              <a:xfrm>
                <a:off x="3789790" y="7364146"/>
                <a:ext cx="0" cy="1197122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A79CA0A-6194-3F22-5C5A-9F969D103316}"/>
                </a:ext>
              </a:extLst>
            </p:cNvPr>
            <p:cNvSpPr txBox="1"/>
            <p:nvPr/>
          </p:nvSpPr>
          <p:spPr>
            <a:xfrm>
              <a:off x="2879576" y="7035567"/>
              <a:ext cx="23916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solidFill>
                    <a:srgbClr val="FF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6443813-F4A3-5A29-16E8-CB6EC98CFADE}"/>
              </a:ext>
            </a:extLst>
          </p:cNvPr>
          <p:cNvGrpSpPr/>
          <p:nvPr/>
        </p:nvGrpSpPr>
        <p:grpSpPr>
          <a:xfrm>
            <a:off x="4056162" y="3494216"/>
            <a:ext cx="851759" cy="2037378"/>
            <a:chOff x="4574400" y="7029672"/>
            <a:chExt cx="851759" cy="2037378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1EED7A53-6ECC-B212-C385-0BD978A8012B}"/>
                </a:ext>
              </a:extLst>
            </p:cNvPr>
            <p:cNvGrpSpPr/>
            <p:nvPr/>
          </p:nvGrpSpPr>
          <p:grpSpPr>
            <a:xfrm>
              <a:off x="4574400" y="7212245"/>
              <a:ext cx="851759" cy="1854805"/>
              <a:chOff x="4574400" y="7212245"/>
              <a:chExt cx="851759" cy="1854805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01A47C4E-DB48-58DF-A6F9-375B587634A0}"/>
                  </a:ext>
                </a:extLst>
              </p:cNvPr>
              <p:cNvGrpSpPr/>
              <p:nvPr/>
            </p:nvGrpSpPr>
            <p:grpSpPr>
              <a:xfrm>
                <a:off x="4708630" y="7212245"/>
                <a:ext cx="563540" cy="1346956"/>
                <a:chOff x="4253165" y="2949060"/>
                <a:chExt cx="515049" cy="1304762"/>
              </a:xfrm>
            </p:grpSpPr>
            <p:pic>
              <p:nvPicPr>
                <p:cNvPr id="80" name="Picture 79">
                  <a:extLst>
                    <a:ext uri="{FF2B5EF4-FFF2-40B4-BE49-F238E27FC236}">
                      <a16:creationId xmlns:a16="http://schemas.microsoft.com/office/drawing/2014/main" id="{DAA976C6-6ED5-FDE3-E03E-035B8420B4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4102" t="10164" r="35088" b="62477"/>
                <a:stretch>
                  <a:fillRect/>
                </a:stretch>
              </p:blipFill>
              <p:spPr>
                <a:xfrm>
                  <a:off x="4253165" y="2949060"/>
                  <a:ext cx="515045" cy="403740"/>
                </a:xfrm>
                <a:prstGeom prst="rect">
                  <a:avLst/>
                </a:prstGeom>
              </p:spPr>
            </p:pic>
            <p:pic>
              <p:nvPicPr>
                <p:cNvPr id="81" name="Picture 80">
                  <a:extLst>
                    <a:ext uri="{FF2B5EF4-FFF2-40B4-BE49-F238E27FC236}">
                      <a16:creationId xmlns:a16="http://schemas.microsoft.com/office/drawing/2014/main" id="{CEC9E400-0172-FD3B-E54E-BFC378819A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4102" t="58605" r="35088" b="20976"/>
                <a:stretch>
                  <a:fillRect/>
                </a:stretch>
              </p:blipFill>
              <p:spPr>
                <a:xfrm>
                  <a:off x="4253167" y="3352800"/>
                  <a:ext cx="515045" cy="301334"/>
                </a:xfrm>
                <a:prstGeom prst="rect">
                  <a:avLst/>
                </a:prstGeom>
              </p:spPr>
            </p:pic>
            <p:pic>
              <p:nvPicPr>
                <p:cNvPr id="82" name="Picture 81">
                  <a:extLst>
                    <a:ext uri="{FF2B5EF4-FFF2-40B4-BE49-F238E27FC236}">
                      <a16:creationId xmlns:a16="http://schemas.microsoft.com/office/drawing/2014/main" id="{71890D78-E6DD-072B-00B9-38FBE02DA4B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4102" t="37836" r="35088" b="41745"/>
                <a:stretch>
                  <a:fillRect/>
                </a:stretch>
              </p:blipFill>
              <p:spPr>
                <a:xfrm>
                  <a:off x="4253168" y="3651154"/>
                  <a:ext cx="515045" cy="301334"/>
                </a:xfrm>
                <a:prstGeom prst="rect">
                  <a:avLst/>
                </a:prstGeom>
              </p:spPr>
            </p:pic>
            <p:pic>
              <p:nvPicPr>
                <p:cNvPr id="83" name="Picture 82">
                  <a:extLst>
                    <a:ext uri="{FF2B5EF4-FFF2-40B4-BE49-F238E27FC236}">
                      <a16:creationId xmlns:a16="http://schemas.microsoft.com/office/drawing/2014/main" id="{79B8D22F-4952-F566-98A2-5483FD9731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l="4102" t="79581" r="35088"/>
                <a:stretch>
                  <a:fillRect/>
                </a:stretch>
              </p:blipFill>
              <p:spPr>
                <a:xfrm>
                  <a:off x="4253169" y="3952488"/>
                  <a:ext cx="515045" cy="301334"/>
                </a:xfrm>
                <a:prstGeom prst="rect">
                  <a:avLst/>
                </a:prstGeom>
              </p:spPr>
            </p:pic>
          </p:grp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883DD3AC-A028-3D7C-F4E5-FD6A9CA2096D}"/>
                  </a:ext>
                </a:extLst>
              </p:cNvPr>
              <p:cNvSpPr txBox="1"/>
              <p:nvPr/>
            </p:nvSpPr>
            <p:spPr>
              <a:xfrm rot="18127400">
                <a:off x="4415171" y="8613678"/>
                <a:ext cx="520510" cy="202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dirty="0"/>
                  <a:t>Prior to FI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504A1014-469A-2855-C7CE-4C166FDFA010}"/>
                  </a:ext>
                </a:extLst>
              </p:cNvPr>
              <p:cNvSpPr txBox="1"/>
              <p:nvPr/>
            </p:nvSpPr>
            <p:spPr>
              <a:xfrm rot="18127400">
                <a:off x="4526588" y="8605318"/>
                <a:ext cx="479454" cy="205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dirty="0"/>
                  <a:t>End of FI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BBC7978D-9B47-878A-912C-55EAA85B610A}"/>
                  </a:ext>
                </a:extLst>
              </p:cNvPr>
              <p:cNvSpPr txBox="1"/>
              <p:nvPr/>
            </p:nvSpPr>
            <p:spPr>
              <a:xfrm rot="18127400">
                <a:off x="4507002" y="8632420"/>
                <a:ext cx="667209" cy="202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dirty="0"/>
                  <a:t>1 </a:t>
                </a:r>
                <a:r>
                  <a:rPr lang="en-US" sz="600" dirty="0" err="1"/>
                  <a:t>Wk</a:t>
                </a:r>
                <a:r>
                  <a:rPr lang="en-US" sz="600" dirty="0"/>
                  <a:t> after FI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BB384DD-50C5-FDF0-3729-1EF6140DBB27}"/>
                  </a:ext>
                </a:extLst>
              </p:cNvPr>
              <p:cNvSpPr txBox="1"/>
              <p:nvPr/>
            </p:nvSpPr>
            <p:spPr>
              <a:xfrm rot="18127400">
                <a:off x="4608861" y="8632420"/>
                <a:ext cx="667209" cy="202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dirty="0"/>
                  <a:t>3 </a:t>
                </a:r>
                <a:r>
                  <a:rPr lang="en-US" sz="600" dirty="0" err="1"/>
                  <a:t>Wk</a:t>
                </a:r>
                <a:r>
                  <a:rPr lang="en-US" sz="600" dirty="0"/>
                  <a:t> after FI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899A3654-305B-1E1E-31A6-28E6ECCCDD45}"/>
                  </a:ext>
                </a:extLst>
              </p:cNvPr>
              <p:cNvSpPr txBox="1"/>
              <p:nvPr/>
            </p:nvSpPr>
            <p:spPr>
              <a:xfrm rot="18127400">
                <a:off x="4720681" y="8632420"/>
                <a:ext cx="667209" cy="202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dirty="0"/>
                  <a:t>5 </a:t>
                </a:r>
                <a:r>
                  <a:rPr lang="en-US" sz="600" dirty="0" err="1"/>
                  <a:t>Wk</a:t>
                </a:r>
                <a:r>
                  <a:rPr lang="en-US" sz="600" dirty="0"/>
                  <a:t> after FI</a:t>
                </a: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7257333A-B4CF-44D2-497A-94A0A126453C}"/>
                  </a:ext>
                </a:extLst>
              </p:cNvPr>
              <p:cNvSpPr txBox="1"/>
              <p:nvPr/>
            </p:nvSpPr>
            <p:spPr>
              <a:xfrm rot="18127400">
                <a:off x="4822716" y="8632420"/>
                <a:ext cx="667209" cy="202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00" dirty="0"/>
                  <a:t>Termination</a:t>
                </a:r>
              </a:p>
            </p:txBody>
          </p: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1BB8C977-FC1F-DEFD-AD7D-B29CF077E4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12889" y="7629040"/>
                <a:ext cx="713270" cy="0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D5EF110E-B828-5F04-68C3-0965DC7FE6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12889" y="7937042"/>
                <a:ext cx="713270" cy="0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EA959C1B-5A59-FB3C-5F63-0FFB89675A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12889" y="8248120"/>
                <a:ext cx="713270" cy="0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8334B18A-8C0C-775D-D579-D2A0CE61CE7B}"/>
                  </a:ext>
                </a:extLst>
              </p:cNvPr>
              <p:cNvSpPr txBox="1"/>
              <p:nvPr/>
            </p:nvSpPr>
            <p:spPr>
              <a:xfrm rot="16200000">
                <a:off x="5080850" y="8284634"/>
                <a:ext cx="521361" cy="169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50" dirty="0"/>
                  <a:t> FI, Female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2C2202C9-6D6A-3506-1611-C22D04143B7D}"/>
                  </a:ext>
                </a:extLst>
              </p:cNvPr>
              <p:cNvSpPr txBox="1"/>
              <p:nvPr/>
            </p:nvSpPr>
            <p:spPr>
              <a:xfrm rot="16200000">
                <a:off x="5076522" y="7971835"/>
                <a:ext cx="530017" cy="169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50" dirty="0"/>
                  <a:t>AL, Female</a:t>
                </a: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CB258C15-BE84-7381-4E79-AA87065F4278}"/>
                  </a:ext>
                </a:extLst>
              </p:cNvPr>
              <p:cNvSpPr txBox="1"/>
              <p:nvPr/>
            </p:nvSpPr>
            <p:spPr>
              <a:xfrm rot="16200000">
                <a:off x="5125855" y="7672964"/>
                <a:ext cx="431352" cy="169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50" dirty="0"/>
                  <a:t>FI, Male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91013867-910F-2A5B-F796-6DF3BFE5EA84}"/>
                  </a:ext>
                </a:extLst>
              </p:cNvPr>
              <p:cNvSpPr txBox="1"/>
              <p:nvPr/>
            </p:nvSpPr>
            <p:spPr>
              <a:xfrm rot="16200000">
                <a:off x="5114603" y="7364939"/>
                <a:ext cx="453855" cy="169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50" dirty="0"/>
                  <a:t>AL, Male</a:t>
                </a: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433B2B3A-7F00-F317-1D8F-5361C6701216}"/>
                  </a:ext>
                </a:extLst>
              </p:cNvPr>
              <p:cNvSpPr/>
              <p:nvPr/>
            </p:nvSpPr>
            <p:spPr>
              <a:xfrm>
                <a:off x="4712889" y="7312102"/>
                <a:ext cx="713270" cy="1249880"/>
              </a:xfrm>
              <a:prstGeom prst="rect">
                <a:avLst/>
              </a:prstGeom>
              <a:noFill/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3F4E2F41-BC12-34D5-B841-74AE8E8D8439}"/>
                  </a:ext>
                </a:extLst>
              </p:cNvPr>
              <p:cNvCxnSpPr/>
              <p:nvPr/>
            </p:nvCxnSpPr>
            <p:spPr>
              <a:xfrm>
                <a:off x="5256978" y="7312102"/>
                <a:ext cx="0" cy="1249880"/>
              </a:xfrm>
              <a:prstGeom prst="line">
                <a:avLst/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A0A2FA1-E64F-9723-5DF5-7E7EC2A4A655}"/>
                </a:ext>
              </a:extLst>
            </p:cNvPr>
            <p:cNvSpPr txBox="1"/>
            <p:nvPr/>
          </p:nvSpPr>
          <p:spPr>
            <a:xfrm>
              <a:off x="4707631" y="7029672"/>
              <a:ext cx="23916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solidFill>
                    <a:srgbClr val="FF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44D49D62-E3BA-D78F-52F2-B2857D25D302}"/>
              </a:ext>
            </a:extLst>
          </p:cNvPr>
          <p:cNvSpPr txBox="1"/>
          <p:nvPr/>
        </p:nvSpPr>
        <p:spPr>
          <a:xfrm>
            <a:off x="9120" y="3131179"/>
            <a:ext cx="308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621D7BDC-20AC-ABA9-130B-63FCCF3345EA}"/>
              </a:ext>
            </a:extLst>
          </p:cNvPr>
          <p:cNvSpPr txBox="1"/>
          <p:nvPr/>
        </p:nvSpPr>
        <p:spPr>
          <a:xfrm>
            <a:off x="2467808" y="3490608"/>
            <a:ext cx="2391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DB291BE5-BDB5-3ADF-DF91-B3FB0B93BDAB}"/>
              </a:ext>
            </a:extLst>
          </p:cNvPr>
          <p:cNvSpPr txBox="1"/>
          <p:nvPr/>
        </p:nvSpPr>
        <p:spPr>
          <a:xfrm>
            <a:off x="9120" y="152919"/>
            <a:ext cx="2532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Supplemental Figure 6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987A4E2D-F137-D2AF-167D-6451BB3D13B7}"/>
              </a:ext>
            </a:extLst>
          </p:cNvPr>
          <p:cNvSpPr txBox="1"/>
          <p:nvPr/>
        </p:nvSpPr>
        <p:spPr>
          <a:xfrm>
            <a:off x="-4268" y="677716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</a:t>
            </a: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55CE515F-0440-D0FF-24D8-D7F95CAA5679}"/>
              </a:ext>
            </a:extLst>
          </p:cNvPr>
          <p:cNvGrpSpPr/>
          <p:nvPr/>
        </p:nvGrpSpPr>
        <p:grpSpPr>
          <a:xfrm>
            <a:off x="202506" y="990310"/>
            <a:ext cx="6498455" cy="2166348"/>
            <a:chOff x="202506" y="990310"/>
            <a:chExt cx="6498455" cy="2166348"/>
          </a:xfrm>
        </p:grpSpPr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9E98B6BB-0FFF-4F42-FEDF-00C233C0B407}"/>
                </a:ext>
              </a:extLst>
            </p:cNvPr>
            <p:cNvGrpSpPr/>
            <p:nvPr/>
          </p:nvGrpSpPr>
          <p:grpSpPr>
            <a:xfrm>
              <a:off x="202506" y="990310"/>
              <a:ext cx="6103969" cy="2118063"/>
              <a:chOff x="202506" y="990310"/>
              <a:chExt cx="6103969" cy="2118063"/>
            </a:xfrm>
          </p:grpSpPr>
          <p:grpSp>
            <p:nvGrpSpPr>
              <p:cNvPr id="225" name="Group 224">
                <a:extLst>
                  <a:ext uri="{FF2B5EF4-FFF2-40B4-BE49-F238E27FC236}">
                    <a16:creationId xmlns:a16="http://schemas.microsoft.com/office/drawing/2014/main" id="{490A85E8-7AC8-56A0-F8D0-38A032B70F98}"/>
                  </a:ext>
                </a:extLst>
              </p:cNvPr>
              <p:cNvGrpSpPr/>
              <p:nvPr/>
            </p:nvGrpSpPr>
            <p:grpSpPr>
              <a:xfrm>
                <a:off x="202506" y="990310"/>
                <a:ext cx="6103969" cy="2118063"/>
                <a:chOff x="215003" y="3286296"/>
                <a:chExt cx="6103969" cy="2118063"/>
              </a:xfrm>
            </p:grpSpPr>
            <p:grpSp>
              <p:nvGrpSpPr>
                <p:cNvPr id="214" name="Group 213">
                  <a:extLst>
                    <a:ext uri="{FF2B5EF4-FFF2-40B4-BE49-F238E27FC236}">
                      <a16:creationId xmlns:a16="http://schemas.microsoft.com/office/drawing/2014/main" id="{2315F017-57BF-FF6B-D6FC-86EF1C428BE6}"/>
                    </a:ext>
                  </a:extLst>
                </p:cNvPr>
                <p:cNvGrpSpPr/>
                <p:nvPr/>
              </p:nvGrpSpPr>
              <p:grpSpPr>
                <a:xfrm>
                  <a:off x="215003" y="3354956"/>
                  <a:ext cx="6103969" cy="2049403"/>
                  <a:chOff x="252130" y="3256779"/>
                  <a:chExt cx="6103969" cy="2049403"/>
                </a:xfrm>
              </p:grpSpPr>
              <p:grpSp>
                <p:nvGrpSpPr>
                  <p:cNvPr id="85" name="Group 84">
                    <a:extLst>
                      <a:ext uri="{FF2B5EF4-FFF2-40B4-BE49-F238E27FC236}">
                        <a16:creationId xmlns:a16="http://schemas.microsoft.com/office/drawing/2014/main" id="{45828225-F0CA-7F1E-0F37-3A3C99836120}"/>
                      </a:ext>
                    </a:extLst>
                  </p:cNvPr>
                  <p:cNvGrpSpPr/>
                  <p:nvPr/>
                </p:nvGrpSpPr>
                <p:grpSpPr>
                  <a:xfrm>
                    <a:off x="252130" y="3256779"/>
                    <a:ext cx="6103969" cy="2049403"/>
                    <a:chOff x="248628" y="5106510"/>
                    <a:chExt cx="6103969" cy="2049403"/>
                  </a:xfrm>
                </p:grpSpPr>
                <p:grpSp>
                  <p:nvGrpSpPr>
                    <p:cNvPr id="86" name="Group 85">
                      <a:extLst>
                        <a:ext uri="{FF2B5EF4-FFF2-40B4-BE49-F238E27FC236}">
                          <a16:creationId xmlns:a16="http://schemas.microsoft.com/office/drawing/2014/main" id="{6C9DF612-2607-1546-4820-CB8B4ABE314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48628" y="5161470"/>
                      <a:ext cx="6103969" cy="1994443"/>
                      <a:chOff x="308098" y="4986279"/>
                      <a:chExt cx="6103969" cy="1994443"/>
                    </a:xfrm>
                  </p:grpSpPr>
                  <p:grpSp>
                    <p:nvGrpSpPr>
                      <p:cNvPr id="91" name="Group 90">
                        <a:extLst>
                          <a:ext uri="{FF2B5EF4-FFF2-40B4-BE49-F238E27FC236}">
                            <a16:creationId xmlns:a16="http://schemas.microsoft.com/office/drawing/2014/main" id="{01A4F88F-1DCE-E13D-BAFD-C2D141ABED2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08098" y="4986279"/>
                        <a:ext cx="6103969" cy="1994443"/>
                        <a:chOff x="308098" y="4986279"/>
                        <a:chExt cx="6103969" cy="1994443"/>
                      </a:xfrm>
                    </p:grpSpPr>
                    <p:grpSp>
                      <p:nvGrpSpPr>
                        <p:cNvPr id="94" name="Group 93">
                          <a:extLst>
                            <a:ext uri="{FF2B5EF4-FFF2-40B4-BE49-F238E27FC236}">
                              <a16:creationId xmlns:a16="http://schemas.microsoft.com/office/drawing/2014/main" id="{776EE784-249C-C662-90AD-DC4550D1ABE3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315636" y="4986279"/>
                          <a:ext cx="5870783" cy="1762281"/>
                          <a:chOff x="389888" y="2209965"/>
                          <a:chExt cx="5870783" cy="1762281"/>
                        </a:xfrm>
                      </p:grpSpPr>
                      <p:pic>
                        <p:nvPicPr>
                          <p:cNvPr id="114" name="Picture 113">
                            <a:extLst>
                              <a:ext uri="{FF2B5EF4-FFF2-40B4-BE49-F238E27FC236}">
                                <a16:creationId xmlns:a16="http://schemas.microsoft.com/office/drawing/2014/main" id="{6A477364-92A8-4635-37DA-DA8F055DE173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 rotWithShape="1">
                          <a:blip r:embed="rId5"/>
                          <a:srcRect l="1004" t="7056" r="4175" b="58578"/>
                          <a:stretch>
                            <a:fillRect/>
                          </a:stretch>
                        </p:blipFill>
                        <p:spPr>
                          <a:xfrm>
                            <a:off x="389888" y="2209965"/>
                            <a:ext cx="5870783" cy="654311"/>
                          </a:xfrm>
                          <a:prstGeom prst="rect">
                            <a:avLst/>
                          </a:prstGeom>
                        </p:spPr>
                      </p:pic>
                      <p:pic>
                        <p:nvPicPr>
                          <p:cNvPr id="115" name="Picture 114">
                            <a:extLst>
                              <a:ext uri="{FF2B5EF4-FFF2-40B4-BE49-F238E27FC236}">
                                <a16:creationId xmlns:a16="http://schemas.microsoft.com/office/drawing/2014/main" id="{A3455F56-A51C-856D-F45E-FF4FAB477B49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 rotWithShape="1">
                          <a:blip r:embed="rId5"/>
                          <a:srcRect l="1004" t="61229" r="4175" b="19526"/>
                          <a:stretch>
                            <a:fillRect/>
                          </a:stretch>
                        </p:blipFill>
                        <p:spPr>
                          <a:xfrm>
                            <a:off x="389888" y="2864276"/>
                            <a:ext cx="5870783" cy="366418"/>
                          </a:xfrm>
                          <a:prstGeom prst="rect">
                            <a:avLst/>
                          </a:prstGeom>
                        </p:spPr>
                      </p:pic>
                      <p:pic>
                        <p:nvPicPr>
                          <p:cNvPr id="116" name="Picture 115">
                            <a:extLst>
                              <a:ext uri="{FF2B5EF4-FFF2-40B4-BE49-F238E27FC236}">
                                <a16:creationId xmlns:a16="http://schemas.microsoft.com/office/drawing/2014/main" id="{154BC4CC-03F8-A7BC-79C5-80871CC9026B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 rotWithShape="1">
                          <a:blip r:embed="rId5"/>
                          <a:srcRect l="1004" t="41518" r="4175" b="38364"/>
                          <a:stretch>
                            <a:fillRect/>
                          </a:stretch>
                        </p:blipFill>
                        <p:spPr>
                          <a:xfrm>
                            <a:off x="389888" y="3226739"/>
                            <a:ext cx="5870783" cy="383044"/>
                          </a:xfrm>
                          <a:prstGeom prst="rect">
                            <a:avLst/>
                          </a:prstGeom>
                        </p:spPr>
                      </p:pic>
                      <p:pic>
                        <p:nvPicPr>
                          <p:cNvPr id="117" name="Picture 116">
                            <a:extLst>
                              <a:ext uri="{FF2B5EF4-FFF2-40B4-BE49-F238E27FC236}">
                                <a16:creationId xmlns:a16="http://schemas.microsoft.com/office/drawing/2014/main" id="{CDC66D69-6D6C-A242-FEE7-1224908ACF48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 rotWithShape="1">
                          <a:blip r:embed="rId5"/>
                          <a:srcRect l="1004" t="80755" r="4175"/>
                          <a:stretch>
                            <a:fillRect/>
                          </a:stretch>
                        </p:blipFill>
                        <p:spPr>
                          <a:xfrm>
                            <a:off x="389888" y="3605828"/>
                            <a:ext cx="5870783" cy="366418"/>
                          </a:xfrm>
                          <a:prstGeom prst="rect">
                            <a:avLst/>
                          </a:prstGeom>
                        </p:spPr>
                      </p:pic>
                    </p:grpSp>
                    <p:cxnSp>
                      <p:nvCxnSpPr>
                        <p:cNvPr id="95" name="Straight Connector 94">
                          <a:extLst>
                            <a:ext uri="{FF2B5EF4-FFF2-40B4-BE49-F238E27FC236}">
                              <a16:creationId xmlns:a16="http://schemas.microsoft.com/office/drawing/2014/main" id="{1E6397A4-9F42-27D8-2F33-25241BFDF471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308098" y="5649611"/>
                          <a:ext cx="6103969" cy="0"/>
                        </a:xfrm>
                        <a:prstGeom prst="line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96" name="Straight Connector 95">
                          <a:extLst>
                            <a:ext uri="{FF2B5EF4-FFF2-40B4-BE49-F238E27FC236}">
                              <a16:creationId xmlns:a16="http://schemas.microsoft.com/office/drawing/2014/main" id="{D70D46F9-6B31-1444-555D-1702D17FC7BB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308098" y="5999025"/>
                          <a:ext cx="6097170" cy="0"/>
                        </a:xfrm>
                        <a:prstGeom prst="line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97" name="Straight Connector 96">
                          <a:extLst>
                            <a:ext uri="{FF2B5EF4-FFF2-40B4-BE49-F238E27FC236}">
                              <a16:creationId xmlns:a16="http://schemas.microsoft.com/office/drawing/2014/main" id="{F3D3FCED-E33B-B778-6BAB-E3B1CD0D099A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308098" y="6381784"/>
                          <a:ext cx="6103969" cy="0"/>
                        </a:xfrm>
                        <a:prstGeom prst="line">
                          <a:avLst/>
                        </a:prstGeom>
                        <a:ln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98" name="TextBox 97">
                          <a:extLst>
                            <a:ext uri="{FF2B5EF4-FFF2-40B4-BE49-F238E27FC236}">
                              <a16:creationId xmlns:a16="http://schemas.microsoft.com/office/drawing/2014/main" id="{386DAE3D-B847-01DB-EBD5-C7B3E30CD49D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6200000">
                          <a:off x="6019292" y="6471794"/>
                          <a:ext cx="545342" cy="18466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r>
                            <a:rPr lang="en-US" sz="600" dirty="0"/>
                            <a:t> FI, Female</a:t>
                          </a:r>
                        </a:p>
                      </p:txBody>
                    </p:sp>
                    <p:sp>
                      <p:nvSpPr>
                        <p:cNvPr id="99" name="TextBox 98">
                          <a:extLst>
                            <a:ext uri="{FF2B5EF4-FFF2-40B4-BE49-F238E27FC236}">
                              <a16:creationId xmlns:a16="http://schemas.microsoft.com/office/drawing/2014/main" id="{55C83B29-CB30-0578-7D61-A5C10F9074E8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6200000">
                          <a:off x="6015284" y="6093044"/>
                          <a:ext cx="553357" cy="18466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r>
                            <a:rPr lang="en-US" sz="600" dirty="0"/>
                            <a:t>AL, Female</a:t>
                          </a:r>
                        </a:p>
                      </p:txBody>
                    </p:sp>
                    <p:sp>
                      <p:nvSpPr>
                        <p:cNvPr id="100" name="TextBox 99">
                          <a:extLst>
                            <a:ext uri="{FF2B5EF4-FFF2-40B4-BE49-F238E27FC236}">
                              <a16:creationId xmlns:a16="http://schemas.microsoft.com/office/drawing/2014/main" id="{BB375DD5-B412-6397-50F8-6F04B70D499A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6200000">
                          <a:off x="6069787" y="5749866"/>
                          <a:ext cx="444352" cy="18466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r>
                            <a:rPr lang="en-US" sz="600" dirty="0"/>
                            <a:t>FI, Male</a:t>
                          </a:r>
                        </a:p>
                      </p:txBody>
                    </p:sp>
                    <p:sp>
                      <p:nvSpPr>
                        <p:cNvPr id="101" name="TextBox 100">
                          <a:extLst>
                            <a:ext uri="{FF2B5EF4-FFF2-40B4-BE49-F238E27FC236}">
                              <a16:creationId xmlns:a16="http://schemas.microsoft.com/office/drawing/2014/main" id="{1C56D16C-2D86-82C2-3A5E-B0B8259D5ACA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 rot="16200000">
                          <a:off x="6057764" y="5355085"/>
                          <a:ext cx="468398" cy="18466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r>
                            <a:rPr lang="en-US" sz="600" dirty="0"/>
                            <a:t>AL, Male</a:t>
                          </a:r>
                        </a:p>
                      </p:txBody>
                    </p:sp>
                    <p:cxnSp>
                      <p:nvCxnSpPr>
                        <p:cNvPr id="102" name="Straight Connector 101">
                          <a:extLst>
                            <a:ext uri="{FF2B5EF4-FFF2-40B4-BE49-F238E27FC236}">
                              <a16:creationId xmlns:a16="http://schemas.microsoft.com/office/drawing/2014/main" id="{F013C393-00F5-17D6-1000-7393DB0517B2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3264114" y="6794597"/>
                          <a:ext cx="884000" cy="0"/>
                        </a:xfrm>
                        <a:prstGeom prst="line">
                          <a:avLst/>
                        </a:prstGeom>
                        <a:ln w="1270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103" name="TextBox 102">
                          <a:extLst>
                            <a:ext uri="{FF2B5EF4-FFF2-40B4-BE49-F238E27FC236}">
                              <a16:creationId xmlns:a16="http://schemas.microsoft.com/office/drawing/2014/main" id="{9AF90BF7-2905-C006-1571-13D69396E386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3421003" y="6794597"/>
                          <a:ext cx="611065" cy="18466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r>
                            <a:rPr lang="en-US" sz="600" dirty="0"/>
                            <a:t>3 </a:t>
                          </a:r>
                          <a:r>
                            <a:rPr lang="en-US" sz="600" dirty="0" err="1"/>
                            <a:t>Wk</a:t>
                          </a:r>
                          <a:r>
                            <a:rPr lang="en-US" sz="600" dirty="0"/>
                            <a:t> after  FI</a:t>
                          </a:r>
                        </a:p>
                      </p:txBody>
                    </p:sp>
                    <p:cxnSp>
                      <p:nvCxnSpPr>
                        <p:cNvPr id="104" name="Straight Connector 103">
                          <a:extLst>
                            <a:ext uri="{FF2B5EF4-FFF2-40B4-BE49-F238E27FC236}">
                              <a16:creationId xmlns:a16="http://schemas.microsoft.com/office/drawing/2014/main" id="{8CF57AD3-89CE-1D72-B677-A69AC34483E4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4253727" y="6794597"/>
                          <a:ext cx="884000" cy="0"/>
                        </a:xfrm>
                        <a:prstGeom prst="line">
                          <a:avLst/>
                        </a:prstGeom>
                        <a:ln w="1270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105" name="TextBox 104">
                          <a:extLst>
                            <a:ext uri="{FF2B5EF4-FFF2-40B4-BE49-F238E27FC236}">
                              <a16:creationId xmlns:a16="http://schemas.microsoft.com/office/drawing/2014/main" id="{E3BA24E6-FCED-A337-FEE0-B7704674E1C4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363565" y="6794597"/>
                          <a:ext cx="611065" cy="18466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r>
                            <a:rPr lang="en-US" sz="600" dirty="0"/>
                            <a:t>5 </a:t>
                          </a:r>
                          <a:r>
                            <a:rPr lang="en-US" sz="600" dirty="0" err="1"/>
                            <a:t>Wk</a:t>
                          </a:r>
                          <a:r>
                            <a:rPr lang="en-US" sz="600" dirty="0"/>
                            <a:t> after  FI</a:t>
                          </a:r>
                        </a:p>
                      </p:txBody>
                    </p:sp>
                    <p:cxnSp>
                      <p:nvCxnSpPr>
                        <p:cNvPr id="106" name="Straight Connector 105">
                          <a:extLst>
                            <a:ext uri="{FF2B5EF4-FFF2-40B4-BE49-F238E27FC236}">
                              <a16:creationId xmlns:a16="http://schemas.microsoft.com/office/drawing/2014/main" id="{B9BCDA87-C6F0-9F9F-E6BD-2E81FE536101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5233828" y="6794597"/>
                          <a:ext cx="884000" cy="0"/>
                        </a:xfrm>
                        <a:prstGeom prst="line">
                          <a:avLst/>
                        </a:prstGeom>
                        <a:ln w="1270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107" name="TextBox 106">
                          <a:extLst>
                            <a:ext uri="{FF2B5EF4-FFF2-40B4-BE49-F238E27FC236}">
                              <a16:creationId xmlns:a16="http://schemas.microsoft.com/office/drawing/2014/main" id="{FC631623-6E4D-D1FC-8503-2D113031792E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5380613" y="6794597"/>
                          <a:ext cx="580608" cy="18466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r>
                            <a:rPr lang="en-US" sz="600" dirty="0"/>
                            <a:t>Termination</a:t>
                          </a:r>
                        </a:p>
                      </p:txBody>
                    </p:sp>
                    <p:cxnSp>
                      <p:nvCxnSpPr>
                        <p:cNvPr id="108" name="Straight Connector 107">
                          <a:extLst>
                            <a:ext uri="{FF2B5EF4-FFF2-40B4-BE49-F238E27FC236}">
                              <a16:creationId xmlns:a16="http://schemas.microsoft.com/office/drawing/2014/main" id="{3AD9E3B3-D6EF-C467-0B57-639022A0292A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329320" y="6796056"/>
                          <a:ext cx="884001" cy="0"/>
                        </a:xfrm>
                        <a:prstGeom prst="line">
                          <a:avLst/>
                        </a:prstGeom>
                        <a:ln w="1270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109" name="TextBox 108">
                          <a:extLst>
                            <a:ext uri="{FF2B5EF4-FFF2-40B4-BE49-F238E27FC236}">
                              <a16:creationId xmlns:a16="http://schemas.microsoft.com/office/drawing/2014/main" id="{95A1891B-207F-D663-3838-CA88E2384B50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73704" y="6796056"/>
                          <a:ext cx="498855" cy="18466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r>
                            <a:rPr lang="en-US" sz="600" dirty="0"/>
                            <a:t>Prior to FI</a:t>
                          </a:r>
                        </a:p>
                      </p:txBody>
                    </p:sp>
                    <p:cxnSp>
                      <p:nvCxnSpPr>
                        <p:cNvPr id="110" name="Straight Connector 109">
                          <a:extLst>
                            <a:ext uri="{FF2B5EF4-FFF2-40B4-BE49-F238E27FC236}">
                              <a16:creationId xmlns:a16="http://schemas.microsoft.com/office/drawing/2014/main" id="{EE6B5476-BBC4-6C41-5D5D-B33BD1F3B17C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1306083" y="6796056"/>
                          <a:ext cx="884001" cy="0"/>
                        </a:xfrm>
                        <a:prstGeom prst="line">
                          <a:avLst/>
                        </a:prstGeom>
                        <a:ln w="1270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111" name="TextBox 110">
                          <a:extLst>
                            <a:ext uri="{FF2B5EF4-FFF2-40B4-BE49-F238E27FC236}">
                              <a16:creationId xmlns:a16="http://schemas.microsoft.com/office/drawing/2014/main" id="{27650BB6-1814-AAB6-4F29-E1792BB2D378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1450467" y="6796056"/>
                          <a:ext cx="468398" cy="18466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r>
                            <a:rPr lang="en-US" sz="600" dirty="0"/>
                            <a:t>End of FI</a:t>
                          </a:r>
                        </a:p>
                      </p:txBody>
                    </p:sp>
                    <p:cxnSp>
                      <p:nvCxnSpPr>
                        <p:cNvPr id="112" name="Straight Connector 111">
                          <a:extLst>
                            <a:ext uri="{FF2B5EF4-FFF2-40B4-BE49-F238E27FC236}">
                              <a16:creationId xmlns:a16="http://schemas.microsoft.com/office/drawing/2014/main" id="{3CD89F71-64B9-73EF-CFB0-3E10F73A75BD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2277390" y="6796056"/>
                          <a:ext cx="884000" cy="0"/>
                        </a:xfrm>
                        <a:prstGeom prst="line">
                          <a:avLst/>
                        </a:prstGeom>
                        <a:ln w="1270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113" name="TextBox 112">
                          <a:extLst>
                            <a:ext uri="{FF2B5EF4-FFF2-40B4-BE49-F238E27FC236}">
                              <a16:creationId xmlns:a16="http://schemas.microsoft.com/office/drawing/2014/main" id="{F56A705A-6375-5D08-BBDA-2CB9A7206C4A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392127" y="6796056"/>
                          <a:ext cx="611065" cy="184666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r>
                            <a:rPr lang="en-US" sz="600" dirty="0"/>
                            <a:t>1 </a:t>
                          </a:r>
                          <a:r>
                            <a:rPr lang="en-US" sz="600" dirty="0" err="1"/>
                            <a:t>Wk</a:t>
                          </a:r>
                          <a:r>
                            <a:rPr lang="en-US" sz="600" dirty="0"/>
                            <a:t> after  FI</a:t>
                          </a:r>
                        </a:p>
                      </p:txBody>
                    </p:sp>
                  </p:grpSp>
                  <p:sp>
                    <p:nvSpPr>
                      <p:cNvPr id="92" name="Rectangle 91">
                        <a:extLst>
                          <a:ext uri="{FF2B5EF4-FFF2-40B4-BE49-F238E27FC236}">
                            <a16:creationId xmlns:a16="http://schemas.microsoft.com/office/drawing/2014/main" id="{438A5A8C-D985-E093-F70E-2CA33D82963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8098" y="5276934"/>
                        <a:ext cx="6103969" cy="1471311"/>
                      </a:xfrm>
                      <a:prstGeom prst="rect">
                        <a:avLst/>
                      </a:prstGeom>
                      <a:noFill/>
                      <a:ln w="12700"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cxnSp>
                    <p:nvCxnSpPr>
                      <p:cNvPr id="93" name="Straight Connector 92">
                        <a:extLst>
                          <a:ext uri="{FF2B5EF4-FFF2-40B4-BE49-F238E27FC236}">
                            <a16:creationId xmlns:a16="http://schemas.microsoft.com/office/drawing/2014/main" id="{EAD77B53-2D87-C68E-5EDA-1BCA66D9912D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6176794" y="5276934"/>
                        <a:ext cx="0" cy="1460113"/>
                      </a:xfrm>
                      <a:prstGeom prst="line">
                        <a:avLst/>
                      </a:prstGeom>
                      <a:ln w="12700"/>
                    </p:spPr>
                    <p:style>
                      <a:lnRef idx="2">
                        <a:schemeClr val="dk1"/>
                      </a:lnRef>
                      <a:fillRef idx="0">
                        <a:schemeClr val="dk1"/>
                      </a:fillRef>
                      <a:effectRef idx="1">
                        <a:schemeClr val="dk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87" name="TextBox 86">
                      <a:extLst>
                        <a:ext uri="{FF2B5EF4-FFF2-40B4-BE49-F238E27FC236}">
                          <a16:creationId xmlns:a16="http://schemas.microsoft.com/office/drawing/2014/main" id="{A8CBEC2E-4C36-1B24-277F-2FC8BFC1C6A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42511" y="5146306"/>
                      <a:ext cx="239168" cy="253916"/>
                    </a:xfrm>
                    <a:prstGeom prst="rect">
                      <a:avLst/>
                    </a:prstGeom>
                    <a:noFill/>
                    <a:ln w="12700"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50" dirty="0">
                          <a:solidFill>
                            <a:srgbClr val="FF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p:txBody>
                </p:sp>
                <p:sp>
                  <p:nvSpPr>
                    <p:cNvPr id="88" name="TextBox 87">
                      <a:extLst>
                        <a:ext uri="{FF2B5EF4-FFF2-40B4-BE49-F238E27FC236}">
                          <a16:creationId xmlns:a16="http://schemas.microsoft.com/office/drawing/2014/main" id="{B2A3F828-990D-DF50-2D44-FAFEF04D323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96742" y="5106510"/>
                      <a:ext cx="239168" cy="253916"/>
                    </a:xfrm>
                    <a:prstGeom prst="rect">
                      <a:avLst/>
                    </a:prstGeom>
                    <a:noFill/>
                    <a:ln w="12700"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50" dirty="0">
                          <a:solidFill>
                            <a:srgbClr val="FF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p:txBody>
                </p:sp>
                <p:sp>
                  <p:nvSpPr>
                    <p:cNvPr id="89" name="TextBox 88">
                      <a:extLst>
                        <a:ext uri="{FF2B5EF4-FFF2-40B4-BE49-F238E27FC236}">
                          <a16:creationId xmlns:a16="http://schemas.microsoft.com/office/drawing/2014/main" id="{C925B71D-3CD8-54C8-4327-C0762812B5F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879329" y="5131928"/>
                      <a:ext cx="239168" cy="253916"/>
                    </a:xfrm>
                    <a:prstGeom prst="rect">
                      <a:avLst/>
                    </a:prstGeom>
                    <a:noFill/>
                    <a:ln w="12700"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50" dirty="0">
                          <a:solidFill>
                            <a:srgbClr val="FF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p:txBody>
                </p:sp>
                <p:sp>
                  <p:nvSpPr>
                    <p:cNvPr id="90" name="TextBox 89">
                      <a:extLst>
                        <a:ext uri="{FF2B5EF4-FFF2-40B4-BE49-F238E27FC236}">
                          <a16:creationId xmlns:a16="http://schemas.microsoft.com/office/drawing/2014/main" id="{3453349E-4A80-9112-F581-69DC1416792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935433" y="5131928"/>
                      <a:ext cx="239168" cy="253916"/>
                    </a:xfrm>
                    <a:prstGeom prst="rect">
                      <a:avLst/>
                    </a:prstGeom>
                    <a:noFill/>
                    <a:ln w="12700"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1050" dirty="0">
                          <a:solidFill>
                            <a:srgbClr val="FF00F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</a:p>
                  </p:txBody>
                </p:sp>
              </p:grpSp>
              <p:sp>
                <p:nvSpPr>
                  <p:cNvPr id="213" name="TextBox 212">
                    <a:extLst>
                      <a:ext uri="{FF2B5EF4-FFF2-40B4-BE49-F238E27FC236}">
                        <a16:creationId xmlns:a16="http://schemas.microsoft.com/office/drawing/2014/main" id="{43D60DB9-5832-9DB3-99D5-8F383C81BEAE}"/>
                      </a:ext>
                    </a:extLst>
                  </p:cNvPr>
                  <p:cNvSpPr txBox="1"/>
                  <p:nvPr/>
                </p:nvSpPr>
                <p:spPr>
                  <a:xfrm>
                    <a:off x="1519813" y="3282197"/>
                    <a:ext cx="239168" cy="253916"/>
                  </a:xfrm>
                  <a:prstGeom prst="rect">
                    <a:avLst/>
                  </a:prstGeom>
                  <a:noFill/>
                  <a:ln w="12700"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050" dirty="0">
                        <a:solidFill>
                          <a:srgbClr val="FF00F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*</a:t>
                    </a:r>
                  </a:p>
                </p:txBody>
              </p:sp>
            </p:grpSp>
            <p:sp>
              <p:nvSpPr>
                <p:cNvPr id="216" name="TextBox 215">
                  <a:extLst>
                    <a:ext uri="{FF2B5EF4-FFF2-40B4-BE49-F238E27FC236}">
                      <a16:creationId xmlns:a16="http://schemas.microsoft.com/office/drawing/2014/main" id="{9218DE00-719F-8A9B-ADBA-3D8E9C0BEEF4}"/>
                    </a:ext>
                  </a:extLst>
                </p:cNvPr>
                <p:cNvSpPr txBox="1"/>
                <p:nvPr/>
              </p:nvSpPr>
              <p:spPr>
                <a:xfrm>
                  <a:off x="1169345" y="3397936"/>
                  <a:ext cx="239168" cy="253916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50" dirty="0">
                      <a:solidFill>
                        <a:srgbClr val="FF00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</a:p>
              </p:txBody>
            </p:sp>
            <p:sp>
              <p:nvSpPr>
                <p:cNvPr id="218" name="TextBox 217">
                  <a:extLst>
                    <a:ext uri="{FF2B5EF4-FFF2-40B4-BE49-F238E27FC236}">
                      <a16:creationId xmlns:a16="http://schemas.microsoft.com/office/drawing/2014/main" id="{ECEF210C-FD93-8E95-6FFD-9E361406B227}"/>
                    </a:ext>
                  </a:extLst>
                </p:cNvPr>
                <p:cNvSpPr txBox="1"/>
                <p:nvPr/>
              </p:nvSpPr>
              <p:spPr>
                <a:xfrm>
                  <a:off x="1283289" y="3383391"/>
                  <a:ext cx="239168" cy="253916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50" dirty="0">
                      <a:solidFill>
                        <a:srgbClr val="FF00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</a:p>
              </p:txBody>
            </p:sp>
            <p:sp>
              <p:nvSpPr>
                <p:cNvPr id="220" name="TextBox 219">
                  <a:extLst>
                    <a:ext uri="{FF2B5EF4-FFF2-40B4-BE49-F238E27FC236}">
                      <a16:creationId xmlns:a16="http://schemas.microsoft.com/office/drawing/2014/main" id="{B9460DAD-83F6-D5A7-D5ED-F80DF2BE3D14}"/>
                    </a:ext>
                  </a:extLst>
                </p:cNvPr>
                <p:cNvSpPr txBox="1"/>
                <p:nvPr/>
              </p:nvSpPr>
              <p:spPr>
                <a:xfrm>
                  <a:off x="1369130" y="3380374"/>
                  <a:ext cx="239168" cy="253916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50" dirty="0">
                      <a:solidFill>
                        <a:srgbClr val="FF00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</a:p>
              </p:txBody>
            </p:sp>
            <p:sp>
              <p:nvSpPr>
                <p:cNvPr id="222" name="TextBox 221">
                  <a:extLst>
                    <a:ext uri="{FF2B5EF4-FFF2-40B4-BE49-F238E27FC236}">
                      <a16:creationId xmlns:a16="http://schemas.microsoft.com/office/drawing/2014/main" id="{DBE1AB34-7995-6CAB-F9DA-644E461E0332}"/>
                    </a:ext>
                  </a:extLst>
                </p:cNvPr>
                <p:cNvSpPr txBox="1"/>
                <p:nvPr/>
              </p:nvSpPr>
              <p:spPr>
                <a:xfrm>
                  <a:off x="1416314" y="3286296"/>
                  <a:ext cx="239168" cy="253916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050" dirty="0">
                      <a:solidFill>
                        <a:srgbClr val="FF00F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*</a:t>
                  </a:r>
                </a:p>
              </p:txBody>
            </p:sp>
          </p:grp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419F860D-EA7F-A9BE-3097-9575F0FA7EC1}"/>
                  </a:ext>
                </a:extLst>
              </p:cNvPr>
              <p:cNvSpPr txBox="1"/>
              <p:nvPr/>
            </p:nvSpPr>
            <p:spPr>
              <a:xfrm>
                <a:off x="1957478" y="1084388"/>
                <a:ext cx="239168" cy="253916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>
                    <a:solidFill>
                      <a:srgbClr val="3333F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</a:t>
                </a:r>
              </a:p>
            </p:txBody>
          </p:sp>
        </p:grpSp>
        <p:pic>
          <p:nvPicPr>
            <p:cNvPr id="120" name="Picture 119">
              <a:extLst>
                <a:ext uri="{FF2B5EF4-FFF2-40B4-BE49-F238E27FC236}">
                  <a16:creationId xmlns:a16="http://schemas.microsoft.com/office/drawing/2014/main" id="{C135CA37-1D9B-CF23-5C5C-F565D5EF29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90397"/>
            <a:stretch/>
          </p:blipFill>
          <p:spPr>
            <a:xfrm rot="16200000">
              <a:off x="5498281" y="1953979"/>
              <a:ext cx="2140387" cy="2649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64086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84567-3D4C-4094-2687-A0E5FEA72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47E71DDF-9C7F-DE43-917D-13C02CAA7024}"/>
              </a:ext>
            </a:extLst>
          </p:cNvPr>
          <p:cNvSpPr txBox="1"/>
          <p:nvPr/>
        </p:nvSpPr>
        <p:spPr>
          <a:xfrm>
            <a:off x="363365" y="0"/>
            <a:ext cx="6111353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Supplemental Figure 6.  Effects of FI intervention on plasma</a:t>
            </a:r>
          </a:p>
          <a:p>
            <a:r>
              <a:rPr lang="en-US" sz="1600" b="1" dirty="0"/>
              <a:t>metabolites in rats across the timespan of protocol 2. </a:t>
            </a:r>
          </a:p>
          <a:p>
            <a:r>
              <a:rPr lang="en-US" sz="1600" dirty="0"/>
              <a:t>Plasma samples were obtained before and immediately after</a:t>
            </a:r>
          </a:p>
          <a:p>
            <a:r>
              <a:rPr lang="en-US" sz="1600" dirty="0"/>
              <a:t>the 20-day FI intervention period, at indicated intervals thereafter,</a:t>
            </a:r>
          </a:p>
          <a:p>
            <a:r>
              <a:rPr lang="en-US" sz="1600" dirty="0"/>
              <a:t>and at sacrifice from rats in protocol 2 (HF/HS diet-fed). </a:t>
            </a:r>
          </a:p>
          <a:p>
            <a:r>
              <a:rPr lang="en-US" sz="1600" dirty="0"/>
              <a:t>(</a:t>
            </a:r>
            <a:r>
              <a:rPr lang="en-US" sz="1600" b="1" dirty="0"/>
              <a:t>A</a:t>
            </a:r>
            <a:r>
              <a:rPr lang="en-US" sz="1600" dirty="0"/>
              <a:t>) Amino acids  measured by flow injection tandem </a:t>
            </a:r>
          </a:p>
          <a:p>
            <a:r>
              <a:rPr lang="en-US" sz="1600" dirty="0"/>
              <a:t>mass spectrometry (MS/MS); (</a:t>
            </a:r>
            <a:r>
              <a:rPr lang="en-US" sz="1600" b="1" dirty="0"/>
              <a:t>B</a:t>
            </a:r>
            <a:r>
              <a:rPr lang="en-US" sz="1600" dirty="0"/>
              <a:t>) Branched-chain ketoacids </a:t>
            </a:r>
          </a:p>
          <a:p>
            <a:r>
              <a:rPr lang="en-US" sz="1600" dirty="0"/>
              <a:t>measured by liquid chromatography-mass spectrometry (LC-MS); </a:t>
            </a:r>
          </a:p>
          <a:p>
            <a:r>
              <a:rPr lang="en-US" sz="1600" dirty="0"/>
              <a:t>(</a:t>
            </a:r>
            <a:r>
              <a:rPr lang="en-US" sz="1600" b="1" dirty="0"/>
              <a:t>C</a:t>
            </a:r>
            <a:r>
              <a:rPr lang="en-US" sz="1600" dirty="0"/>
              <a:t>) 3-hydroxyisobutryate (3-HIB) and 2-hydroxybutyrate (2-HB) </a:t>
            </a:r>
          </a:p>
          <a:p>
            <a:r>
              <a:rPr lang="en-US" sz="1600" dirty="0"/>
              <a:t>measured by LC-MS; (</a:t>
            </a:r>
            <a:r>
              <a:rPr lang="en-US" sz="1600" b="1" dirty="0"/>
              <a:t>D</a:t>
            </a:r>
            <a:r>
              <a:rPr lang="en-US" sz="1600" dirty="0"/>
              <a:t>) C2 (acetyl) acylcarnitine measured by </a:t>
            </a:r>
          </a:p>
          <a:p>
            <a:r>
              <a:rPr lang="en-US" sz="1600" dirty="0"/>
              <a:t>flow injection MS/MS. Heatmaps of metabolites from 6 animals per </a:t>
            </a:r>
          </a:p>
          <a:p>
            <a:r>
              <a:rPr lang="en-US" sz="1600" dirty="0"/>
              <a:t>experimental group were generated using Morpheus software </a:t>
            </a:r>
          </a:p>
          <a:p>
            <a:r>
              <a:rPr lang="en-US" sz="1600" dirty="0"/>
              <a:t>(</a:t>
            </a:r>
            <a:r>
              <a:rPr lang="en-US" sz="1600" u="sng" dirty="0">
                <a:hlinkClick r:id="rId2"/>
              </a:rPr>
              <a:t>https://software.broadinstitute.org/morpheus</a:t>
            </a:r>
            <a:r>
              <a:rPr lang="en-US" sz="1600" dirty="0"/>
              <a:t>). Statistical </a:t>
            </a:r>
          </a:p>
          <a:p>
            <a:r>
              <a:rPr lang="en-US" sz="1600" dirty="0"/>
              <a:t>analyses were performed as described in Methods. Pink asterisks </a:t>
            </a:r>
          </a:p>
          <a:p>
            <a:r>
              <a:rPr lang="en-US" sz="1600" dirty="0"/>
              <a:t>indicate differences in the AL group compared to the FI group for </a:t>
            </a:r>
          </a:p>
          <a:p>
            <a:r>
              <a:rPr lang="en-US" sz="1600" dirty="0"/>
              <a:t>both males and females, with adjusted </a:t>
            </a:r>
            <a:r>
              <a:rPr lang="en-US" sz="1600" i="1" dirty="0"/>
              <a:t>p</a:t>
            </a:r>
            <a:r>
              <a:rPr lang="en-US" sz="1600" dirty="0"/>
              <a:t>&lt;0.05. The blue asterisk </a:t>
            </a:r>
          </a:p>
          <a:p>
            <a:r>
              <a:rPr lang="en-US" sz="1600" dirty="0"/>
              <a:t>indicates a difference in the AL group compared to the FI group for </a:t>
            </a:r>
          </a:p>
          <a:p>
            <a:r>
              <a:rPr lang="en-US" sz="1600" dirty="0"/>
              <a:t>females only, with adjusted </a:t>
            </a:r>
            <a:r>
              <a:rPr lang="en-US" sz="1600" i="1" dirty="0"/>
              <a:t>p</a:t>
            </a:r>
            <a:r>
              <a:rPr lang="en-US" sz="1600" dirty="0"/>
              <a:t>&lt;0.05.</a:t>
            </a:r>
          </a:p>
          <a:p>
            <a:r>
              <a:rPr lang="en-US" sz="1600" b="1" dirty="0"/>
              <a:t> </a:t>
            </a:r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88203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TextBox 464">
            <a:extLst>
              <a:ext uri="{FF2B5EF4-FFF2-40B4-BE49-F238E27FC236}">
                <a16:creationId xmlns:a16="http://schemas.microsoft.com/office/drawing/2014/main" id="{C0329078-4EED-E872-A41C-896ED537D29A}"/>
              </a:ext>
            </a:extLst>
          </p:cNvPr>
          <p:cNvSpPr txBox="1"/>
          <p:nvPr/>
        </p:nvSpPr>
        <p:spPr>
          <a:xfrm>
            <a:off x="209739" y="-36796"/>
            <a:ext cx="2532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Supplemental Figure 7</a:t>
            </a:r>
          </a:p>
        </p:txBody>
      </p:sp>
      <p:sp>
        <p:nvSpPr>
          <p:cNvPr id="467" name="TextBox 466">
            <a:extLst>
              <a:ext uri="{FF2B5EF4-FFF2-40B4-BE49-F238E27FC236}">
                <a16:creationId xmlns:a16="http://schemas.microsoft.com/office/drawing/2014/main" id="{3778A2C0-43D6-BDDD-E137-BA312C094BCD}"/>
              </a:ext>
            </a:extLst>
          </p:cNvPr>
          <p:cNvSpPr txBox="1"/>
          <p:nvPr/>
        </p:nvSpPr>
        <p:spPr>
          <a:xfrm>
            <a:off x="308695" y="368038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A</a:t>
            </a:r>
          </a:p>
        </p:txBody>
      </p:sp>
      <p:sp>
        <p:nvSpPr>
          <p:cNvPr id="468" name="TextBox 467">
            <a:extLst>
              <a:ext uri="{FF2B5EF4-FFF2-40B4-BE49-F238E27FC236}">
                <a16:creationId xmlns:a16="http://schemas.microsoft.com/office/drawing/2014/main" id="{6F5F7589-1F12-DCA7-1D89-3EC0BC16630D}"/>
              </a:ext>
            </a:extLst>
          </p:cNvPr>
          <p:cNvSpPr txBox="1"/>
          <p:nvPr/>
        </p:nvSpPr>
        <p:spPr>
          <a:xfrm>
            <a:off x="307092" y="2735214"/>
            <a:ext cx="308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</a:t>
            </a:r>
          </a:p>
        </p:txBody>
      </p:sp>
      <p:sp>
        <p:nvSpPr>
          <p:cNvPr id="469" name="TextBox 468">
            <a:extLst>
              <a:ext uri="{FF2B5EF4-FFF2-40B4-BE49-F238E27FC236}">
                <a16:creationId xmlns:a16="http://schemas.microsoft.com/office/drawing/2014/main" id="{72DA3308-CEB1-CA9E-05D7-98728F9CFF5A}"/>
              </a:ext>
            </a:extLst>
          </p:cNvPr>
          <p:cNvSpPr txBox="1"/>
          <p:nvPr/>
        </p:nvSpPr>
        <p:spPr>
          <a:xfrm>
            <a:off x="455588" y="6025664"/>
            <a:ext cx="3273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</a:t>
            </a:r>
          </a:p>
        </p:txBody>
      </p:sp>
      <p:sp>
        <p:nvSpPr>
          <p:cNvPr id="470" name="TextBox 469">
            <a:extLst>
              <a:ext uri="{FF2B5EF4-FFF2-40B4-BE49-F238E27FC236}">
                <a16:creationId xmlns:a16="http://schemas.microsoft.com/office/drawing/2014/main" id="{9070CA12-539B-7461-6610-99A773C6DB50}"/>
              </a:ext>
            </a:extLst>
          </p:cNvPr>
          <p:cNvSpPr txBox="1"/>
          <p:nvPr/>
        </p:nvSpPr>
        <p:spPr>
          <a:xfrm>
            <a:off x="1851486" y="6025664"/>
            <a:ext cx="325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</a:t>
            </a:r>
          </a:p>
        </p:txBody>
      </p:sp>
      <p:grpSp>
        <p:nvGrpSpPr>
          <p:cNvPr id="567" name="Group 566">
            <a:extLst>
              <a:ext uri="{FF2B5EF4-FFF2-40B4-BE49-F238E27FC236}">
                <a16:creationId xmlns:a16="http://schemas.microsoft.com/office/drawing/2014/main" id="{DA440167-0E01-6FF7-0CBE-0808FC3ADA8E}"/>
              </a:ext>
            </a:extLst>
          </p:cNvPr>
          <p:cNvGrpSpPr/>
          <p:nvPr/>
        </p:nvGrpSpPr>
        <p:grpSpPr>
          <a:xfrm>
            <a:off x="2117680" y="6128764"/>
            <a:ext cx="616712" cy="2398724"/>
            <a:chOff x="3814298" y="6325676"/>
            <a:chExt cx="616712" cy="2398724"/>
          </a:xfrm>
        </p:grpSpPr>
        <p:grpSp>
          <p:nvGrpSpPr>
            <p:cNvPr id="542" name="Group 541">
              <a:extLst>
                <a:ext uri="{FF2B5EF4-FFF2-40B4-BE49-F238E27FC236}">
                  <a16:creationId xmlns:a16="http://schemas.microsoft.com/office/drawing/2014/main" id="{FEBD6273-B856-9512-939E-DF125AC0DB3E}"/>
                </a:ext>
              </a:extLst>
            </p:cNvPr>
            <p:cNvGrpSpPr/>
            <p:nvPr/>
          </p:nvGrpSpPr>
          <p:grpSpPr>
            <a:xfrm>
              <a:off x="3814298" y="6325676"/>
              <a:ext cx="616712" cy="2300504"/>
              <a:chOff x="3756624" y="6343707"/>
              <a:chExt cx="616712" cy="2300504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8E8F6BB8-59A5-7055-4F6E-CC9862F1B820}"/>
                  </a:ext>
                </a:extLst>
              </p:cNvPr>
              <p:cNvGrpSpPr/>
              <p:nvPr/>
            </p:nvGrpSpPr>
            <p:grpSpPr>
              <a:xfrm>
                <a:off x="3756624" y="6343707"/>
                <a:ext cx="462427" cy="2300504"/>
                <a:chOff x="2750360" y="3042802"/>
                <a:chExt cx="462427" cy="2300504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2BC7435D-BBEA-780B-149A-2C510ADEA651}"/>
                    </a:ext>
                  </a:extLst>
                </p:cNvPr>
                <p:cNvGrpSpPr/>
                <p:nvPr/>
              </p:nvGrpSpPr>
              <p:grpSpPr>
                <a:xfrm>
                  <a:off x="2850227" y="3042802"/>
                  <a:ext cx="262652" cy="2022172"/>
                  <a:chOff x="2850227" y="3042802"/>
                  <a:chExt cx="262652" cy="2022172"/>
                </a:xfrm>
              </p:grpSpPr>
              <p:pic>
                <p:nvPicPr>
                  <p:cNvPr id="448" name="Picture 447">
                    <a:extLst>
                      <a:ext uri="{FF2B5EF4-FFF2-40B4-BE49-F238E27FC236}">
                        <a16:creationId xmlns:a16="http://schemas.microsoft.com/office/drawing/2014/main" id="{4C6AFB93-FAFB-3539-51BA-33D89415DBC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/>
                  <a:srcRect l="25690" t="19230" r="57784" b="59882"/>
                  <a:stretch>
                    <a:fillRect/>
                  </a:stretch>
                </p:blipFill>
                <p:spPr>
                  <a:xfrm>
                    <a:off x="2850227" y="3042802"/>
                    <a:ext cx="262652" cy="524698"/>
                  </a:xfrm>
                  <a:prstGeom prst="rect">
                    <a:avLst/>
                  </a:prstGeom>
                </p:spPr>
              </p:pic>
              <p:pic>
                <p:nvPicPr>
                  <p:cNvPr id="449" name="Picture 448">
                    <a:extLst>
                      <a:ext uri="{FF2B5EF4-FFF2-40B4-BE49-F238E27FC236}">
                        <a16:creationId xmlns:a16="http://schemas.microsoft.com/office/drawing/2014/main" id="{FD809498-EF3E-CC8B-4113-15F7AE634BC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/>
                  <a:srcRect l="25690" t="60438" r="58077" b="19585"/>
                  <a:stretch>
                    <a:fillRect/>
                  </a:stretch>
                </p:blipFill>
                <p:spPr>
                  <a:xfrm>
                    <a:off x="2850227" y="3567500"/>
                    <a:ext cx="258003" cy="501803"/>
                  </a:xfrm>
                  <a:prstGeom prst="rect">
                    <a:avLst/>
                  </a:prstGeom>
                </p:spPr>
              </p:pic>
              <p:pic>
                <p:nvPicPr>
                  <p:cNvPr id="450" name="Picture 449">
                    <a:extLst>
                      <a:ext uri="{FF2B5EF4-FFF2-40B4-BE49-F238E27FC236}">
                        <a16:creationId xmlns:a16="http://schemas.microsoft.com/office/drawing/2014/main" id="{E80F9401-2690-DB57-5103-97CA88233B1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/>
                  <a:srcRect l="25690" t="40264" r="57784" b="39895"/>
                  <a:stretch>
                    <a:fillRect/>
                  </a:stretch>
                </p:blipFill>
                <p:spPr>
                  <a:xfrm>
                    <a:off x="2850227" y="4066506"/>
                    <a:ext cx="262652" cy="498378"/>
                  </a:xfrm>
                  <a:prstGeom prst="rect">
                    <a:avLst/>
                  </a:prstGeom>
                </p:spPr>
              </p:pic>
              <p:pic>
                <p:nvPicPr>
                  <p:cNvPr id="451" name="Picture 450">
                    <a:extLst>
                      <a:ext uri="{FF2B5EF4-FFF2-40B4-BE49-F238E27FC236}">
                        <a16:creationId xmlns:a16="http://schemas.microsoft.com/office/drawing/2014/main" id="{8752839C-3874-DD98-909B-AD79C26E7F1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/>
                  <a:srcRect l="25690" t="80055" r="57784" b="1"/>
                  <a:stretch>
                    <a:fillRect/>
                  </a:stretch>
                </p:blipFill>
                <p:spPr>
                  <a:xfrm>
                    <a:off x="2850227" y="4564005"/>
                    <a:ext cx="262652" cy="500969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id="{06CCDA01-11C1-FF83-D460-9BF70038F2FB}"/>
                    </a:ext>
                  </a:extLst>
                </p:cNvPr>
                <p:cNvGrpSpPr/>
                <p:nvPr/>
              </p:nvGrpSpPr>
              <p:grpSpPr>
                <a:xfrm>
                  <a:off x="2750360" y="5056368"/>
                  <a:ext cx="462427" cy="286938"/>
                  <a:chOff x="9307823" y="5583422"/>
                  <a:chExt cx="758468" cy="563403"/>
                </a:xfrm>
              </p:grpSpPr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97B92146-4D0F-5DA1-8546-97A0CC55AF86}"/>
                      </a:ext>
                    </a:extLst>
                  </p:cNvPr>
                  <p:cNvSpPr txBox="1"/>
                  <p:nvPr/>
                </p:nvSpPr>
                <p:spPr>
                  <a:xfrm>
                    <a:off x="9307823" y="5583422"/>
                    <a:ext cx="461666" cy="563403"/>
                  </a:xfrm>
                  <a:prstGeom prst="rect">
                    <a:avLst/>
                  </a:prstGeom>
                  <a:noFill/>
                </p:spPr>
                <p:txBody>
                  <a:bodyPr vert="eaVert" wrap="none" rtlCol="0">
                    <a:spAutoFit/>
                  </a:bodyPr>
                  <a:lstStyle/>
                  <a:p>
                    <a:r>
                      <a:rPr lang="en-US" sz="600" dirty="0"/>
                      <a:t>3-HIB</a:t>
                    </a: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EFB9D92A-B346-87D7-1D94-A8EDC9D09672}"/>
                      </a:ext>
                    </a:extLst>
                  </p:cNvPr>
                  <p:cNvSpPr txBox="1"/>
                  <p:nvPr/>
                </p:nvSpPr>
                <p:spPr>
                  <a:xfrm>
                    <a:off x="9459892" y="5584162"/>
                    <a:ext cx="454331" cy="511785"/>
                  </a:xfrm>
                  <a:prstGeom prst="rect">
                    <a:avLst/>
                  </a:prstGeom>
                  <a:noFill/>
                </p:spPr>
                <p:txBody>
                  <a:bodyPr vert="eaVert" wrap="none" rtlCol="0">
                    <a:spAutoFit/>
                  </a:bodyPr>
                  <a:lstStyle/>
                  <a:p>
                    <a:r>
                      <a:rPr lang="en-US" sz="600" dirty="0"/>
                      <a:t>2-HB</a:t>
                    </a:r>
                  </a:p>
                </p:txBody>
              </p:sp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3D2C60DF-BC12-A1C1-C4B8-BFAA1FDE8713}"/>
                      </a:ext>
                    </a:extLst>
                  </p:cNvPr>
                  <p:cNvSpPr txBox="1"/>
                  <p:nvPr/>
                </p:nvSpPr>
                <p:spPr>
                  <a:xfrm>
                    <a:off x="9611960" y="5584162"/>
                    <a:ext cx="454331" cy="511785"/>
                  </a:xfrm>
                  <a:prstGeom prst="rect">
                    <a:avLst/>
                  </a:prstGeom>
                  <a:noFill/>
                </p:spPr>
                <p:txBody>
                  <a:bodyPr vert="eaVert" wrap="none" rtlCol="0">
                    <a:spAutoFit/>
                  </a:bodyPr>
                  <a:lstStyle/>
                  <a:p>
                    <a:r>
                      <a:rPr lang="en-US" sz="600" dirty="0"/>
                      <a:t>3-HB</a:t>
                    </a:r>
                  </a:p>
                </p:txBody>
              </p:sp>
            </p:grpSp>
          </p:grp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E6851AD-114E-E94B-5E09-3B9C0ABB88FA}"/>
                  </a:ext>
                </a:extLst>
              </p:cNvPr>
              <p:cNvSpPr txBox="1"/>
              <p:nvPr/>
            </p:nvSpPr>
            <p:spPr>
              <a:xfrm rot="16200000">
                <a:off x="3993904" y="6517936"/>
                <a:ext cx="46839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dirty="0"/>
                  <a:t>AL, Male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5C9A4362-8F49-96DA-ADD0-01CDA7066AEE}"/>
                  </a:ext>
                </a:extLst>
              </p:cNvPr>
              <p:cNvSpPr txBox="1"/>
              <p:nvPr/>
            </p:nvSpPr>
            <p:spPr>
              <a:xfrm rot="16200000">
                <a:off x="4005927" y="7026973"/>
                <a:ext cx="444352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dirty="0"/>
                  <a:t>FI, Male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3E19BA5C-2534-5DD6-9AC3-1A9FC06C2247}"/>
                  </a:ext>
                </a:extLst>
              </p:cNvPr>
              <p:cNvSpPr txBox="1"/>
              <p:nvPr/>
            </p:nvSpPr>
            <p:spPr>
              <a:xfrm rot="16200000">
                <a:off x="3951424" y="7520968"/>
                <a:ext cx="553357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dirty="0"/>
                  <a:t>AL, Female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7FF44E7-2B02-4025-80E5-4AFE555B79F8}"/>
                  </a:ext>
                </a:extLst>
              </p:cNvPr>
              <p:cNvSpPr txBox="1"/>
              <p:nvPr/>
            </p:nvSpPr>
            <p:spPr>
              <a:xfrm rot="16200000">
                <a:off x="3955432" y="8028139"/>
                <a:ext cx="545342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dirty="0"/>
                  <a:t> FI, Female</a:t>
                </a:r>
              </a:p>
            </p:txBody>
          </p:sp>
          <p:sp>
            <p:nvSpPr>
              <p:cNvPr id="532" name="Rectangle 531">
                <a:extLst>
                  <a:ext uri="{FF2B5EF4-FFF2-40B4-BE49-F238E27FC236}">
                    <a16:creationId xmlns:a16="http://schemas.microsoft.com/office/drawing/2014/main" id="{B26E07C4-11B0-537D-424E-11218B81131B}"/>
                  </a:ext>
                </a:extLst>
              </p:cNvPr>
              <p:cNvSpPr/>
              <p:nvPr/>
            </p:nvSpPr>
            <p:spPr>
              <a:xfrm>
                <a:off x="3860302" y="6366073"/>
                <a:ext cx="513034" cy="1999806"/>
              </a:xfrm>
              <a:prstGeom prst="rect">
                <a:avLst/>
              </a:prstGeom>
              <a:noFill/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35" name="Straight Connector 534">
                <a:extLst>
                  <a:ext uri="{FF2B5EF4-FFF2-40B4-BE49-F238E27FC236}">
                    <a16:creationId xmlns:a16="http://schemas.microsoft.com/office/drawing/2014/main" id="{68803D3F-CE63-705E-8BDB-C4405B2BBC9C}"/>
                  </a:ext>
                </a:extLst>
              </p:cNvPr>
              <p:cNvCxnSpPr>
                <a:cxnSpLocks/>
                <a:stCxn id="532" idx="0"/>
                <a:endCxn id="532" idx="2"/>
              </p:cNvCxnSpPr>
              <p:nvPr/>
            </p:nvCxnSpPr>
            <p:spPr>
              <a:xfrm>
                <a:off x="4116819" y="6366073"/>
                <a:ext cx="0" cy="199980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9" name="Straight Connector 538">
                <a:extLst>
                  <a:ext uri="{FF2B5EF4-FFF2-40B4-BE49-F238E27FC236}">
                    <a16:creationId xmlns:a16="http://schemas.microsoft.com/office/drawing/2014/main" id="{09669EAA-1A29-D278-132B-5D0F73C0B4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5518" y="6864270"/>
                <a:ext cx="497951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0" name="Straight Connector 539">
                <a:extLst>
                  <a:ext uri="{FF2B5EF4-FFF2-40B4-BE49-F238E27FC236}">
                    <a16:creationId xmlns:a16="http://schemas.microsoft.com/office/drawing/2014/main" id="{390F01F8-F0EC-38F2-82F8-C49DA67464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5518" y="7364898"/>
                <a:ext cx="497951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1" name="Straight Connector 540">
                <a:extLst>
                  <a:ext uri="{FF2B5EF4-FFF2-40B4-BE49-F238E27FC236}">
                    <a16:creationId xmlns:a16="http://schemas.microsoft.com/office/drawing/2014/main" id="{19CBF3A6-00D6-8E4A-66ED-B787C557A0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5518" y="7869034"/>
                <a:ext cx="497951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2" name="TextBox 561">
              <a:extLst>
                <a:ext uri="{FF2B5EF4-FFF2-40B4-BE49-F238E27FC236}">
                  <a16:creationId xmlns:a16="http://schemas.microsoft.com/office/drawing/2014/main" id="{E9D5554A-BE51-8B9C-A257-68AD14A3C3E8}"/>
                </a:ext>
              </a:extLst>
            </p:cNvPr>
            <p:cNvSpPr txBox="1"/>
            <p:nvPr/>
          </p:nvSpPr>
          <p:spPr>
            <a:xfrm>
              <a:off x="4023524" y="8508956"/>
              <a:ext cx="23916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>
                  <a:solidFill>
                    <a:schemeClr val="accent6"/>
                  </a:solidFill>
                </a:rPr>
                <a:t>+</a:t>
              </a:r>
            </a:p>
          </p:txBody>
        </p:sp>
      </p:grpSp>
      <p:grpSp>
        <p:nvGrpSpPr>
          <p:cNvPr id="566" name="Group 565">
            <a:extLst>
              <a:ext uri="{FF2B5EF4-FFF2-40B4-BE49-F238E27FC236}">
                <a16:creationId xmlns:a16="http://schemas.microsoft.com/office/drawing/2014/main" id="{0F91550E-1C74-9F58-3767-BB90DEDEF625}"/>
              </a:ext>
            </a:extLst>
          </p:cNvPr>
          <p:cNvGrpSpPr/>
          <p:nvPr/>
        </p:nvGrpSpPr>
        <p:grpSpPr>
          <a:xfrm>
            <a:off x="740658" y="6129124"/>
            <a:ext cx="620773" cy="2428399"/>
            <a:chOff x="2437276" y="6326036"/>
            <a:chExt cx="620773" cy="2428399"/>
          </a:xfrm>
        </p:grpSpPr>
        <p:grpSp>
          <p:nvGrpSpPr>
            <p:cNvPr id="531" name="Group 530">
              <a:extLst>
                <a:ext uri="{FF2B5EF4-FFF2-40B4-BE49-F238E27FC236}">
                  <a16:creationId xmlns:a16="http://schemas.microsoft.com/office/drawing/2014/main" id="{BC85D0E3-BA9D-8762-403C-56980543A266}"/>
                </a:ext>
              </a:extLst>
            </p:cNvPr>
            <p:cNvGrpSpPr/>
            <p:nvPr/>
          </p:nvGrpSpPr>
          <p:grpSpPr>
            <a:xfrm>
              <a:off x="2437276" y="6326036"/>
              <a:ext cx="620773" cy="2309369"/>
              <a:chOff x="2461673" y="6357821"/>
              <a:chExt cx="620773" cy="2309369"/>
            </a:xfrm>
          </p:grpSpPr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932BC1D3-DA7D-CB33-F190-0A24888A341F}"/>
                  </a:ext>
                </a:extLst>
              </p:cNvPr>
              <p:cNvGrpSpPr/>
              <p:nvPr/>
            </p:nvGrpSpPr>
            <p:grpSpPr>
              <a:xfrm>
                <a:off x="2461673" y="6357821"/>
                <a:ext cx="501335" cy="2309369"/>
                <a:chOff x="2010458" y="3038226"/>
                <a:chExt cx="473967" cy="2262324"/>
              </a:xfrm>
            </p:grpSpPr>
            <p:grpSp>
              <p:nvGrpSpPr>
                <p:cNvPr id="452" name="Group 451">
                  <a:extLst>
                    <a:ext uri="{FF2B5EF4-FFF2-40B4-BE49-F238E27FC236}">
                      <a16:creationId xmlns:a16="http://schemas.microsoft.com/office/drawing/2014/main" id="{8B3934DB-13B0-625B-A505-C849EF3DD9ED}"/>
                    </a:ext>
                  </a:extLst>
                </p:cNvPr>
                <p:cNvGrpSpPr/>
                <p:nvPr/>
              </p:nvGrpSpPr>
              <p:grpSpPr>
                <a:xfrm>
                  <a:off x="2126575" y="3038226"/>
                  <a:ext cx="241734" cy="2023501"/>
                  <a:chOff x="1904763" y="3064743"/>
                  <a:chExt cx="241734" cy="2023501"/>
                </a:xfrm>
              </p:grpSpPr>
              <p:pic>
                <p:nvPicPr>
                  <p:cNvPr id="457" name="Picture 456">
                    <a:extLst>
                      <a:ext uri="{FF2B5EF4-FFF2-40B4-BE49-F238E27FC236}">
                        <a16:creationId xmlns:a16="http://schemas.microsoft.com/office/drawing/2014/main" id="{92676321-68D3-0517-87ED-1E812D10E2E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26411" t="18453" r="58378" b="60668"/>
                  <a:stretch>
                    <a:fillRect/>
                  </a:stretch>
                </p:blipFill>
                <p:spPr>
                  <a:xfrm>
                    <a:off x="1904763" y="3064743"/>
                    <a:ext cx="241734" cy="519494"/>
                  </a:xfrm>
                  <a:prstGeom prst="rect">
                    <a:avLst/>
                  </a:prstGeom>
                </p:spPr>
              </p:pic>
              <p:pic>
                <p:nvPicPr>
                  <p:cNvPr id="458" name="Picture 457">
                    <a:extLst>
                      <a:ext uri="{FF2B5EF4-FFF2-40B4-BE49-F238E27FC236}">
                        <a16:creationId xmlns:a16="http://schemas.microsoft.com/office/drawing/2014/main" id="{8C875C5E-5981-2B91-AEF0-62C515D40A7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26411" t="59753" r="58378" b="20216"/>
                  <a:stretch>
                    <a:fillRect/>
                  </a:stretch>
                </p:blipFill>
                <p:spPr>
                  <a:xfrm>
                    <a:off x="1904763" y="3587096"/>
                    <a:ext cx="241734" cy="498378"/>
                  </a:xfrm>
                  <a:prstGeom prst="rect">
                    <a:avLst/>
                  </a:prstGeom>
                </p:spPr>
              </p:pic>
              <p:pic>
                <p:nvPicPr>
                  <p:cNvPr id="459" name="Picture 458">
                    <a:extLst>
                      <a:ext uri="{FF2B5EF4-FFF2-40B4-BE49-F238E27FC236}">
                        <a16:creationId xmlns:a16="http://schemas.microsoft.com/office/drawing/2014/main" id="{1AE00482-4C57-D3D4-F0AC-FA93CB9F9BD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26411" t="39329" r="58378" b="40502"/>
                  <a:stretch>
                    <a:fillRect/>
                  </a:stretch>
                </p:blipFill>
                <p:spPr>
                  <a:xfrm>
                    <a:off x="1904763" y="4085474"/>
                    <a:ext cx="241734" cy="501802"/>
                  </a:xfrm>
                  <a:prstGeom prst="rect">
                    <a:avLst/>
                  </a:prstGeom>
                </p:spPr>
              </p:pic>
              <p:pic>
                <p:nvPicPr>
                  <p:cNvPr id="460" name="Picture 459">
                    <a:extLst>
                      <a:ext uri="{FF2B5EF4-FFF2-40B4-BE49-F238E27FC236}">
                        <a16:creationId xmlns:a16="http://schemas.microsoft.com/office/drawing/2014/main" id="{84CE44A2-4CD8-FEA1-827E-9DEFE7B26E2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/>
                  <a:srcRect l="26411" t="79865" r="58378" b="1"/>
                  <a:stretch>
                    <a:fillRect/>
                  </a:stretch>
                </p:blipFill>
                <p:spPr>
                  <a:xfrm>
                    <a:off x="1904763" y="4587276"/>
                    <a:ext cx="241734" cy="500968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53" name="Group 452">
                  <a:extLst>
                    <a:ext uri="{FF2B5EF4-FFF2-40B4-BE49-F238E27FC236}">
                      <a16:creationId xmlns:a16="http://schemas.microsoft.com/office/drawing/2014/main" id="{05BC3513-97D6-2176-12BF-71B8A2A5B162}"/>
                    </a:ext>
                  </a:extLst>
                </p:cNvPr>
                <p:cNvGrpSpPr/>
                <p:nvPr/>
              </p:nvGrpSpPr>
              <p:grpSpPr>
                <a:xfrm>
                  <a:off x="2010458" y="5059137"/>
                  <a:ext cx="473967" cy="241413"/>
                  <a:chOff x="8447249" y="5573743"/>
                  <a:chExt cx="777396" cy="474013"/>
                </a:xfrm>
              </p:grpSpPr>
              <p:sp>
                <p:nvSpPr>
                  <p:cNvPr id="454" name="TextBox 453">
                    <a:extLst>
                      <a:ext uri="{FF2B5EF4-FFF2-40B4-BE49-F238E27FC236}">
                        <a16:creationId xmlns:a16="http://schemas.microsoft.com/office/drawing/2014/main" id="{1752C594-EA25-3789-4A93-B77F8814334E}"/>
                      </a:ext>
                    </a:extLst>
                  </p:cNvPr>
                  <p:cNvSpPr txBox="1"/>
                  <p:nvPr/>
                </p:nvSpPr>
                <p:spPr>
                  <a:xfrm>
                    <a:off x="8447249" y="5573743"/>
                    <a:ext cx="454331" cy="392179"/>
                  </a:xfrm>
                  <a:prstGeom prst="rect">
                    <a:avLst/>
                  </a:prstGeom>
                  <a:noFill/>
                </p:spPr>
                <p:txBody>
                  <a:bodyPr vert="eaVert" wrap="none" rtlCol="0">
                    <a:spAutoFit/>
                  </a:bodyPr>
                  <a:lstStyle/>
                  <a:p>
                    <a:r>
                      <a:rPr lang="en-US" sz="600" dirty="0"/>
                      <a:t>KIV</a:t>
                    </a:r>
                  </a:p>
                </p:txBody>
              </p:sp>
              <p:sp>
                <p:nvSpPr>
                  <p:cNvPr id="455" name="TextBox 454">
                    <a:extLst>
                      <a:ext uri="{FF2B5EF4-FFF2-40B4-BE49-F238E27FC236}">
                        <a16:creationId xmlns:a16="http://schemas.microsoft.com/office/drawing/2014/main" id="{FF7D635F-CBD7-E04A-05E4-959140D2C05E}"/>
                      </a:ext>
                    </a:extLst>
                  </p:cNvPr>
                  <p:cNvSpPr txBox="1"/>
                  <p:nvPr/>
                </p:nvSpPr>
                <p:spPr>
                  <a:xfrm>
                    <a:off x="8608781" y="5573743"/>
                    <a:ext cx="454331" cy="407914"/>
                  </a:xfrm>
                  <a:prstGeom prst="rect">
                    <a:avLst/>
                  </a:prstGeom>
                  <a:noFill/>
                </p:spPr>
                <p:txBody>
                  <a:bodyPr vert="eaVert" wrap="none" rtlCol="0">
                    <a:spAutoFit/>
                  </a:bodyPr>
                  <a:lstStyle/>
                  <a:p>
                    <a:r>
                      <a:rPr lang="en-US" sz="600" dirty="0"/>
                      <a:t>KIC</a:t>
                    </a:r>
                  </a:p>
                </p:txBody>
              </p:sp>
              <p:sp>
                <p:nvSpPr>
                  <p:cNvPr id="456" name="TextBox 455">
                    <a:extLst>
                      <a:ext uri="{FF2B5EF4-FFF2-40B4-BE49-F238E27FC236}">
                        <a16:creationId xmlns:a16="http://schemas.microsoft.com/office/drawing/2014/main" id="{9A27EF33-4B1E-BF33-D1E3-0727B1661926}"/>
                      </a:ext>
                    </a:extLst>
                  </p:cNvPr>
                  <p:cNvSpPr txBox="1"/>
                  <p:nvPr/>
                </p:nvSpPr>
                <p:spPr>
                  <a:xfrm>
                    <a:off x="8770314" y="5573743"/>
                    <a:ext cx="454331" cy="474013"/>
                  </a:xfrm>
                  <a:prstGeom prst="rect">
                    <a:avLst/>
                  </a:prstGeom>
                  <a:noFill/>
                </p:spPr>
                <p:txBody>
                  <a:bodyPr vert="eaVert" wrap="none" rtlCol="0">
                    <a:spAutoFit/>
                  </a:bodyPr>
                  <a:lstStyle/>
                  <a:p>
                    <a:r>
                      <a:rPr lang="en-US" sz="600" dirty="0"/>
                      <a:t>KMV</a:t>
                    </a:r>
                  </a:p>
                </p:txBody>
              </p:sp>
            </p:grpSp>
          </p:grpSp>
          <p:cxnSp>
            <p:nvCxnSpPr>
              <p:cNvPr id="520" name="Straight Connector 519">
                <a:extLst>
                  <a:ext uri="{FF2B5EF4-FFF2-40B4-BE49-F238E27FC236}">
                    <a16:creationId xmlns:a16="http://schemas.microsoft.com/office/drawing/2014/main" id="{2DACD564-8CE5-E2C2-C28E-8992AC8DB4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84495" y="6888118"/>
                <a:ext cx="497951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" name="Straight Connector 521">
                <a:extLst>
                  <a:ext uri="{FF2B5EF4-FFF2-40B4-BE49-F238E27FC236}">
                    <a16:creationId xmlns:a16="http://schemas.microsoft.com/office/drawing/2014/main" id="{3D81FD45-B8B0-6287-522F-2284515746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84495" y="7394619"/>
                <a:ext cx="497951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" name="Straight Connector 522">
                <a:extLst>
                  <a:ext uri="{FF2B5EF4-FFF2-40B4-BE49-F238E27FC236}">
                    <a16:creationId xmlns:a16="http://schemas.microsoft.com/office/drawing/2014/main" id="{DD841B73-1924-4841-82CD-8C1022A7E8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84495" y="7907826"/>
                <a:ext cx="497951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4" name="Rectangle 523">
                <a:extLst>
                  <a:ext uri="{FF2B5EF4-FFF2-40B4-BE49-F238E27FC236}">
                    <a16:creationId xmlns:a16="http://schemas.microsoft.com/office/drawing/2014/main" id="{F44E143F-8B55-71C5-2F9B-6D367DDE74A9}"/>
                  </a:ext>
                </a:extLst>
              </p:cNvPr>
              <p:cNvSpPr/>
              <p:nvPr/>
            </p:nvSpPr>
            <p:spPr>
              <a:xfrm>
                <a:off x="2584495" y="6371877"/>
                <a:ext cx="497951" cy="2046786"/>
              </a:xfrm>
              <a:prstGeom prst="rect">
                <a:avLst/>
              </a:prstGeom>
              <a:noFill/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25" name="Straight Connector 524">
                <a:extLst>
                  <a:ext uri="{FF2B5EF4-FFF2-40B4-BE49-F238E27FC236}">
                    <a16:creationId xmlns:a16="http://schemas.microsoft.com/office/drawing/2014/main" id="{931A3FD5-B7BE-FB37-49C1-2296703949FA}"/>
                  </a:ext>
                </a:extLst>
              </p:cNvPr>
              <p:cNvCxnSpPr>
                <a:cxnSpLocks/>
                <a:endCxn id="524" idx="2"/>
              </p:cNvCxnSpPr>
              <p:nvPr/>
            </p:nvCxnSpPr>
            <p:spPr>
              <a:xfrm flipH="1">
                <a:off x="2833471" y="6371877"/>
                <a:ext cx="10644" cy="204678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6" name="TextBox 525">
                <a:extLst>
                  <a:ext uri="{FF2B5EF4-FFF2-40B4-BE49-F238E27FC236}">
                    <a16:creationId xmlns:a16="http://schemas.microsoft.com/office/drawing/2014/main" id="{3EC77E7C-4D4A-6333-72F6-FDD0DE6FC8F0}"/>
                  </a:ext>
                </a:extLst>
              </p:cNvPr>
              <p:cNvSpPr txBox="1"/>
              <p:nvPr/>
            </p:nvSpPr>
            <p:spPr>
              <a:xfrm rot="16200000">
                <a:off x="2724526" y="6546977"/>
                <a:ext cx="468398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dirty="0"/>
                  <a:t>AL, Male</a:t>
                </a:r>
              </a:p>
            </p:txBody>
          </p:sp>
          <p:sp>
            <p:nvSpPr>
              <p:cNvPr id="527" name="TextBox 526">
                <a:extLst>
                  <a:ext uri="{FF2B5EF4-FFF2-40B4-BE49-F238E27FC236}">
                    <a16:creationId xmlns:a16="http://schemas.microsoft.com/office/drawing/2014/main" id="{65B49349-3D0A-E01F-DF4A-660941E308FF}"/>
                  </a:ext>
                </a:extLst>
              </p:cNvPr>
              <p:cNvSpPr txBox="1"/>
              <p:nvPr/>
            </p:nvSpPr>
            <p:spPr>
              <a:xfrm rot="16200000">
                <a:off x="2736549" y="7038872"/>
                <a:ext cx="444352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dirty="0"/>
                  <a:t>FI, Male</a:t>
                </a:r>
              </a:p>
            </p:txBody>
          </p:sp>
          <p:sp>
            <p:nvSpPr>
              <p:cNvPr id="528" name="TextBox 527">
                <a:extLst>
                  <a:ext uri="{FF2B5EF4-FFF2-40B4-BE49-F238E27FC236}">
                    <a16:creationId xmlns:a16="http://schemas.microsoft.com/office/drawing/2014/main" id="{1AD33BDB-ABAF-9048-D42F-416F99633079}"/>
                  </a:ext>
                </a:extLst>
              </p:cNvPr>
              <p:cNvSpPr txBox="1"/>
              <p:nvPr/>
            </p:nvSpPr>
            <p:spPr>
              <a:xfrm rot="16200000">
                <a:off x="2682047" y="7533210"/>
                <a:ext cx="553357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dirty="0"/>
                  <a:t>AL, Female</a:t>
                </a:r>
              </a:p>
            </p:txBody>
          </p:sp>
          <p:sp>
            <p:nvSpPr>
              <p:cNvPr id="529" name="TextBox 528">
                <a:extLst>
                  <a:ext uri="{FF2B5EF4-FFF2-40B4-BE49-F238E27FC236}">
                    <a16:creationId xmlns:a16="http://schemas.microsoft.com/office/drawing/2014/main" id="{A8083EEA-0179-0297-B291-47E7289C44E4}"/>
                  </a:ext>
                </a:extLst>
              </p:cNvPr>
              <p:cNvSpPr txBox="1"/>
              <p:nvPr/>
            </p:nvSpPr>
            <p:spPr>
              <a:xfrm rot="16200000">
                <a:off x="2697002" y="8058076"/>
                <a:ext cx="545342" cy="1846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dirty="0"/>
                  <a:t> FI, Female</a:t>
                </a:r>
              </a:p>
            </p:txBody>
          </p:sp>
        </p:grpSp>
        <p:sp>
          <p:nvSpPr>
            <p:cNvPr id="560" name="TextBox 559">
              <a:extLst>
                <a:ext uri="{FF2B5EF4-FFF2-40B4-BE49-F238E27FC236}">
                  <a16:creationId xmlns:a16="http://schemas.microsoft.com/office/drawing/2014/main" id="{61C1D469-3E1C-FAC3-026E-FB77F2BD37BE}"/>
                </a:ext>
              </a:extLst>
            </p:cNvPr>
            <p:cNvSpPr txBox="1"/>
            <p:nvPr/>
          </p:nvSpPr>
          <p:spPr>
            <a:xfrm>
              <a:off x="2678622" y="8538991"/>
              <a:ext cx="23916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>
                  <a:solidFill>
                    <a:schemeClr val="accent6"/>
                  </a:solidFill>
                </a:rPr>
                <a:t>+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71A6956B-FBF7-F0FA-3108-DDB12D79888C}"/>
              </a:ext>
            </a:extLst>
          </p:cNvPr>
          <p:cNvSpPr txBox="1"/>
          <p:nvPr/>
        </p:nvSpPr>
        <p:spPr>
          <a:xfrm>
            <a:off x="3168804" y="6015226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E</a:t>
            </a:r>
          </a:p>
        </p:txBody>
      </p:sp>
      <p:grpSp>
        <p:nvGrpSpPr>
          <p:cNvPr id="483" name="Group 482">
            <a:extLst>
              <a:ext uri="{FF2B5EF4-FFF2-40B4-BE49-F238E27FC236}">
                <a16:creationId xmlns:a16="http://schemas.microsoft.com/office/drawing/2014/main" id="{48CB1D03-406B-D178-8BC0-B8F56546CDFC}"/>
              </a:ext>
            </a:extLst>
          </p:cNvPr>
          <p:cNvGrpSpPr/>
          <p:nvPr/>
        </p:nvGrpSpPr>
        <p:grpSpPr>
          <a:xfrm>
            <a:off x="736365" y="247728"/>
            <a:ext cx="5213483" cy="2514281"/>
            <a:chOff x="736365" y="247728"/>
            <a:chExt cx="5213483" cy="2514281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F145D56A-ED5B-020A-8088-41F4DEA41735}"/>
                </a:ext>
              </a:extLst>
            </p:cNvPr>
            <p:cNvGrpSpPr/>
            <p:nvPr/>
          </p:nvGrpSpPr>
          <p:grpSpPr>
            <a:xfrm>
              <a:off x="736365" y="247728"/>
              <a:ext cx="5213483" cy="2514281"/>
              <a:chOff x="338929" y="853098"/>
              <a:chExt cx="6287942" cy="3482106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826E225A-46DE-8140-A626-D835EE894642}"/>
                  </a:ext>
                </a:extLst>
              </p:cNvPr>
              <p:cNvGrpSpPr/>
              <p:nvPr/>
            </p:nvGrpSpPr>
            <p:grpSpPr>
              <a:xfrm>
                <a:off x="445238" y="853098"/>
                <a:ext cx="6181633" cy="3344450"/>
                <a:chOff x="445238" y="853098"/>
                <a:chExt cx="6181633" cy="3344450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1F3C7CC6-DA57-42B2-7C0E-85F39AADA0D7}"/>
                    </a:ext>
                  </a:extLst>
                </p:cNvPr>
                <p:cNvGrpSpPr/>
                <p:nvPr/>
              </p:nvGrpSpPr>
              <p:grpSpPr>
                <a:xfrm>
                  <a:off x="445238" y="853098"/>
                  <a:ext cx="6181633" cy="3344450"/>
                  <a:chOff x="609555" y="63759"/>
                  <a:chExt cx="5080464" cy="2361849"/>
                </a:xfrm>
              </p:grpSpPr>
              <p:pic>
                <p:nvPicPr>
                  <p:cNvPr id="26" name="Picture 25">
                    <a:extLst>
                      <a:ext uri="{FF2B5EF4-FFF2-40B4-BE49-F238E27FC236}">
                        <a16:creationId xmlns:a16="http://schemas.microsoft.com/office/drawing/2014/main" id="{68E633D6-73E3-1800-36E6-817C8E8F65A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b="90397"/>
                  <a:stretch/>
                </p:blipFill>
                <p:spPr>
                  <a:xfrm rot="16200000">
                    <a:off x="4512003" y="979123"/>
                    <a:ext cx="2093380" cy="262652"/>
                  </a:xfrm>
                  <a:prstGeom prst="rect">
                    <a:avLst/>
                  </a:prstGeom>
                </p:spPr>
              </p:pic>
              <p:pic>
                <p:nvPicPr>
                  <p:cNvPr id="28" name="Picture 27">
                    <a:extLst>
                      <a:ext uri="{FF2B5EF4-FFF2-40B4-BE49-F238E27FC236}">
                        <a16:creationId xmlns:a16="http://schemas.microsoft.com/office/drawing/2014/main" id="{2FF40CE8-FD86-A5CA-CE9E-8FFDA3B3367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/>
                  <a:srcRect t="9038" r="79802"/>
                  <a:stretch>
                    <a:fillRect/>
                  </a:stretch>
                </p:blipFill>
                <p:spPr>
                  <a:xfrm rot="5400000">
                    <a:off x="2494399" y="-1646191"/>
                    <a:ext cx="441720" cy="4211408"/>
                  </a:xfrm>
                  <a:prstGeom prst="rect">
                    <a:avLst/>
                  </a:prstGeom>
                </p:spPr>
              </p:pic>
              <p:pic>
                <p:nvPicPr>
                  <p:cNvPr id="30" name="Picture 29">
                    <a:extLst>
                      <a:ext uri="{FF2B5EF4-FFF2-40B4-BE49-F238E27FC236}">
                        <a16:creationId xmlns:a16="http://schemas.microsoft.com/office/drawing/2014/main" id="{D8AED8CC-F6D3-53D6-9224-22FF8510298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/>
                  <a:srcRect l="38268" t="9038" r="43898"/>
                  <a:stretch>
                    <a:fillRect/>
                  </a:stretch>
                </p:blipFill>
                <p:spPr>
                  <a:xfrm rot="5400000">
                    <a:off x="2519685" y="-1225538"/>
                    <a:ext cx="391149" cy="4211408"/>
                  </a:xfrm>
                  <a:prstGeom prst="rect">
                    <a:avLst/>
                  </a:prstGeom>
                </p:spPr>
              </p:pic>
              <p:pic>
                <p:nvPicPr>
                  <p:cNvPr id="32" name="Picture 31">
                    <a:extLst>
                      <a:ext uri="{FF2B5EF4-FFF2-40B4-BE49-F238E27FC236}">
                        <a16:creationId xmlns:a16="http://schemas.microsoft.com/office/drawing/2014/main" id="{AEDE3A24-19D1-7F58-CDAB-C9774AF6E30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/>
                  <a:srcRect l="20334" t="9038" r="61831"/>
                  <a:stretch>
                    <a:fillRect/>
                  </a:stretch>
                </p:blipFill>
                <p:spPr>
                  <a:xfrm rot="5400000">
                    <a:off x="2528583" y="-847504"/>
                    <a:ext cx="373355" cy="4211408"/>
                  </a:xfrm>
                  <a:prstGeom prst="rect">
                    <a:avLst/>
                  </a:prstGeom>
                </p:spPr>
              </p:pic>
              <p:pic>
                <p:nvPicPr>
                  <p:cNvPr id="33" name="Picture 32">
                    <a:extLst>
                      <a:ext uri="{FF2B5EF4-FFF2-40B4-BE49-F238E27FC236}">
                        <a16:creationId xmlns:a16="http://schemas.microsoft.com/office/drawing/2014/main" id="{8546C3CC-415E-A854-5EC6-5F6CF3001DF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/>
                  <a:srcRect l="53151" t="9038"/>
                  <a:stretch>
                    <a:fillRect/>
                  </a:stretch>
                </p:blipFill>
                <p:spPr>
                  <a:xfrm rot="5400000">
                    <a:off x="2224894" y="-170462"/>
                    <a:ext cx="980733" cy="4211408"/>
                  </a:xfrm>
                  <a:prstGeom prst="rect">
                    <a:avLst/>
                  </a:prstGeom>
                </p:spPr>
              </p:pic>
              <p:cxnSp>
                <p:nvCxnSpPr>
                  <p:cNvPr id="34" name="Straight Connector 33">
                    <a:extLst>
                      <a:ext uri="{FF2B5EF4-FFF2-40B4-BE49-F238E27FC236}">
                        <a16:creationId xmlns:a16="http://schemas.microsoft.com/office/drawing/2014/main" id="{84083E1D-2F1D-15F8-1013-D7190CE09FB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09555" y="682964"/>
                    <a:ext cx="4483857" cy="3837"/>
                  </a:xfrm>
                  <a:prstGeom prst="line">
                    <a:avLst/>
                  </a:prstGeom>
                  <a:ln w="95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A9CB3206-FD34-8995-5FFD-475CABD481FA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4727860" y="391525"/>
                    <a:ext cx="445998" cy="176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600" dirty="0"/>
                      <a:t>AL, Male</a:t>
                    </a:r>
                  </a:p>
                </p:txBody>
              </p: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5BDB53B7-A9FE-3821-B04E-2903A426806C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4739308" y="787343"/>
                    <a:ext cx="423102" cy="176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600" dirty="0"/>
                      <a:t>FI, Male</a:t>
                    </a:r>
                  </a:p>
                </p:txBody>
              </p:sp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B53C2C11-3F06-D7A5-72B7-49293C249C48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4687412" y="1172232"/>
                    <a:ext cx="526894" cy="176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600" dirty="0"/>
                      <a:t>AL, Female</a:t>
                    </a:r>
                  </a:p>
                </p:txBody>
              </p:sp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E8C703A6-55EF-4FF2-816D-87C537A48165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4698860" y="1574139"/>
                    <a:ext cx="503999" cy="176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600" dirty="0"/>
                      <a:t>FI, Female</a:t>
                    </a:r>
                  </a:p>
                </p:txBody>
              </p:sp>
            </p:grp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49518A89-A740-B0A9-43B8-609C0DA4A52A}"/>
                    </a:ext>
                  </a:extLst>
                </p:cNvPr>
                <p:cNvSpPr/>
                <p:nvPr/>
              </p:nvSpPr>
              <p:spPr>
                <a:xfrm>
                  <a:off x="445240" y="1180641"/>
                  <a:ext cx="5455712" cy="2235894"/>
                </a:xfrm>
                <a:prstGeom prst="rect">
                  <a:avLst/>
                </a:prstGeom>
                <a:noFill/>
                <a:ln w="1270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8DF0D321-EBF1-21B4-54F9-0AE07965AFE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5238" y="2280604"/>
                  <a:ext cx="5455714" cy="5433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ADA26AEF-6674-1599-AE59-4EF6FB3CAC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5238" y="2808741"/>
                  <a:ext cx="5455714" cy="5433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23">
                  <a:extLst>
                    <a:ext uri="{FF2B5EF4-FFF2-40B4-BE49-F238E27FC236}">
                      <a16:creationId xmlns:a16="http://schemas.microsoft.com/office/drawing/2014/main" id="{B47D43B2-F044-DF85-FCC7-1C46F87CDA77}"/>
                    </a:ext>
                  </a:extLst>
                </p:cNvPr>
                <p:cNvCxnSpPr/>
                <p:nvPr/>
              </p:nvCxnSpPr>
              <p:spPr>
                <a:xfrm>
                  <a:off x="5556708" y="1180641"/>
                  <a:ext cx="0" cy="2235894"/>
                </a:xfrm>
                <a:prstGeom prst="line">
                  <a:avLst/>
                </a:prstGeom>
                <a:ln w="12700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F8D04E3C-AD63-6F79-6764-FC32F3ABE531}"/>
                  </a:ext>
                </a:extLst>
              </p:cNvPr>
              <p:cNvGrpSpPr/>
              <p:nvPr/>
            </p:nvGrpSpPr>
            <p:grpSpPr>
              <a:xfrm>
                <a:off x="338929" y="3486924"/>
                <a:ext cx="2581711" cy="848280"/>
                <a:chOff x="338929" y="3486924"/>
                <a:chExt cx="2581711" cy="848280"/>
              </a:xfrm>
            </p:grpSpPr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F40AAB7A-1FD3-F79A-D91E-B52918CEA4FC}"/>
                    </a:ext>
                  </a:extLst>
                </p:cNvPr>
                <p:cNvSpPr txBox="1"/>
                <p:nvPr/>
              </p:nvSpPr>
              <p:spPr>
                <a:xfrm>
                  <a:off x="338929" y="3486924"/>
                  <a:ext cx="239168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78D512B9-1B42-C0BE-37DB-AE9B47DCFCBB}"/>
                    </a:ext>
                  </a:extLst>
                </p:cNvPr>
                <p:cNvSpPr txBox="1"/>
                <p:nvPr/>
              </p:nvSpPr>
              <p:spPr>
                <a:xfrm>
                  <a:off x="2152222" y="3934552"/>
                  <a:ext cx="239168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829ED4EC-FD86-62A4-24E0-CE38422BD85E}"/>
                    </a:ext>
                  </a:extLst>
                </p:cNvPr>
                <p:cNvSpPr txBox="1"/>
                <p:nvPr/>
              </p:nvSpPr>
              <p:spPr>
                <a:xfrm>
                  <a:off x="2602534" y="4119760"/>
                  <a:ext cx="239168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CD2D8865-0AFA-213D-7B17-78E0B0FFE16F}"/>
                    </a:ext>
                  </a:extLst>
                </p:cNvPr>
                <p:cNvSpPr txBox="1"/>
                <p:nvPr/>
              </p:nvSpPr>
              <p:spPr>
                <a:xfrm>
                  <a:off x="1255096" y="3499895"/>
                  <a:ext cx="239168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BD508C80-7854-7F43-1B26-A2EAB517C187}"/>
                    </a:ext>
                  </a:extLst>
                </p:cNvPr>
                <p:cNvSpPr txBox="1"/>
                <p:nvPr/>
              </p:nvSpPr>
              <p:spPr>
                <a:xfrm>
                  <a:off x="2053148" y="3704779"/>
                  <a:ext cx="239168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239F33E0-873C-8D61-8C7D-EAB8995B305E}"/>
                    </a:ext>
                  </a:extLst>
                </p:cNvPr>
                <p:cNvSpPr txBox="1"/>
                <p:nvPr/>
              </p:nvSpPr>
              <p:spPr>
                <a:xfrm>
                  <a:off x="2681472" y="3947458"/>
                  <a:ext cx="239168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800" b="1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</p:grp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32EDD3F-A433-872E-37B8-E0AA14F84EE0}"/>
                </a:ext>
              </a:extLst>
            </p:cNvPr>
            <p:cNvSpPr txBox="1"/>
            <p:nvPr/>
          </p:nvSpPr>
          <p:spPr>
            <a:xfrm>
              <a:off x="1122022" y="2238584"/>
              <a:ext cx="198300" cy="1555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6"/>
                  </a:solidFill>
                </a:rPr>
                <a:t>+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4B20385-2524-5233-BAF9-2350ADAA4D99}"/>
                </a:ext>
              </a:extLst>
            </p:cNvPr>
            <p:cNvSpPr txBox="1"/>
            <p:nvPr/>
          </p:nvSpPr>
          <p:spPr>
            <a:xfrm>
              <a:off x="1254821" y="2419330"/>
              <a:ext cx="1983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>
                  <a:solidFill>
                    <a:schemeClr val="accent6"/>
                  </a:solidFill>
                </a:rPr>
                <a:t>+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5BB7EE4-8A78-EB76-138D-0A14AD4E4CC4}"/>
                </a:ext>
              </a:extLst>
            </p:cNvPr>
            <p:cNvSpPr txBox="1"/>
            <p:nvPr/>
          </p:nvSpPr>
          <p:spPr>
            <a:xfrm>
              <a:off x="1421661" y="2198226"/>
              <a:ext cx="198300" cy="1555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6"/>
                  </a:solidFill>
                </a:rPr>
                <a:t>+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A03942E-F79E-C4AC-00AF-14DFCA8833DD}"/>
                </a:ext>
              </a:extLst>
            </p:cNvPr>
            <p:cNvSpPr txBox="1"/>
            <p:nvPr/>
          </p:nvSpPr>
          <p:spPr>
            <a:xfrm>
              <a:off x="1566084" y="2258834"/>
              <a:ext cx="198300" cy="1555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6"/>
                  </a:solidFill>
                </a:rPr>
                <a:t>+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5171C7E-0DFC-7B6E-88BC-BC19FFD487E8}"/>
                </a:ext>
              </a:extLst>
            </p:cNvPr>
            <p:cNvSpPr txBox="1"/>
            <p:nvPr/>
          </p:nvSpPr>
          <p:spPr>
            <a:xfrm>
              <a:off x="1631507" y="2509723"/>
              <a:ext cx="198300" cy="1555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6"/>
                  </a:solidFill>
                </a:rPr>
                <a:t>+</a:t>
              </a:r>
            </a:p>
          </p:txBody>
        </p:sp>
        <p:sp>
          <p:nvSpPr>
            <p:cNvPr id="466" name="TextBox 465">
              <a:extLst>
                <a:ext uri="{FF2B5EF4-FFF2-40B4-BE49-F238E27FC236}">
                  <a16:creationId xmlns:a16="http://schemas.microsoft.com/office/drawing/2014/main" id="{68F3EA74-5C33-7B3A-0EA8-284DFE7F9A57}"/>
                </a:ext>
              </a:extLst>
            </p:cNvPr>
            <p:cNvSpPr txBox="1"/>
            <p:nvPr/>
          </p:nvSpPr>
          <p:spPr>
            <a:xfrm>
              <a:off x="1718319" y="2421663"/>
              <a:ext cx="198300" cy="1555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6"/>
                  </a:solidFill>
                </a:rPr>
                <a:t>+</a:t>
              </a:r>
            </a:p>
          </p:txBody>
        </p:sp>
        <p:sp>
          <p:nvSpPr>
            <p:cNvPr id="472" name="TextBox 471">
              <a:extLst>
                <a:ext uri="{FF2B5EF4-FFF2-40B4-BE49-F238E27FC236}">
                  <a16:creationId xmlns:a16="http://schemas.microsoft.com/office/drawing/2014/main" id="{8664CB94-EC6D-B4AB-D797-697D80F329B5}"/>
                </a:ext>
              </a:extLst>
            </p:cNvPr>
            <p:cNvSpPr txBox="1"/>
            <p:nvPr/>
          </p:nvSpPr>
          <p:spPr>
            <a:xfrm>
              <a:off x="1778197" y="2248495"/>
              <a:ext cx="198300" cy="1555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6"/>
                  </a:solidFill>
                </a:rPr>
                <a:t>+</a:t>
              </a:r>
            </a:p>
          </p:txBody>
        </p:sp>
        <p:sp>
          <p:nvSpPr>
            <p:cNvPr id="474" name="TextBox 473">
              <a:extLst>
                <a:ext uri="{FF2B5EF4-FFF2-40B4-BE49-F238E27FC236}">
                  <a16:creationId xmlns:a16="http://schemas.microsoft.com/office/drawing/2014/main" id="{463E8988-CAFC-1952-B281-346A8FAFF178}"/>
                </a:ext>
              </a:extLst>
            </p:cNvPr>
            <p:cNvSpPr txBox="1"/>
            <p:nvPr/>
          </p:nvSpPr>
          <p:spPr>
            <a:xfrm>
              <a:off x="1865723" y="2248494"/>
              <a:ext cx="198300" cy="1555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6"/>
                  </a:solidFill>
                </a:rPr>
                <a:t>+</a:t>
              </a:r>
            </a:p>
          </p:txBody>
        </p:sp>
        <p:sp>
          <p:nvSpPr>
            <p:cNvPr id="476" name="TextBox 475">
              <a:extLst>
                <a:ext uri="{FF2B5EF4-FFF2-40B4-BE49-F238E27FC236}">
                  <a16:creationId xmlns:a16="http://schemas.microsoft.com/office/drawing/2014/main" id="{BD535E1B-29F5-7EEE-B7D2-8B743ADECE5F}"/>
                </a:ext>
              </a:extLst>
            </p:cNvPr>
            <p:cNvSpPr txBox="1"/>
            <p:nvPr/>
          </p:nvSpPr>
          <p:spPr>
            <a:xfrm>
              <a:off x="1922109" y="2224992"/>
              <a:ext cx="198300" cy="1555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6"/>
                  </a:solidFill>
                </a:rPr>
                <a:t>+</a:t>
              </a:r>
            </a:p>
          </p:txBody>
        </p:sp>
        <p:sp>
          <p:nvSpPr>
            <p:cNvPr id="478" name="TextBox 477">
              <a:extLst>
                <a:ext uri="{FF2B5EF4-FFF2-40B4-BE49-F238E27FC236}">
                  <a16:creationId xmlns:a16="http://schemas.microsoft.com/office/drawing/2014/main" id="{5841D607-9F9C-73F5-76A9-A7AEAB1AB68E}"/>
                </a:ext>
              </a:extLst>
            </p:cNvPr>
            <p:cNvSpPr txBox="1"/>
            <p:nvPr/>
          </p:nvSpPr>
          <p:spPr>
            <a:xfrm>
              <a:off x="2010146" y="2201490"/>
              <a:ext cx="198300" cy="1555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6"/>
                  </a:solidFill>
                </a:rPr>
                <a:t>+</a:t>
              </a:r>
            </a:p>
          </p:txBody>
        </p:sp>
        <p:sp>
          <p:nvSpPr>
            <p:cNvPr id="480" name="TextBox 479">
              <a:extLst>
                <a:ext uri="{FF2B5EF4-FFF2-40B4-BE49-F238E27FC236}">
                  <a16:creationId xmlns:a16="http://schemas.microsoft.com/office/drawing/2014/main" id="{AD13DB88-D3A4-7149-A707-122A86C8ABF9}"/>
                </a:ext>
              </a:extLst>
            </p:cNvPr>
            <p:cNvSpPr txBox="1"/>
            <p:nvPr/>
          </p:nvSpPr>
          <p:spPr>
            <a:xfrm>
              <a:off x="2376399" y="2238583"/>
              <a:ext cx="198300" cy="1555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solidFill>
                    <a:schemeClr val="accent6"/>
                  </a:solidFill>
                </a:rPr>
                <a:t>+</a:t>
              </a:r>
            </a:p>
          </p:txBody>
        </p:sp>
      </p:grpSp>
      <p:grpSp>
        <p:nvGrpSpPr>
          <p:cNvPr id="543" name="Group 542">
            <a:extLst>
              <a:ext uri="{FF2B5EF4-FFF2-40B4-BE49-F238E27FC236}">
                <a16:creationId xmlns:a16="http://schemas.microsoft.com/office/drawing/2014/main" id="{7D743F7F-1E03-D144-65E1-DA3E0E5F2C96}"/>
              </a:ext>
            </a:extLst>
          </p:cNvPr>
          <p:cNvGrpSpPr/>
          <p:nvPr/>
        </p:nvGrpSpPr>
        <p:grpSpPr>
          <a:xfrm>
            <a:off x="3525887" y="6048163"/>
            <a:ext cx="990134" cy="2769698"/>
            <a:chOff x="3525887" y="6048163"/>
            <a:chExt cx="990134" cy="2769698"/>
          </a:xfrm>
        </p:grpSpPr>
        <p:grpSp>
          <p:nvGrpSpPr>
            <p:cNvPr id="538" name="Group 537">
              <a:extLst>
                <a:ext uri="{FF2B5EF4-FFF2-40B4-BE49-F238E27FC236}">
                  <a16:creationId xmlns:a16="http://schemas.microsoft.com/office/drawing/2014/main" id="{6BB85193-57B7-DBBB-1A49-1F567F01E03D}"/>
                </a:ext>
              </a:extLst>
            </p:cNvPr>
            <p:cNvGrpSpPr/>
            <p:nvPr/>
          </p:nvGrpSpPr>
          <p:grpSpPr>
            <a:xfrm>
              <a:off x="3525887" y="6048163"/>
              <a:ext cx="990134" cy="2769698"/>
              <a:chOff x="3525887" y="6048163"/>
              <a:chExt cx="990134" cy="2769698"/>
            </a:xfrm>
          </p:grpSpPr>
          <p:grpSp>
            <p:nvGrpSpPr>
              <p:cNvPr id="514" name="Group 513">
                <a:extLst>
                  <a:ext uri="{FF2B5EF4-FFF2-40B4-BE49-F238E27FC236}">
                    <a16:creationId xmlns:a16="http://schemas.microsoft.com/office/drawing/2014/main" id="{5F327D5A-DE2B-56CF-EAA3-AC4E51ADA225}"/>
                  </a:ext>
                </a:extLst>
              </p:cNvPr>
              <p:cNvGrpSpPr/>
              <p:nvPr/>
            </p:nvGrpSpPr>
            <p:grpSpPr>
              <a:xfrm>
                <a:off x="3530071" y="6048163"/>
                <a:ext cx="985950" cy="2610819"/>
                <a:chOff x="3530071" y="6048163"/>
                <a:chExt cx="985950" cy="2610819"/>
              </a:xfrm>
            </p:grpSpPr>
            <p:grpSp>
              <p:nvGrpSpPr>
                <p:cNvPr id="565" name="Group 564">
                  <a:extLst>
                    <a:ext uri="{FF2B5EF4-FFF2-40B4-BE49-F238E27FC236}">
                      <a16:creationId xmlns:a16="http://schemas.microsoft.com/office/drawing/2014/main" id="{269EC906-AE80-1CD7-669F-5D7A84F7291D}"/>
                    </a:ext>
                  </a:extLst>
                </p:cNvPr>
                <p:cNvGrpSpPr/>
                <p:nvPr/>
              </p:nvGrpSpPr>
              <p:grpSpPr>
                <a:xfrm>
                  <a:off x="3530071" y="6048163"/>
                  <a:ext cx="985950" cy="2610819"/>
                  <a:chOff x="842589" y="6251338"/>
                  <a:chExt cx="985950" cy="2610819"/>
                </a:xfrm>
              </p:grpSpPr>
              <p:grpSp>
                <p:nvGrpSpPr>
                  <p:cNvPr id="519" name="Group 518">
                    <a:extLst>
                      <a:ext uri="{FF2B5EF4-FFF2-40B4-BE49-F238E27FC236}">
                        <a16:creationId xmlns:a16="http://schemas.microsoft.com/office/drawing/2014/main" id="{F85AB895-F116-778F-AE6C-3827CE4B1BCA}"/>
                      </a:ext>
                    </a:extLst>
                  </p:cNvPr>
                  <p:cNvGrpSpPr/>
                  <p:nvPr/>
                </p:nvGrpSpPr>
                <p:grpSpPr>
                  <a:xfrm>
                    <a:off x="842589" y="6251338"/>
                    <a:ext cx="985950" cy="2591243"/>
                    <a:chOff x="895662" y="6297179"/>
                    <a:chExt cx="985950" cy="2591243"/>
                  </a:xfrm>
                </p:grpSpPr>
                <p:grpSp>
                  <p:nvGrpSpPr>
                    <p:cNvPr id="45" name="Group 44">
                      <a:extLst>
                        <a:ext uri="{FF2B5EF4-FFF2-40B4-BE49-F238E27FC236}">
                          <a16:creationId xmlns:a16="http://schemas.microsoft.com/office/drawing/2014/main" id="{F3F9B44A-9ED0-101D-18A7-EBCC9258871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95662" y="6297179"/>
                      <a:ext cx="760106" cy="2591243"/>
                      <a:chOff x="1371219" y="3266994"/>
                      <a:chExt cx="760106" cy="2591243"/>
                    </a:xfrm>
                  </p:grpSpPr>
                  <p:pic>
                    <p:nvPicPr>
                      <p:cNvPr id="461" name="Picture 460">
                        <a:extLst>
                          <a:ext uri="{FF2B5EF4-FFF2-40B4-BE49-F238E27FC236}">
                            <a16:creationId xmlns:a16="http://schemas.microsoft.com/office/drawing/2014/main" id="{4C65ABCF-6036-D674-8043-353D018E4819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6"/>
                      <a:srcRect t="46490" r="77864"/>
                      <a:stretch>
                        <a:fillRect/>
                      </a:stretch>
                    </p:blipFill>
                    <p:spPr>
                      <a:xfrm rot="5400000">
                        <a:off x="1462401" y="3175814"/>
                        <a:ext cx="577744" cy="760104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462" name="Picture 461">
                        <a:extLst>
                          <a:ext uri="{FF2B5EF4-FFF2-40B4-BE49-F238E27FC236}">
                            <a16:creationId xmlns:a16="http://schemas.microsoft.com/office/drawing/2014/main" id="{C3D060C1-4E2A-3794-F40E-AE7C8C89B00A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6"/>
                      <a:srcRect l="41971" t="46490" r="38803"/>
                      <a:stretch>
                        <a:fillRect/>
                      </a:stretch>
                    </p:blipFill>
                    <p:spPr>
                      <a:xfrm rot="5400000">
                        <a:off x="1500372" y="3722514"/>
                        <a:ext cx="501802" cy="760104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463" name="Picture 462">
                        <a:extLst>
                          <a:ext uri="{FF2B5EF4-FFF2-40B4-BE49-F238E27FC236}">
                            <a16:creationId xmlns:a16="http://schemas.microsoft.com/office/drawing/2014/main" id="{FD399AD2-13B7-3AFD-A086-081593DA0072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6"/>
                      <a:srcRect l="22401" t="46490" r="58372"/>
                      <a:stretch>
                        <a:fillRect/>
                      </a:stretch>
                    </p:blipFill>
                    <p:spPr>
                      <a:xfrm rot="5400000">
                        <a:off x="1500372" y="4224316"/>
                        <a:ext cx="501801" cy="760104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464" name="Picture 463">
                        <a:extLst>
                          <a:ext uri="{FF2B5EF4-FFF2-40B4-BE49-F238E27FC236}">
                            <a16:creationId xmlns:a16="http://schemas.microsoft.com/office/drawing/2014/main" id="{C84FF6B0-515C-BCAC-7F1A-AEBF10358E03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6"/>
                      <a:srcRect l="61633" t="46490"/>
                      <a:stretch>
                        <a:fillRect/>
                      </a:stretch>
                    </p:blipFill>
                    <p:spPr>
                      <a:xfrm rot="5400000">
                        <a:off x="1250594" y="4977509"/>
                        <a:ext cx="1001353" cy="760104"/>
                      </a:xfrm>
                      <a:prstGeom prst="rect">
                        <a:avLst/>
                      </a:prstGeom>
                    </p:spPr>
                  </p:pic>
                </p:grpSp>
                <p:cxnSp>
                  <p:nvCxnSpPr>
                    <p:cNvPr id="56" name="Straight Connector 55">
                      <a:extLst>
                        <a:ext uri="{FF2B5EF4-FFF2-40B4-BE49-F238E27FC236}">
                          <a16:creationId xmlns:a16="http://schemas.microsoft.com/office/drawing/2014/main" id="{24060131-DF70-6166-A126-7B44B17EF5DA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895663" y="6878785"/>
                      <a:ext cx="985949" cy="2569"/>
                    </a:xfrm>
                    <a:prstGeom prst="line">
                      <a:avLst/>
                    </a:prstGeom>
                    <a:ln w="9525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96" name="Straight Connector 495">
                      <a:extLst>
                        <a:ext uri="{FF2B5EF4-FFF2-40B4-BE49-F238E27FC236}">
                          <a16:creationId xmlns:a16="http://schemas.microsoft.com/office/drawing/2014/main" id="{8232CF9A-5FE9-3809-9DE9-759589B0121A}"/>
                        </a:ext>
                      </a:extLst>
                    </p:cNvPr>
                    <p:cNvCxnSpPr>
                      <a:cxnSpLocks/>
                      <a:endCxn id="500" idx="3"/>
                    </p:cNvCxnSpPr>
                    <p:nvPr/>
                  </p:nvCxnSpPr>
                  <p:spPr>
                    <a:xfrm flipV="1">
                      <a:off x="895663" y="7376012"/>
                      <a:ext cx="985949" cy="2569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00" name="Rectangle 499">
                      <a:extLst>
                        <a:ext uri="{FF2B5EF4-FFF2-40B4-BE49-F238E27FC236}">
                          <a16:creationId xmlns:a16="http://schemas.microsoft.com/office/drawing/2014/main" id="{E4A99A45-A031-8A24-585A-A1333570B6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5663" y="6371877"/>
                      <a:ext cx="985949" cy="2008270"/>
                    </a:xfrm>
                    <a:prstGeom prst="rect">
                      <a:avLst/>
                    </a:prstGeom>
                    <a:noFill/>
                    <a:ln w="12700"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cxnSp>
                  <p:nvCxnSpPr>
                    <p:cNvPr id="508" name="Straight Connector 507">
                      <a:extLst>
                        <a:ext uri="{FF2B5EF4-FFF2-40B4-BE49-F238E27FC236}">
                          <a16:creationId xmlns:a16="http://schemas.microsoft.com/office/drawing/2014/main" id="{176138B8-9F96-AC02-A7E4-F3D2E4E91A3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634146" y="6371917"/>
                      <a:ext cx="0" cy="2008270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09" name="TextBox 508">
                      <a:extLst>
                        <a:ext uri="{FF2B5EF4-FFF2-40B4-BE49-F238E27FC236}">
                          <a16:creationId xmlns:a16="http://schemas.microsoft.com/office/drawing/2014/main" id="{FC29F745-A2FB-CFA5-4430-78EB9B260D1B}"/>
                        </a:ext>
                      </a:extLst>
                    </p:cNvPr>
                    <p:cNvSpPr txBox="1"/>
                    <p:nvPr/>
                  </p:nvSpPr>
                  <p:spPr>
                    <a:xfrm rot="16200000">
                      <a:off x="1513903" y="6544654"/>
                      <a:ext cx="468398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600" dirty="0"/>
                        <a:t>AL, Male</a:t>
                      </a:r>
                    </a:p>
                  </p:txBody>
                </p:sp>
                <p:sp>
                  <p:nvSpPr>
                    <p:cNvPr id="510" name="TextBox 509">
                      <a:extLst>
                        <a:ext uri="{FF2B5EF4-FFF2-40B4-BE49-F238E27FC236}">
                          <a16:creationId xmlns:a16="http://schemas.microsoft.com/office/drawing/2014/main" id="{3EF49ED0-2396-130F-ABD8-E73186D82566}"/>
                        </a:ext>
                      </a:extLst>
                    </p:cNvPr>
                    <p:cNvSpPr txBox="1"/>
                    <p:nvPr/>
                  </p:nvSpPr>
                  <p:spPr>
                    <a:xfrm rot="16200000">
                      <a:off x="1525926" y="7036549"/>
                      <a:ext cx="444352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600" dirty="0"/>
                        <a:t>FI, Male</a:t>
                      </a:r>
                    </a:p>
                  </p:txBody>
                </p:sp>
                <p:sp>
                  <p:nvSpPr>
                    <p:cNvPr id="511" name="TextBox 510">
                      <a:extLst>
                        <a:ext uri="{FF2B5EF4-FFF2-40B4-BE49-F238E27FC236}">
                          <a16:creationId xmlns:a16="http://schemas.microsoft.com/office/drawing/2014/main" id="{CF455C46-AD08-2DB7-F18E-DB676073B6E5}"/>
                        </a:ext>
                      </a:extLst>
                    </p:cNvPr>
                    <p:cNvSpPr txBox="1"/>
                    <p:nvPr/>
                  </p:nvSpPr>
                  <p:spPr>
                    <a:xfrm rot="16200000">
                      <a:off x="1471424" y="7530887"/>
                      <a:ext cx="553357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600" dirty="0"/>
                        <a:t>AL, Female</a:t>
                      </a:r>
                    </a:p>
                  </p:txBody>
                </p:sp>
                <p:sp>
                  <p:nvSpPr>
                    <p:cNvPr id="512" name="TextBox 511">
                      <a:extLst>
                        <a:ext uri="{FF2B5EF4-FFF2-40B4-BE49-F238E27FC236}">
                          <a16:creationId xmlns:a16="http://schemas.microsoft.com/office/drawing/2014/main" id="{8E5C152E-3C39-01FA-DD5A-398ABE7CF787}"/>
                        </a:ext>
                      </a:extLst>
                    </p:cNvPr>
                    <p:cNvSpPr txBox="1"/>
                    <p:nvPr/>
                  </p:nvSpPr>
                  <p:spPr>
                    <a:xfrm rot="16200000">
                      <a:off x="1486379" y="8055753"/>
                      <a:ext cx="545342" cy="184666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600" dirty="0"/>
                        <a:t> FI, Female</a:t>
                      </a:r>
                    </a:p>
                  </p:txBody>
                </p:sp>
                <p:cxnSp>
                  <p:nvCxnSpPr>
                    <p:cNvPr id="518" name="Straight Connector 517">
                      <a:extLst>
                        <a:ext uri="{FF2B5EF4-FFF2-40B4-BE49-F238E27FC236}">
                          <a16:creationId xmlns:a16="http://schemas.microsoft.com/office/drawing/2014/main" id="{A1E7E644-9306-313E-089A-E6F5574EAB86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895663" y="7883150"/>
                      <a:ext cx="985949" cy="2569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558" name="TextBox 557">
                    <a:extLst>
                      <a:ext uri="{FF2B5EF4-FFF2-40B4-BE49-F238E27FC236}">
                        <a16:creationId xmlns:a16="http://schemas.microsoft.com/office/drawing/2014/main" id="{669966F0-010A-55BC-555D-E4E234ABD571}"/>
                      </a:ext>
                    </a:extLst>
                  </p:cNvPr>
                  <p:cNvSpPr txBox="1"/>
                  <p:nvPr/>
                </p:nvSpPr>
                <p:spPr>
                  <a:xfrm>
                    <a:off x="843950" y="8636315"/>
                    <a:ext cx="239168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800" b="1" dirty="0">
                        <a:solidFill>
                          <a:schemeClr val="accent6"/>
                        </a:solidFill>
                      </a:rPr>
                      <a:t>+</a:t>
                    </a:r>
                  </a:p>
                </p:txBody>
              </p:sp>
              <p:sp>
                <p:nvSpPr>
                  <p:cNvPr id="559" name="TextBox 558">
                    <a:extLst>
                      <a:ext uri="{FF2B5EF4-FFF2-40B4-BE49-F238E27FC236}">
                        <a16:creationId xmlns:a16="http://schemas.microsoft.com/office/drawing/2014/main" id="{90314831-F3D9-5729-BF17-A4555C3848C3}"/>
                      </a:ext>
                    </a:extLst>
                  </p:cNvPr>
                  <p:cNvSpPr txBox="1"/>
                  <p:nvPr/>
                </p:nvSpPr>
                <p:spPr>
                  <a:xfrm>
                    <a:off x="1173643" y="8646713"/>
                    <a:ext cx="239168" cy="2154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800" b="1" dirty="0">
                        <a:solidFill>
                          <a:schemeClr val="accent6"/>
                        </a:solidFill>
                      </a:rPr>
                      <a:t>+</a:t>
                    </a:r>
                  </a:p>
                </p:txBody>
              </p:sp>
            </p:grpSp>
            <p:sp>
              <p:nvSpPr>
                <p:cNvPr id="513" name="TextBox 512">
                  <a:extLst>
                    <a:ext uri="{FF2B5EF4-FFF2-40B4-BE49-F238E27FC236}">
                      <a16:creationId xmlns:a16="http://schemas.microsoft.com/office/drawing/2014/main" id="{17490E08-3688-9205-EE08-CBCEEC69BA6E}"/>
                    </a:ext>
                  </a:extLst>
                </p:cNvPr>
                <p:cNvSpPr txBox="1"/>
                <p:nvPr/>
              </p:nvSpPr>
              <p:spPr>
                <a:xfrm>
                  <a:off x="4037071" y="8335816"/>
                  <a:ext cx="23916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</p:grpSp>
          <p:sp>
            <p:nvSpPr>
              <p:cNvPr id="516" name="TextBox 515">
                <a:extLst>
                  <a:ext uri="{FF2B5EF4-FFF2-40B4-BE49-F238E27FC236}">
                    <a16:creationId xmlns:a16="http://schemas.microsoft.com/office/drawing/2014/main" id="{FB3A4972-9DB5-2E00-2F23-A479054252E2}"/>
                  </a:ext>
                </a:extLst>
              </p:cNvPr>
              <p:cNvSpPr txBox="1"/>
              <p:nvPr/>
            </p:nvSpPr>
            <p:spPr>
              <a:xfrm>
                <a:off x="3525887" y="8540862"/>
                <a:ext cx="2391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rgbClr val="00FF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</a:t>
                </a:r>
              </a:p>
            </p:txBody>
          </p:sp>
        </p:grpSp>
        <p:sp>
          <p:nvSpPr>
            <p:cNvPr id="521" name="TextBox 520">
              <a:extLst>
                <a:ext uri="{FF2B5EF4-FFF2-40B4-BE49-F238E27FC236}">
                  <a16:creationId xmlns:a16="http://schemas.microsoft.com/office/drawing/2014/main" id="{9AB9EF5C-7315-F149-8ED3-CD576A988A6F}"/>
                </a:ext>
              </a:extLst>
            </p:cNvPr>
            <p:cNvSpPr txBox="1"/>
            <p:nvPr/>
          </p:nvSpPr>
          <p:spPr>
            <a:xfrm>
              <a:off x="4100293" y="8263863"/>
              <a:ext cx="239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00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</a:p>
          </p:txBody>
        </p:sp>
      </p:grpSp>
      <p:grpSp>
        <p:nvGrpSpPr>
          <p:cNvPr id="537" name="Group 536">
            <a:extLst>
              <a:ext uri="{FF2B5EF4-FFF2-40B4-BE49-F238E27FC236}">
                <a16:creationId xmlns:a16="http://schemas.microsoft.com/office/drawing/2014/main" id="{57C0C0A4-64FF-9F97-2F09-525B1D13BA65}"/>
              </a:ext>
            </a:extLst>
          </p:cNvPr>
          <p:cNvGrpSpPr/>
          <p:nvPr/>
        </p:nvGrpSpPr>
        <p:grpSpPr>
          <a:xfrm>
            <a:off x="740852" y="2844460"/>
            <a:ext cx="4552140" cy="3174919"/>
            <a:chOff x="740852" y="2844460"/>
            <a:chExt cx="4552140" cy="3174919"/>
          </a:xfrm>
        </p:grpSpPr>
        <p:grpSp>
          <p:nvGrpSpPr>
            <p:cNvPr id="506" name="Group 505">
              <a:extLst>
                <a:ext uri="{FF2B5EF4-FFF2-40B4-BE49-F238E27FC236}">
                  <a16:creationId xmlns:a16="http://schemas.microsoft.com/office/drawing/2014/main" id="{EBD259A3-FDBA-B978-629B-81E6A72287B1}"/>
                </a:ext>
              </a:extLst>
            </p:cNvPr>
            <p:cNvGrpSpPr/>
            <p:nvPr/>
          </p:nvGrpSpPr>
          <p:grpSpPr>
            <a:xfrm>
              <a:off x="751072" y="2844460"/>
              <a:ext cx="4541920" cy="3174919"/>
              <a:chOff x="751072" y="2844460"/>
              <a:chExt cx="4541920" cy="3174919"/>
            </a:xfrm>
          </p:grpSpPr>
          <p:grpSp>
            <p:nvGrpSpPr>
              <p:cNvPr id="505" name="Group 504">
                <a:extLst>
                  <a:ext uri="{FF2B5EF4-FFF2-40B4-BE49-F238E27FC236}">
                    <a16:creationId xmlns:a16="http://schemas.microsoft.com/office/drawing/2014/main" id="{576CE3A6-6461-19D5-AF19-0D2DD1E15132}"/>
                  </a:ext>
                </a:extLst>
              </p:cNvPr>
              <p:cNvGrpSpPr/>
              <p:nvPr/>
            </p:nvGrpSpPr>
            <p:grpSpPr>
              <a:xfrm>
                <a:off x="835515" y="2844460"/>
                <a:ext cx="4457477" cy="3174919"/>
                <a:chOff x="835515" y="2844460"/>
                <a:chExt cx="4457477" cy="3174919"/>
              </a:xfrm>
            </p:grpSpPr>
            <p:sp>
              <p:nvSpPr>
                <p:cNvPr id="570" name="TextBox 569">
                  <a:extLst>
                    <a:ext uri="{FF2B5EF4-FFF2-40B4-BE49-F238E27FC236}">
                      <a16:creationId xmlns:a16="http://schemas.microsoft.com/office/drawing/2014/main" id="{E405007F-5832-A7D4-8DBA-3F9445EB2905}"/>
                    </a:ext>
                  </a:extLst>
                </p:cNvPr>
                <p:cNvSpPr txBox="1"/>
                <p:nvPr/>
              </p:nvSpPr>
              <p:spPr>
                <a:xfrm>
                  <a:off x="921419" y="5084006"/>
                  <a:ext cx="23916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grpSp>
              <p:nvGrpSpPr>
                <p:cNvPr id="572" name="Group 571">
                  <a:extLst>
                    <a:ext uri="{FF2B5EF4-FFF2-40B4-BE49-F238E27FC236}">
                      <a16:creationId xmlns:a16="http://schemas.microsoft.com/office/drawing/2014/main" id="{5E10691E-F12F-F9B6-3002-0F38B2E152FC}"/>
                    </a:ext>
                  </a:extLst>
                </p:cNvPr>
                <p:cNvGrpSpPr/>
                <p:nvPr/>
              </p:nvGrpSpPr>
              <p:grpSpPr>
                <a:xfrm>
                  <a:off x="835516" y="2844460"/>
                  <a:ext cx="932877" cy="2813135"/>
                  <a:chOff x="1040373" y="589537"/>
                  <a:chExt cx="932877" cy="2813135"/>
                </a:xfrm>
              </p:grpSpPr>
              <p:pic>
                <p:nvPicPr>
                  <p:cNvPr id="625" name="Picture 624" descr="A screenshot of a computer screen&#10;&#10;AI-generated content may be incorrect.">
                    <a:extLst>
                      <a:ext uri="{FF2B5EF4-FFF2-40B4-BE49-F238E27FC236}">
                        <a16:creationId xmlns:a16="http://schemas.microsoft.com/office/drawing/2014/main" id="{4B437D1C-144A-CD28-DD14-859D5B071DC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869" t="41299" r="80261"/>
                  <a:stretch>
                    <a:fillRect/>
                  </a:stretch>
                </p:blipFill>
                <p:spPr>
                  <a:xfrm rot="5400000">
                    <a:off x="1250491" y="379424"/>
                    <a:ext cx="512646" cy="932872"/>
                  </a:xfrm>
                  <a:prstGeom prst="rect">
                    <a:avLst/>
                  </a:prstGeom>
                </p:spPr>
              </p:pic>
              <p:pic>
                <p:nvPicPr>
                  <p:cNvPr id="626" name="Picture 625" descr="A screenshot of a computer screen&#10;&#10;AI-generated content may be incorrect.">
                    <a:extLst>
                      <a:ext uri="{FF2B5EF4-FFF2-40B4-BE49-F238E27FC236}">
                        <a16:creationId xmlns:a16="http://schemas.microsoft.com/office/drawing/2014/main" id="{D8740A3A-B021-E819-3332-101E26810E0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7289" t="41299" r="45446"/>
                  <a:stretch>
                    <a:fillRect/>
                  </a:stretch>
                </p:blipFill>
                <p:spPr>
                  <a:xfrm rot="5400000">
                    <a:off x="1259164" y="884851"/>
                    <a:ext cx="495299" cy="932872"/>
                  </a:xfrm>
                  <a:prstGeom prst="rect">
                    <a:avLst/>
                  </a:prstGeom>
                </p:spPr>
              </p:pic>
              <p:pic>
                <p:nvPicPr>
                  <p:cNvPr id="627" name="Picture 626" descr="A screenshot of a computer screen&#10;&#10;AI-generated content may be incorrect.">
                    <a:extLst>
                      <a:ext uri="{FF2B5EF4-FFF2-40B4-BE49-F238E27FC236}">
                        <a16:creationId xmlns:a16="http://schemas.microsoft.com/office/drawing/2014/main" id="{45258BEB-B5F8-5CB8-1A42-8E97A2FCF4B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9891" t="41299" r="62844"/>
                  <a:stretch>
                    <a:fillRect/>
                  </a:stretch>
                </p:blipFill>
                <p:spPr>
                  <a:xfrm rot="5400000">
                    <a:off x="1259161" y="1381604"/>
                    <a:ext cx="495301" cy="932872"/>
                  </a:xfrm>
                  <a:prstGeom prst="rect">
                    <a:avLst/>
                  </a:prstGeom>
                </p:spPr>
              </p:pic>
              <p:pic>
                <p:nvPicPr>
                  <p:cNvPr id="628" name="Picture 627" descr="A screenshot of a computer screen&#10;&#10;AI-generated content may be incorrect.">
                    <a:extLst>
                      <a:ext uri="{FF2B5EF4-FFF2-40B4-BE49-F238E27FC236}">
                        <a16:creationId xmlns:a16="http://schemas.microsoft.com/office/drawing/2014/main" id="{1F862DC9-D08F-B69E-FE5D-9E1409F44C7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4634" t="41299" r="1"/>
                  <a:stretch>
                    <a:fillRect/>
                  </a:stretch>
                </p:blipFill>
                <p:spPr>
                  <a:xfrm rot="5400000">
                    <a:off x="856100" y="2285528"/>
                    <a:ext cx="1301417" cy="932872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73" name="Group 572">
                  <a:extLst>
                    <a:ext uri="{FF2B5EF4-FFF2-40B4-BE49-F238E27FC236}">
                      <a16:creationId xmlns:a16="http://schemas.microsoft.com/office/drawing/2014/main" id="{6238A1B2-D5D7-4538-9681-54EC897C7146}"/>
                    </a:ext>
                  </a:extLst>
                </p:cNvPr>
                <p:cNvGrpSpPr/>
                <p:nvPr/>
              </p:nvGrpSpPr>
              <p:grpSpPr>
                <a:xfrm>
                  <a:off x="2910270" y="2856351"/>
                  <a:ext cx="248841" cy="2746976"/>
                  <a:chOff x="3169544" y="607467"/>
                  <a:chExt cx="248841" cy="2746976"/>
                </a:xfrm>
              </p:grpSpPr>
              <p:pic>
                <p:nvPicPr>
                  <p:cNvPr id="621" name="Picture 620" descr="A black background with red and blue squares&#10;&#10;AI-generated content may be incorrect.">
                    <a:extLst>
                      <a:ext uri="{FF2B5EF4-FFF2-40B4-BE49-F238E27FC236}">
                        <a16:creationId xmlns:a16="http://schemas.microsoft.com/office/drawing/2014/main" id="{54451191-42B2-0F49-FC46-50406EB6A4C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372" t="71111" r="80137"/>
                  <a:stretch>
                    <a:fillRect/>
                  </a:stretch>
                </p:blipFill>
                <p:spPr>
                  <a:xfrm rot="5400000">
                    <a:off x="3047098" y="729922"/>
                    <a:ext cx="493741" cy="248832"/>
                  </a:xfrm>
                  <a:prstGeom prst="rect">
                    <a:avLst/>
                  </a:prstGeom>
                </p:spPr>
              </p:pic>
              <p:pic>
                <p:nvPicPr>
                  <p:cNvPr id="622" name="Picture 621" descr="A black background with red and blue squares&#10;&#10;AI-generated content may be incorrect.">
                    <a:extLst>
                      <a:ext uri="{FF2B5EF4-FFF2-40B4-BE49-F238E27FC236}">
                        <a16:creationId xmlns:a16="http://schemas.microsoft.com/office/drawing/2014/main" id="{8BA56A36-8490-E04E-02F3-39885C05D53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5498" t="71111"/>
                  <a:stretch>
                    <a:fillRect/>
                  </a:stretch>
                </p:blipFill>
                <p:spPr>
                  <a:xfrm rot="5400000">
                    <a:off x="2665843" y="2601910"/>
                    <a:ext cx="1256234" cy="248832"/>
                  </a:xfrm>
                  <a:prstGeom prst="rect">
                    <a:avLst/>
                  </a:prstGeom>
                </p:spPr>
              </p:pic>
              <p:pic>
                <p:nvPicPr>
                  <p:cNvPr id="623" name="Picture 622" descr="A black background with red and blue squares&#10;&#10;AI-generated content may be incorrect.">
                    <a:extLst>
                      <a:ext uri="{FF2B5EF4-FFF2-40B4-BE49-F238E27FC236}">
                        <a16:creationId xmlns:a16="http://schemas.microsoft.com/office/drawing/2014/main" id="{62BEEEDA-5D2A-108E-D031-4403EB19C53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0267" t="71111" r="62187"/>
                  <a:stretch>
                    <a:fillRect/>
                  </a:stretch>
                </p:blipFill>
                <p:spPr>
                  <a:xfrm rot="5400000">
                    <a:off x="3046309" y="1726142"/>
                    <a:ext cx="495303" cy="248832"/>
                  </a:xfrm>
                  <a:prstGeom prst="rect">
                    <a:avLst/>
                  </a:prstGeom>
                </p:spPr>
              </p:pic>
              <p:pic>
                <p:nvPicPr>
                  <p:cNvPr id="624" name="Picture 623" descr="A black background with red and blue squares&#10;&#10;AI-generated content may be incorrect.">
                    <a:extLst>
                      <a:ext uri="{FF2B5EF4-FFF2-40B4-BE49-F238E27FC236}">
                        <a16:creationId xmlns:a16="http://schemas.microsoft.com/office/drawing/2014/main" id="{67A8E06A-DA26-2F02-A8D2-3B729B35495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7820" t="71111" r="44633"/>
                  <a:stretch>
                    <a:fillRect/>
                  </a:stretch>
                </p:blipFill>
                <p:spPr>
                  <a:xfrm rot="5400000">
                    <a:off x="3046308" y="1225104"/>
                    <a:ext cx="495304" cy="248832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74" name="Group 573">
                  <a:extLst>
                    <a:ext uri="{FF2B5EF4-FFF2-40B4-BE49-F238E27FC236}">
                      <a16:creationId xmlns:a16="http://schemas.microsoft.com/office/drawing/2014/main" id="{65D2E9DA-0DC5-82E8-F3D9-E804EFAAD8C8}"/>
                    </a:ext>
                  </a:extLst>
                </p:cNvPr>
                <p:cNvGrpSpPr/>
                <p:nvPr/>
              </p:nvGrpSpPr>
              <p:grpSpPr>
                <a:xfrm>
                  <a:off x="3260482" y="2856349"/>
                  <a:ext cx="623543" cy="3020388"/>
                  <a:chOff x="3519756" y="607465"/>
                  <a:chExt cx="623543" cy="3020388"/>
                </a:xfrm>
              </p:grpSpPr>
              <p:pic>
                <p:nvPicPr>
                  <p:cNvPr id="617" name="Picture 616" descr="A screenshot of a computer&#10;&#10;AI-generated content may be incorrect.">
                    <a:extLst>
                      <a:ext uri="{FF2B5EF4-FFF2-40B4-BE49-F238E27FC236}">
                        <a16:creationId xmlns:a16="http://schemas.microsoft.com/office/drawing/2014/main" id="{66EEA0B4-1C66-73DC-3921-491416E0D6E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8327" t="50000" r="65656"/>
                  <a:stretch>
                    <a:fillRect/>
                  </a:stretch>
                </p:blipFill>
                <p:spPr>
                  <a:xfrm rot="5400000">
                    <a:off x="3581778" y="1540886"/>
                    <a:ext cx="495302" cy="619345"/>
                  </a:xfrm>
                  <a:prstGeom prst="rect">
                    <a:avLst/>
                  </a:prstGeom>
                </p:spPr>
              </p:pic>
              <p:pic>
                <p:nvPicPr>
                  <p:cNvPr id="618" name="Picture 617" descr="A screenshot of a computer&#10;&#10;AI-generated content may be incorrect.">
                    <a:extLst>
                      <a:ext uri="{FF2B5EF4-FFF2-40B4-BE49-F238E27FC236}">
                        <a16:creationId xmlns:a16="http://schemas.microsoft.com/office/drawing/2014/main" id="{42584A6B-0A08-C927-2DE7-13DB16AA39D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4303" t="50000" r="49681"/>
                  <a:stretch>
                    <a:fillRect/>
                  </a:stretch>
                </p:blipFill>
                <p:spPr>
                  <a:xfrm rot="5400000">
                    <a:off x="3581779" y="1045583"/>
                    <a:ext cx="495301" cy="619345"/>
                  </a:xfrm>
                  <a:prstGeom prst="rect">
                    <a:avLst/>
                  </a:prstGeom>
                </p:spPr>
              </p:pic>
              <p:pic>
                <p:nvPicPr>
                  <p:cNvPr id="619" name="Picture 618" descr="A screenshot of a computer&#10;&#10;AI-generated content may be incorrect.">
                    <a:extLst>
                      <a:ext uri="{FF2B5EF4-FFF2-40B4-BE49-F238E27FC236}">
                        <a16:creationId xmlns:a16="http://schemas.microsoft.com/office/drawing/2014/main" id="{61E8AFC9-F4F5-6946-D8F0-5EC6BD028B7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0630" t="50000" r="-2"/>
                  <a:stretch>
                    <a:fillRect/>
                  </a:stretch>
                </p:blipFill>
                <p:spPr>
                  <a:xfrm rot="5400000">
                    <a:off x="3070756" y="2555310"/>
                    <a:ext cx="1523076" cy="622010"/>
                  </a:xfrm>
                  <a:prstGeom prst="rect">
                    <a:avLst/>
                  </a:prstGeom>
                </p:spPr>
              </p:pic>
              <p:pic>
                <p:nvPicPr>
                  <p:cNvPr id="620" name="Picture 619" descr="A screenshot of a computer&#10;&#10;AI-generated content may be incorrect.">
                    <a:extLst>
                      <a:ext uri="{FF2B5EF4-FFF2-40B4-BE49-F238E27FC236}">
                        <a16:creationId xmlns:a16="http://schemas.microsoft.com/office/drawing/2014/main" id="{C7B7E1AF-1F2E-8AFC-ED64-F00F29EA5D8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157" t="50000" r="81878"/>
                  <a:stretch>
                    <a:fillRect/>
                  </a:stretch>
                </p:blipFill>
                <p:spPr>
                  <a:xfrm rot="5400000">
                    <a:off x="3582557" y="544664"/>
                    <a:ext cx="493744" cy="619345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75" name="Group 574">
                  <a:extLst>
                    <a:ext uri="{FF2B5EF4-FFF2-40B4-BE49-F238E27FC236}">
                      <a16:creationId xmlns:a16="http://schemas.microsoft.com/office/drawing/2014/main" id="{F3709C79-2DC5-1AB9-0054-C5CECEEE7E51}"/>
                    </a:ext>
                  </a:extLst>
                </p:cNvPr>
                <p:cNvGrpSpPr/>
                <p:nvPr/>
              </p:nvGrpSpPr>
              <p:grpSpPr>
                <a:xfrm>
                  <a:off x="3981199" y="2856349"/>
                  <a:ext cx="158960" cy="2519179"/>
                  <a:chOff x="4240473" y="607465"/>
                  <a:chExt cx="158960" cy="2519179"/>
                </a:xfrm>
              </p:grpSpPr>
              <p:pic>
                <p:nvPicPr>
                  <p:cNvPr id="613" name="Picture 612" descr="A screenshot of a computer game&#10;&#10;AI-generated content may be incorrect.">
                    <a:extLst>
                      <a:ext uri="{FF2B5EF4-FFF2-40B4-BE49-F238E27FC236}">
                        <a16:creationId xmlns:a16="http://schemas.microsoft.com/office/drawing/2014/main" id="{E883BF7B-4EBE-AD97-CA70-0FEA69CF11E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816" t="81222" r="78224" b="-1416"/>
                  <a:stretch>
                    <a:fillRect/>
                  </a:stretch>
                </p:blipFill>
                <p:spPr>
                  <a:xfrm rot="5400000">
                    <a:off x="4073081" y="774857"/>
                    <a:ext cx="493743" cy="158960"/>
                  </a:xfrm>
                  <a:prstGeom prst="rect">
                    <a:avLst/>
                  </a:prstGeom>
                </p:spPr>
              </p:pic>
              <p:pic>
                <p:nvPicPr>
                  <p:cNvPr id="614" name="Picture 613" descr="A screenshot of a computer game&#10;&#10;AI-generated content may be incorrect.">
                    <a:extLst>
                      <a:ext uri="{FF2B5EF4-FFF2-40B4-BE49-F238E27FC236}">
                        <a16:creationId xmlns:a16="http://schemas.microsoft.com/office/drawing/2014/main" id="{50F5E782-8E5D-B04D-0085-BED83EFA73B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41369" t="81222" r="39611" b="1074"/>
                  <a:stretch>
                    <a:fillRect/>
                  </a:stretch>
                </p:blipFill>
                <p:spPr>
                  <a:xfrm rot="5400000">
                    <a:off x="4082102" y="1285578"/>
                    <a:ext cx="495304" cy="139358"/>
                  </a:xfrm>
                  <a:prstGeom prst="rect">
                    <a:avLst/>
                  </a:prstGeom>
                </p:spPr>
              </p:pic>
              <p:pic>
                <p:nvPicPr>
                  <p:cNvPr id="615" name="Picture 614" descr="A screenshot of a computer game&#10;&#10;AI-generated content may be incorrect.">
                    <a:extLst>
                      <a:ext uri="{FF2B5EF4-FFF2-40B4-BE49-F238E27FC236}">
                        <a16:creationId xmlns:a16="http://schemas.microsoft.com/office/drawing/2014/main" id="{E239F56D-7255-2B1E-460F-293442C0603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1951" t="81222" r="59029" b="1075"/>
                  <a:stretch>
                    <a:fillRect/>
                  </a:stretch>
                </p:blipFill>
                <p:spPr>
                  <a:xfrm rot="5400000">
                    <a:off x="4082102" y="1780878"/>
                    <a:ext cx="495303" cy="139359"/>
                  </a:xfrm>
                  <a:prstGeom prst="rect">
                    <a:avLst/>
                  </a:prstGeom>
                </p:spPr>
              </p:pic>
              <p:pic>
                <p:nvPicPr>
                  <p:cNvPr id="616" name="Picture 615" descr="A screenshot of a computer game&#10;&#10;AI-generated content may be incorrect.">
                    <a:extLst>
                      <a:ext uri="{FF2B5EF4-FFF2-40B4-BE49-F238E27FC236}">
                        <a16:creationId xmlns:a16="http://schemas.microsoft.com/office/drawing/2014/main" id="{B4EB39DA-8885-712F-41ED-66B5B9B2AF0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60762" t="81222" r="-1" b="233"/>
                  <a:stretch>
                    <a:fillRect/>
                  </a:stretch>
                </p:blipFill>
                <p:spPr>
                  <a:xfrm rot="5400000">
                    <a:off x="3815508" y="2542719"/>
                    <a:ext cx="1021867" cy="145983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76" name="Group 575">
                  <a:extLst>
                    <a:ext uri="{FF2B5EF4-FFF2-40B4-BE49-F238E27FC236}">
                      <a16:creationId xmlns:a16="http://schemas.microsoft.com/office/drawing/2014/main" id="{207CF4E8-C9FB-9BAE-27F4-121AD91C7429}"/>
                    </a:ext>
                  </a:extLst>
                </p:cNvPr>
                <p:cNvGrpSpPr/>
                <p:nvPr/>
              </p:nvGrpSpPr>
              <p:grpSpPr>
                <a:xfrm>
                  <a:off x="4256477" y="2855568"/>
                  <a:ext cx="775265" cy="2959104"/>
                  <a:chOff x="4321740" y="3220975"/>
                  <a:chExt cx="775265" cy="2959104"/>
                </a:xfrm>
              </p:grpSpPr>
              <p:pic>
                <p:nvPicPr>
                  <p:cNvPr id="609" name="Picture 608" descr="A screenshot of a computer game&#10;&#10;AI-generated content may be incorrect.">
                    <a:extLst>
                      <a:ext uri="{FF2B5EF4-FFF2-40B4-BE49-F238E27FC236}">
                        <a16:creationId xmlns:a16="http://schemas.microsoft.com/office/drawing/2014/main" id="{E016ADC4-1936-552B-E69F-CE67E86B5DA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1848" t="46328" r="-1"/>
                  <a:stretch>
                    <a:fillRect/>
                  </a:stretch>
                </p:blipFill>
                <p:spPr>
                  <a:xfrm rot="5400000">
                    <a:off x="3969330" y="5057059"/>
                    <a:ext cx="1475430" cy="770610"/>
                  </a:xfrm>
                  <a:prstGeom prst="rect">
                    <a:avLst/>
                  </a:prstGeom>
                </p:spPr>
              </p:pic>
              <p:pic>
                <p:nvPicPr>
                  <p:cNvPr id="610" name="Picture 609" descr="A screenshot of a computer game&#10;&#10;AI-generated content may be incorrect.">
                    <a:extLst>
                      <a:ext uri="{FF2B5EF4-FFF2-40B4-BE49-F238E27FC236}">
                        <a16:creationId xmlns:a16="http://schemas.microsoft.com/office/drawing/2014/main" id="{FEE30809-A94F-E0DD-2F50-D2CD4659300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271" t="46328" r="81564"/>
                  <a:stretch>
                    <a:fillRect/>
                  </a:stretch>
                </p:blipFill>
                <p:spPr>
                  <a:xfrm rot="5400000">
                    <a:off x="4464048" y="3083322"/>
                    <a:ext cx="495303" cy="770610"/>
                  </a:xfrm>
                  <a:prstGeom prst="rect">
                    <a:avLst/>
                  </a:prstGeom>
                </p:spPr>
              </p:pic>
              <p:pic>
                <p:nvPicPr>
                  <p:cNvPr id="611" name="Picture 610" descr="A screenshot of a computer game&#10;&#10;AI-generated content may be incorrect.">
                    <a:extLst>
                      <a:ext uri="{FF2B5EF4-FFF2-40B4-BE49-F238E27FC236}">
                        <a16:creationId xmlns:a16="http://schemas.microsoft.com/office/drawing/2014/main" id="{1841CB2F-5BFC-D4F8-B2E1-3CF1910048C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5419" t="46328" r="48631"/>
                  <a:stretch>
                    <a:fillRect/>
                  </a:stretch>
                </p:blipFill>
                <p:spPr>
                  <a:xfrm rot="5400000">
                    <a:off x="4467323" y="3581130"/>
                    <a:ext cx="488733" cy="770610"/>
                  </a:xfrm>
                  <a:prstGeom prst="rect">
                    <a:avLst/>
                  </a:prstGeom>
                </p:spPr>
              </p:pic>
              <p:pic>
                <p:nvPicPr>
                  <p:cNvPr id="612" name="Picture 611" descr="A screenshot of a computer game&#10;&#10;AI-generated content may be incorrect.">
                    <a:extLst>
                      <a:ext uri="{FF2B5EF4-FFF2-40B4-BE49-F238E27FC236}">
                        <a16:creationId xmlns:a16="http://schemas.microsoft.com/office/drawing/2014/main" id="{B7A7AD9E-F458-EDC8-6BC2-E33EEA92E9A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8687" t="46328" r="65148"/>
                  <a:stretch>
                    <a:fillRect/>
                  </a:stretch>
                </p:blipFill>
                <p:spPr>
                  <a:xfrm rot="5400000">
                    <a:off x="4464036" y="4073145"/>
                    <a:ext cx="495306" cy="770610"/>
                  </a:xfrm>
                  <a:prstGeom prst="rect">
                    <a:avLst/>
                  </a:prstGeom>
                </p:spPr>
              </p:pic>
            </p:grpSp>
            <p:cxnSp>
              <p:nvCxnSpPr>
                <p:cNvPr id="577" name="Straight Connector 576">
                  <a:extLst>
                    <a:ext uri="{FF2B5EF4-FFF2-40B4-BE49-F238E27FC236}">
                      <a16:creationId xmlns:a16="http://schemas.microsoft.com/office/drawing/2014/main" id="{D0E7F16D-B0A6-3671-7114-75338BEF7EB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007758" y="2855567"/>
                  <a:ext cx="0" cy="197931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78" name="TextBox 577">
                  <a:extLst>
                    <a:ext uri="{FF2B5EF4-FFF2-40B4-BE49-F238E27FC236}">
                      <a16:creationId xmlns:a16="http://schemas.microsoft.com/office/drawing/2014/main" id="{B43E65A7-8099-FF47-DCD6-5FFDB594C9B5}"/>
                    </a:ext>
                  </a:extLst>
                </p:cNvPr>
                <p:cNvSpPr txBox="1"/>
                <p:nvPr/>
              </p:nvSpPr>
              <p:spPr>
                <a:xfrm rot="16200000">
                  <a:off x="4908993" y="3033983"/>
                  <a:ext cx="468398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600" dirty="0"/>
                    <a:t>AL, Male</a:t>
                  </a:r>
                </a:p>
              </p:txBody>
            </p:sp>
            <p:sp>
              <p:nvSpPr>
                <p:cNvPr id="579" name="TextBox 578">
                  <a:extLst>
                    <a:ext uri="{FF2B5EF4-FFF2-40B4-BE49-F238E27FC236}">
                      <a16:creationId xmlns:a16="http://schemas.microsoft.com/office/drawing/2014/main" id="{6A7B9B38-92B0-7B6F-355C-96F97708E537}"/>
                    </a:ext>
                  </a:extLst>
                </p:cNvPr>
                <p:cNvSpPr txBox="1"/>
                <p:nvPr/>
              </p:nvSpPr>
              <p:spPr>
                <a:xfrm rot="16200000">
                  <a:off x="4921016" y="3518853"/>
                  <a:ext cx="444352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600" dirty="0"/>
                    <a:t>FI, Male</a:t>
                  </a:r>
                </a:p>
              </p:txBody>
            </p:sp>
            <p:sp>
              <p:nvSpPr>
                <p:cNvPr id="580" name="TextBox 579">
                  <a:extLst>
                    <a:ext uri="{FF2B5EF4-FFF2-40B4-BE49-F238E27FC236}">
                      <a16:creationId xmlns:a16="http://schemas.microsoft.com/office/drawing/2014/main" id="{8A7F9080-2617-15F8-C0A6-3C62B3E6924D}"/>
                    </a:ext>
                  </a:extLst>
                </p:cNvPr>
                <p:cNvSpPr txBox="1"/>
                <p:nvPr/>
              </p:nvSpPr>
              <p:spPr>
                <a:xfrm rot="16200000">
                  <a:off x="4866513" y="4002254"/>
                  <a:ext cx="553357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600" dirty="0"/>
                    <a:t>AL, Female</a:t>
                  </a:r>
                </a:p>
              </p:txBody>
            </p:sp>
            <p:sp>
              <p:nvSpPr>
                <p:cNvPr id="581" name="TextBox 580">
                  <a:extLst>
                    <a:ext uri="{FF2B5EF4-FFF2-40B4-BE49-F238E27FC236}">
                      <a16:creationId xmlns:a16="http://schemas.microsoft.com/office/drawing/2014/main" id="{94BF5286-902F-9DD7-8912-7A1CE5BC0599}"/>
                    </a:ext>
                  </a:extLst>
                </p:cNvPr>
                <p:cNvSpPr txBox="1"/>
                <p:nvPr/>
              </p:nvSpPr>
              <p:spPr>
                <a:xfrm rot="16200000">
                  <a:off x="4878536" y="4501398"/>
                  <a:ext cx="529312" cy="18466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600" dirty="0"/>
                    <a:t>FI, Female</a:t>
                  </a:r>
                </a:p>
              </p:txBody>
            </p:sp>
            <p:sp>
              <p:nvSpPr>
                <p:cNvPr id="582" name="TextBox 581">
                  <a:extLst>
                    <a:ext uri="{FF2B5EF4-FFF2-40B4-BE49-F238E27FC236}">
                      <a16:creationId xmlns:a16="http://schemas.microsoft.com/office/drawing/2014/main" id="{ED9E2C37-FBFA-F5B7-5B00-CFD63F197A93}"/>
                    </a:ext>
                  </a:extLst>
                </p:cNvPr>
                <p:cNvSpPr txBox="1"/>
                <p:nvPr/>
              </p:nvSpPr>
              <p:spPr>
                <a:xfrm>
                  <a:off x="1001726" y="5144534"/>
                  <a:ext cx="23916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583" name="TextBox 582">
                  <a:extLst>
                    <a:ext uri="{FF2B5EF4-FFF2-40B4-BE49-F238E27FC236}">
                      <a16:creationId xmlns:a16="http://schemas.microsoft.com/office/drawing/2014/main" id="{3A529B98-2CD7-E686-80B5-48135068F954}"/>
                    </a:ext>
                  </a:extLst>
                </p:cNvPr>
                <p:cNvSpPr txBox="1"/>
                <p:nvPr/>
              </p:nvSpPr>
              <p:spPr>
                <a:xfrm>
                  <a:off x="1333537" y="5531584"/>
                  <a:ext cx="23916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584" name="TextBox 583">
                  <a:extLst>
                    <a:ext uri="{FF2B5EF4-FFF2-40B4-BE49-F238E27FC236}">
                      <a16:creationId xmlns:a16="http://schemas.microsoft.com/office/drawing/2014/main" id="{147E77F0-9E88-51EA-6E7F-F2593C23D18C}"/>
                    </a:ext>
                  </a:extLst>
                </p:cNvPr>
                <p:cNvSpPr txBox="1"/>
                <p:nvPr/>
              </p:nvSpPr>
              <p:spPr>
                <a:xfrm>
                  <a:off x="2017139" y="5133900"/>
                  <a:ext cx="23916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585" name="TextBox 584">
                  <a:extLst>
                    <a:ext uri="{FF2B5EF4-FFF2-40B4-BE49-F238E27FC236}">
                      <a16:creationId xmlns:a16="http://schemas.microsoft.com/office/drawing/2014/main" id="{5E23D389-24A2-C4CC-94C2-8F154720053A}"/>
                    </a:ext>
                  </a:extLst>
                </p:cNvPr>
                <p:cNvSpPr txBox="1"/>
                <p:nvPr/>
              </p:nvSpPr>
              <p:spPr>
                <a:xfrm>
                  <a:off x="2318526" y="5154759"/>
                  <a:ext cx="23916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586" name="TextBox 585">
                  <a:extLst>
                    <a:ext uri="{FF2B5EF4-FFF2-40B4-BE49-F238E27FC236}">
                      <a16:creationId xmlns:a16="http://schemas.microsoft.com/office/drawing/2014/main" id="{DD1CE17C-4D40-2F87-CBFF-C9FADDE4B81B}"/>
                    </a:ext>
                  </a:extLst>
                </p:cNvPr>
                <p:cNvSpPr txBox="1"/>
                <p:nvPr/>
              </p:nvSpPr>
              <p:spPr>
                <a:xfrm>
                  <a:off x="2478153" y="5160545"/>
                  <a:ext cx="23916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587" name="TextBox 586">
                  <a:extLst>
                    <a:ext uri="{FF2B5EF4-FFF2-40B4-BE49-F238E27FC236}">
                      <a16:creationId xmlns:a16="http://schemas.microsoft.com/office/drawing/2014/main" id="{A132C508-893A-A70F-0F17-1C2F019F7DD2}"/>
                    </a:ext>
                  </a:extLst>
                </p:cNvPr>
                <p:cNvSpPr txBox="1"/>
                <p:nvPr/>
              </p:nvSpPr>
              <p:spPr>
                <a:xfrm>
                  <a:off x="3408965" y="5316140"/>
                  <a:ext cx="23916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588" name="TextBox 587">
                  <a:extLst>
                    <a:ext uri="{FF2B5EF4-FFF2-40B4-BE49-F238E27FC236}">
                      <a16:creationId xmlns:a16="http://schemas.microsoft.com/office/drawing/2014/main" id="{E7FDB885-C56F-3F46-D27A-F770ECEF990A}"/>
                    </a:ext>
                  </a:extLst>
                </p:cNvPr>
                <p:cNvSpPr txBox="1"/>
                <p:nvPr/>
              </p:nvSpPr>
              <p:spPr>
                <a:xfrm>
                  <a:off x="3919597" y="5228083"/>
                  <a:ext cx="23916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589" name="TextBox 588">
                  <a:extLst>
                    <a:ext uri="{FF2B5EF4-FFF2-40B4-BE49-F238E27FC236}">
                      <a16:creationId xmlns:a16="http://schemas.microsoft.com/office/drawing/2014/main" id="{6D98BAEA-7A6A-2890-7267-457A98CA2FBF}"/>
                    </a:ext>
                  </a:extLst>
                </p:cNvPr>
                <p:cNvSpPr txBox="1"/>
                <p:nvPr/>
              </p:nvSpPr>
              <p:spPr>
                <a:xfrm>
                  <a:off x="3648133" y="5803935"/>
                  <a:ext cx="23916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sp>
              <p:nvSpPr>
                <p:cNvPr id="591" name="TextBox 590">
                  <a:extLst>
                    <a:ext uri="{FF2B5EF4-FFF2-40B4-BE49-F238E27FC236}">
                      <a16:creationId xmlns:a16="http://schemas.microsoft.com/office/drawing/2014/main" id="{82290FCE-860D-0AEE-FB5F-AF2118CEDECC}"/>
                    </a:ext>
                  </a:extLst>
                </p:cNvPr>
                <p:cNvSpPr txBox="1"/>
                <p:nvPr/>
              </p:nvSpPr>
              <p:spPr>
                <a:xfrm>
                  <a:off x="4844749" y="5208418"/>
                  <a:ext cx="23916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  <p:grpSp>
              <p:nvGrpSpPr>
                <p:cNvPr id="592" name="Group 591">
                  <a:extLst>
                    <a:ext uri="{FF2B5EF4-FFF2-40B4-BE49-F238E27FC236}">
                      <a16:creationId xmlns:a16="http://schemas.microsoft.com/office/drawing/2014/main" id="{49EF6485-467C-EEA8-1F67-2AA0978581FB}"/>
                    </a:ext>
                  </a:extLst>
                </p:cNvPr>
                <p:cNvGrpSpPr/>
                <p:nvPr/>
              </p:nvGrpSpPr>
              <p:grpSpPr>
                <a:xfrm>
                  <a:off x="1873059" y="2844460"/>
                  <a:ext cx="926646" cy="2544651"/>
                  <a:chOff x="2265342" y="602554"/>
                  <a:chExt cx="926646" cy="2544651"/>
                </a:xfrm>
              </p:grpSpPr>
              <p:pic>
                <p:nvPicPr>
                  <p:cNvPr id="600" name="Picture 599" descr="A screenshot of a computer screen&#10;&#10;AI-generated content may be incorrect.">
                    <a:extLst>
                      <a:ext uri="{FF2B5EF4-FFF2-40B4-BE49-F238E27FC236}">
                        <a16:creationId xmlns:a16="http://schemas.microsoft.com/office/drawing/2014/main" id="{1A3F5372-C3C4-F198-2082-1DDB6938A4F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746" t="38235" r="78225" b="14119"/>
                  <a:stretch>
                    <a:fillRect/>
                  </a:stretch>
                </p:blipFill>
                <p:spPr>
                  <a:xfrm rot="5400000">
                    <a:off x="2556481" y="479694"/>
                    <a:ext cx="495301" cy="775712"/>
                  </a:xfrm>
                  <a:prstGeom prst="rect">
                    <a:avLst/>
                  </a:prstGeom>
                </p:spPr>
              </p:pic>
              <p:pic>
                <p:nvPicPr>
                  <p:cNvPr id="601" name="Picture 600" descr="A screenshot of a computer screen&#10;&#10;AI-generated content may be incorrect.">
                    <a:extLst>
                      <a:ext uri="{FF2B5EF4-FFF2-40B4-BE49-F238E27FC236}">
                        <a16:creationId xmlns:a16="http://schemas.microsoft.com/office/drawing/2014/main" id="{6F5636D9-D2E4-93F2-6209-2B6A9A358CF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41045" t="38235" r="39928" b="14118"/>
                  <a:stretch>
                    <a:fillRect/>
                  </a:stretch>
                </p:blipFill>
                <p:spPr>
                  <a:xfrm rot="5400000">
                    <a:off x="2556477" y="974994"/>
                    <a:ext cx="495301" cy="775715"/>
                  </a:xfrm>
                  <a:prstGeom prst="rect">
                    <a:avLst/>
                  </a:prstGeom>
                </p:spPr>
              </p:pic>
              <p:pic>
                <p:nvPicPr>
                  <p:cNvPr id="602" name="Picture 601" descr="A screenshot of a computer screen&#10;&#10;AI-generated content may be incorrect.">
                    <a:extLst>
                      <a:ext uri="{FF2B5EF4-FFF2-40B4-BE49-F238E27FC236}">
                        <a16:creationId xmlns:a16="http://schemas.microsoft.com/office/drawing/2014/main" id="{993F507A-18E7-1EE4-1860-B19E25B6380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1776" t="38235" r="59197" b="14118"/>
                  <a:stretch>
                    <a:fillRect/>
                  </a:stretch>
                </p:blipFill>
                <p:spPr>
                  <a:xfrm rot="5400000">
                    <a:off x="2556474" y="1470295"/>
                    <a:ext cx="495302" cy="775715"/>
                  </a:xfrm>
                  <a:prstGeom prst="rect">
                    <a:avLst/>
                  </a:prstGeom>
                </p:spPr>
              </p:pic>
              <p:pic>
                <p:nvPicPr>
                  <p:cNvPr id="603" name="Picture 602" descr="A screenshot of a computer screen&#10;&#10;AI-generated content may be incorrect.">
                    <a:extLst>
                      <a:ext uri="{FF2B5EF4-FFF2-40B4-BE49-F238E27FC236}">
                        <a16:creationId xmlns:a16="http://schemas.microsoft.com/office/drawing/2014/main" id="{B9789225-292F-9FB6-AADA-794B47A0F2F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60240" t="38235" r="-1" b="14118"/>
                  <a:stretch>
                    <a:fillRect/>
                  </a:stretch>
                </p:blipFill>
                <p:spPr>
                  <a:xfrm rot="5400000">
                    <a:off x="2286622" y="2241845"/>
                    <a:ext cx="1035003" cy="775717"/>
                  </a:xfrm>
                  <a:prstGeom prst="rect">
                    <a:avLst/>
                  </a:prstGeom>
                </p:spPr>
              </p:pic>
              <p:grpSp>
                <p:nvGrpSpPr>
                  <p:cNvPr id="604" name="Group 603">
                    <a:extLst>
                      <a:ext uri="{FF2B5EF4-FFF2-40B4-BE49-F238E27FC236}">
                        <a16:creationId xmlns:a16="http://schemas.microsoft.com/office/drawing/2014/main" id="{80FB6C7D-FBD3-5A8E-C28D-928377A7A2BF}"/>
                      </a:ext>
                    </a:extLst>
                  </p:cNvPr>
                  <p:cNvGrpSpPr/>
                  <p:nvPr/>
                </p:nvGrpSpPr>
                <p:grpSpPr>
                  <a:xfrm>
                    <a:off x="2265342" y="602554"/>
                    <a:ext cx="150920" cy="2544651"/>
                    <a:chOff x="4172815" y="596157"/>
                    <a:chExt cx="150920" cy="2544651"/>
                  </a:xfrm>
                </p:grpSpPr>
                <p:pic>
                  <p:nvPicPr>
                    <p:cNvPr id="605" name="Picture 604" descr="A screenshot of a computer screen&#10;&#10;AI-generated content may be incorrect.">
                      <a:extLst>
                        <a:ext uri="{FF2B5EF4-FFF2-40B4-BE49-F238E27FC236}">
                          <a16:creationId xmlns:a16="http://schemas.microsoft.com/office/drawing/2014/main" id="{631CBF5D-A0C3-5667-3039-0206B16D395C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2079" t="90730" r="78226"/>
                    <a:stretch>
                      <a:fillRect/>
                    </a:stretch>
                  </p:blipFill>
                  <p:spPr>
                    <a:xfrm rot="5400000">
                      <a:off x="3991955" y="777024"/>
                      <a:ext cx="512647" cy="150913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606" name="Picture 605" descr="A screenshot of a computer screen&#10;&#10;AI-generated content may be incorrect.">
                      <a:extLst>
                        <a:ext uri="{FF2B5EF4-FFF2-40B4-BE49-F238E27FC236}">
                          <a16:creationId xmlns:a16="http://schemas.microsoft.com/office/drawing/2014/main" id="{70B98148-00FE-00E8-09BD-A07D973FFFE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41045" t="90730" r="39928"/>
                    <a:stretch>
                      <a:fillRect/>
                    </a:stretch>
                  </p:blipFill>
                  <p:spPr>
                    <a:xfrm rot="5400000">
                      <a:off x="4000624" y="1280999"/>
                      <a:ext cx="495301" cy="15091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607" name="Picture 606" descr="A screenshot of a computer screen&#10;&#10;AI-generated content may be incorrect.">
                      <a:extLst>
                        <a:ext uri="{FF2B5EF4-FFF2-40B4-BE49-F238E27FC236}">
                          <a16:creationId xmlns:a16="http://schemas.microsoft.com/office/drawing/2014/main" id="{935053AE-9FD2-7A4D-5303-1836DC2AAFD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21776" t="90731" r="59197"/>
                    <a:stretch>
                      <a:fillRect/>
                    </a:stretch>
                  </p:blipFill>
                  <p:spPr>
                    <a:xfrm rot="5400000">
                      <a:off x="4000621" y="1776299"/>
                      <a:ext cx="495302" cy="150913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608" name="Picture 607" descr="A screenshot of a computer screen&#10;&#10;AI-generated content may be incorrect.">
                      <a:extLst>
                        <a:ext uri="{FF2B5EF4-FFF2-40B4-BE49-F238E27FC236}">
                          <a16:creationId xmlns:a16="http://schemas.microsoft.com/office/drawing/2014/main" id="{71B4444E-88E4-E3D0-7214-00B1A6AC483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60240" t="90730" r="-1"/>
                    <a:stretch>
                      <a:fillRect/>
                    </a:stretch>
                  </p:blipFill>
                  <p:spPr>
                    <a:xfrm rot="5400000">
                      <a:off x="3730769" y="2547851"/>
                      <a:ext cx="1035003" cy="150912"/>
                    </a:xfrm>
                    <a:prstGeom prst="rect">
                      <a:avLst/>
                    </a:prstGeom>
                  </p:spPr>
                </p:pic>
              </p:grpSp>
            </p:grpSp>
            <p:cxnSp>
              <p:nvCxnSpPr>
                <p:cNvPr id="593" name="Straight Connector 592">
                  <a:extLst>
                    <a:ext uri="{FF2B5EF4-FFF2-40B4-BE49-F238E27FC236}">
                      <a16:creationId xmlns:a16="http://schemas.microsoft.com/office/drawing/2014/main" id="{B8A06D4C-2B39-9C91-2587-932D9EBCB7D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35515" y="4340695"/>
                  <a:ext cx="4457477" cy="1296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4" name="Straight Connector 593">
                  <a:extLst>
                    <a:ext uri="{FF2B5EF4-FFF2-40B4-BE49-F238E27FC236}">
                      <a16:creationId xmlns:a16="http://schemas.microsoft.com/office/drawing/2014/main" id="{24E64CE9-765E-64E3-DE5E-8D390C9C8F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35515" y="3845226"/>
                  <a:ext cx="4457477" cy="259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5" name="Straight Connector 594">
                  <a:extLst>
                    <a:ext uri="{FF2B5EF4-FFF2-40B4-BE49-F238E27FC236}">
                      <a16:creationId xmlns:a16="http://schemas.microsoft.com/office/drawing/2014/main" id="{765EF2D3-D960-3E29-1A45-1CE17BCD7C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35515" y="3356487"/>
                  <a:ext cx="4448224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96" name="Rectangle 595">
                  <a:extLst>
                    <a:ext uri="{FF2B5EF4-FFF2-40B4-BE49-F238E27FC236}">
                      <a16:creationId xmlns:a16="http://schemas.microsoft.com/office/drawing/2014/main" id="{7D627657-A63D-051A-84CB-FAC84C3192C4}"/>
                    </a:ext>
                  </a:extLst>
                </p:cNvPr>
                <p:cNvSpPr/>
                <p:nvPr/>
              </p:nvSpPr>
              <p:spPr>
                <a:xfrm>
                  <a:off x="835515" y="2855567"/>
                  <a:ext cx="4448224" cy="1979318"/>
                </a:xfrm>
                <a:prstGeom prst="rect">
                  <a:avLst/>
                </a:prstGeom>
                <a:noFill/>
                <a:ln w="1270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7" name="TextBox 596">
                  <a:extLst>
                    <a:ext uri="{FF2B5EF4-FFF2-40B4-BE49-F238E27FC236}">
                      <a16:creationId xmlns:a16="http://schemas.microsoft.com/office/drawing/2014/main" id="{2CC3A506-DF26-FFE1-11C3-A8D107E98BDD}"/>
                    </a:ext>
                  </a:extLst>
                </p:cNvPr>
                <p:cNvSpPr txBox="1"/>
                <p:nvPr/>
              </p:nvSpPr>
              <p:spPr>
                <a:xfrm>
                  <a:off x="2832767" y="5531584"/>
                  <a:ext cx="239168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b="1" dirty="0">
                      <a:solidFill>
                        <a:schemeClr val="accent6"/>
                      </a:solidFill>
                    </a:rPr>
                    <a:t>+</a:t>
                  </a:r>
                </a:p>
              </p:txBody>
            </p:sp>
          </p:grpSp>
          <p:sp>
            <p:nvSpPr>
              <p:cNvPr id="485" name="TextBox 484">
                <a:extLst>
                  <a:ext uri="{FF2B5EF4-FFF2-40B4-BE49-F238E27FC236}">
                    <a16:creationId xmlns:a16="http://schemas.microsoft.com/office/drawing/2014/main" id="{FA3B0963-EA06-4C5F-3EC3-BE77CE1E3098}"/>
                  </a:ext>
                </a:extLst>
              </p:cNvPr>
              <p:cNvSpPr txBox="1"/>
              <p:nvPr/>
            </p:nvSpPr>
            <p:spPr>
              <a:xfrm>
                <a:off x="751072" y="5198273"/>
                <a:ext cx="198300" cy="1555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6"/>
                    </a:solidFill>
                  </a:rPr>
                  <a:t>+</a:t>
                </a:r>
              </a:p>
            </p:txBody>
          </p:sp>
          <p:sp>
            <p:nvSpPr>
              <p:cNvPr id="487" name="TextBox 486">
                <a:extLst>
                  <a:ext uri="{FF2B5EF4-FFF2-40B4-BE49-F238E27FC236}">
                    <a16:creationId xmlns:a16="http://schemas.microsoft.com/office/drawing/2014/main" id="{582AEF90-D3DC-EA2E-6F70-7B236F39D895}"/>
                  </a:ext>
                </a:extLst>
              </p:cNvPr>
              <p:cNvSpPr txBox="1"/>
              <p:nvPr/>
            </p:nvSpPr>
            <p:spPr>
              <a:xfrm>
                <a:off x="1165374" y="5130831"/>
                <a:ext cx="198300" cy="1555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6"/>
                    </a:solidFill>
                  </a:rPr>
                  <a:t>+</a:t>
                </a:r>
              </a:p>
            </p:txBody>
          </p:sp>
          <p:sp>
            <p:nvSpPr>
              <p:cNvPr id="489" name="TextBox 488">
                <a:extLst>
                  <a:ext uri="{FF2B5EF4-FFF2-40B4-BE49-F238E27FC236}">
                    <a16:creationId xmlns:a16="http://schemas.microsoft.com/office/drawing/2014/main" id="{EF72F37B-608C-7B5A-2B28-53C6CBC1E373}"/>
                  </a:ext>
                </a:extLst>
              </p:cNvPr>
              <p:cNvSpPr txBox="1"/>
              <p:nvPr/>
            </p:nvSpPr>
            <p:spPr>
              <a:xfrm>
                <a:off x="2100536" y="5133648"/>
                <a:ext cx="198300" cy="1555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6"/>
                    </a:solidFill>
                  </a:rPr>
                  <a:t>+</a:t>
                </a:r>
              </a:p>
            </p:txBody>
          </p:sp>
          <p:sp>
            <p:nvSpPr>
              <p:cNvPr id="491" name="TextBox 490">
                <a:extLst>
                  <a:ext uri="{FF2B5EF4-FFF2-40B4-BE49-F238E27FC236}">
                    <a16:creationId xmlns:a16="http://schemas.microsoft.com/office/drawing/2014/main" id="{7D970276-7693-77BB-1EC8-CBD2ACDFE151}"/>
                  </a:ext>
                </a:extLst>
              </p:cNvPr>
              <p:cNvSpPr txBox="1"/>
              <p:nvPr/>
            </p:nvSpPr>
            <p:spPr>
              <a:xfrm>
                <a:off x="3569175" y="5708188"/>
                <a:ext cx="198300" cy="1555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6"/>
                    </a:solidFill>
                  </a:rPr>
                  <a:t>+</a:t>
                </a:r>
              </a:p>
            </p:txBody>
          </p:sp>
          <p:sp>
            <p:nvSpPr>
              <p:cNvPr id="493" name="TextBox 492">
                <a:extLst>
                  <a:ext uri="{FF2B5EF4-FFF2-40B4-BE49-F238E27FC236}">
                    <a16:creationId xmlns:a16="http://schemas.microsoft.com/office/drawing/2014/main" id="{BFD6F371-B37F-DE52-5FD5-E3F079647F87}"/>
                  </a:ext>
                </a:extLst>
              </p:cNvPr>
              <p:cNvSpPr txBox="1"/>
              <p:nvPr/>
            </p:nvSpPr>
            <p:spPr>
              <a:xfrm>
                <a:off x="3712467" y="5398007"/>
                <a:ext cx="198300" cy="1555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6"/>
                    </a:solidFill>
                  </a:rPr>
                  <a:t>+</a:t>
                </a:r>
              </a:p>
            </p:txBody>
          </p:sp>
          <p:sp>
            <p:nvSpPr>
              <p:cNvPr id="495" name="TextBox 494">
                <a:extLst>
                  <a:ext uri="{FF2B5EF4-FFF2-40B4-BE49-F238E27FC236}">
                    <a16:creationId xmlns:a16="http://schemas.microsoft.com/office/drawing/2014/main" id="{1BDA13BF-43AD-8E25-DE04-25DEE3F42B40}"/>
                  </a:ext>
                </a:extLst>
              </p:cNvPr>
              <p:cNvSpPr txBox="1"/>
              <p:nvPr/>
            </p:nvSpPr>
            <p:spPr>
              <a:xfrm>
                <a:off x="4768590" y="5716822"/>
                <a:ext cx="23916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6"/>
                    </a:solidFill>
                  </a:rPr>
                  <a:t>+</a:t>
                </a:r>
              </a:p>
            </p:txBody>
          </p:sp>
          <p:sp>
            <p:nvSpPr>
              <p:cNvPr id="498" name="TextBox 497">
                <a:extLst>
                  <a:ext uri="{FF2B5EF4-FFF2-40B4-BE49-F238E27FC236}">
                    <a16:creationId xmlns:a16="http://schemas.microsoft.com/office/drawing/2014/main" id="{C28C94DF-FAFF-9CFA-6E7A-99BB41F4466A}"/>
                  </a:ext>
                </a:extLst>
              </p:cNvPr>
              <p:cNvSpPr txBox="1"/>
              <p:nvPr/>
            </p:nvSpPr>
            <p:spPr>
              <a:xfrm>
                <a:off x="4592167" y="5388384"/>
                <a:ext cx="23916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6"/>
                    </a:solidFill>
                  </a:rPr>
                  <a:t>+</a:t>
                </a:r>
              </a:p>
            </p:txBody>
          </p:sp>
          <p:sp>
            <p:nvSpPr>
              <p:cNvPr id="501" name="TextBox 500">
                <a:extLst>
                  <a:ext uri="{FF2B5EF4-FFF2-40B4-BE49-F238E27FC236}">
                    <a16:creationId xmlns:a16="http://schemas.microsoft.com/office/drawing/2014/main" id="{783027AB-C91B-762E-BC46-101EDC22D34F}"/>
                  </a:ext>
                </a:extLst>
              </p:cNvPr>
              <p:cNvSpPr txBox="1"/>
              <p:nvPr/>
            </p:nvSpPr>
            <p:spPr>
              <a:xfrm>
                <a:off x="4517399" y="5384504"/>
                <a:ext cx="23916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6"/>
                    </a:solidFill>
                  </a:rPr>
                  <a:t>+</a:t>
                </a:r>
              </a:p>
            </p:txBody>
          </p:sp>
          <p:sp>
            <p:nvSpPr>
              <p:cNvPr id="503" name="TextBox 502">
                <a:extLst>
                  <a:ext uri="{FF2B5EF4-FFF2-40B4-BE49-F238E27FC236}">
                    <a16:creationId xmlns:a16="http://schemas.microsoft.com/office/drawing/2014/main" id="{1C2C3BD1-7CBE-6888-4893-3680C1F6BD87}"/>
                  </a:ext>
                </a:extLst>
              </p:cNvPr>
              <p:cNvSpPr txBox="1"/>
              <p:nvPr/>
            </p:nvSpPr>
            <p:spPr>
              <a:xfrm>
                <a:off x="4426264" y="5188583"/>
                <a:ext cx="23916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solidFill>
                      <a:schemeClr val="accent6"/>
                    </a:solidFill>
                  </a:rPr>
                  <a:t>+</a:t>
                </a:r>
              </a:p>
            </p:txBody>
          </p:sp>
        </p:grpSp>
        <p:sp>
          <p:nvSpPr>
            <p:cNvPr id="533" name="TextBox 532">
              <a:extLst>
                <a:ext uri="{FF2B5EF4-FFF2-40B4-BE49-F238E27FC236}">
                  <a16:creationId xmlns:a16="http://schemas.microsoft.com/office/drawing/2014/main" id="{E0D9C121-4C54-2F9C-767A-BB21ADB8F676}"/>
                </a:ext>
              </a:extLst>
            </p:cNvPr>
            <p:cNvSpPr txBox="1"/>
            <p:nvPr/>
          </p:nvSpPr>
          <p:spPr>
            <a:xfrm>
              <a:off x="740852" y="5308296"/>
              <a:ext cx="239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3333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</a:p>
          </p:txBody>
        </p:sp>
        <p:sp>
          <p:nvSpPr>
            <p:cNvPr id="536" name="TextBox 535">
              <a:extLst>
                <a:ext uri="{FF2B5EF4-FFF2-40B4-BE49-F238E27FC236}">
                  <a16:creationId xmlns:a16="http://schemas.microsoft.com/office/drawing/2014/main" id="{C5765FCB-1A7C-D7C8-908F-09C3C648E0A2}"/>
                </a:ext>
              </a:extLst>
            </p:cNvPr>
            <p:cNvSpPr txBox="1"/>
            <p:nvPr/>
          </p:nvSpPr>
          <p:spPr>
            <a:xfrm>
              <a:off x="3976286" y="5309692"/>
              <a:ext cx="239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3333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*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4638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651E6-D324-7981-1BF4-463791FC5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C48C5E45-0D96-891F-5C45-CCB87547A837}"/>
              </a:ext>
            </a:extLst>
          </p:cNvPr>
          <p:cNvSpPr txBox="1"/>
          <p:nvPr/>
        </p:nvSpPr>
        <p:spPr>
          <a:xfrm>
            <a:off x="319495" y="206478"/>
            <a:ext cx="6926704" cy="5755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Supplemental Figure 7.  Effects of FI intervention on liver </a:t>
            </a:r>
          </a:p>
          <a:p>
            <a:r>
              <a:rPr lang="en-US" sz="1600" b="1" dirty="0"/>
              <a:t>metabolites in rats from protocols 1 and 2.  </a:t>
            </a:r>
            <a:r>
              <a:rPr lang="en-US" sz="1600" dirty="0"/>
              <a:t>Liver samples were </a:t>
            </a:r>
          </a:p>
          <a:p>
            <a:r>
              <a:rPr lang="en-US" sz="1600" dirty="0"/>
              <a:t>obtained at sacrifice from rats in protocol 1 (SC diet-fed) or protocol</a:t>
            </a:r>
          </a:p>
          <a:p>
            <a:r>
              <a:rPr lang="en-US" sz="1600" dirty="0"/>
              <a:t>2 (HF/HS diet-fed) and subjected to metabolomics analyses.  (</a:t>
            </a:r>
            <a:r>
              <a:rPr lang="en-US" sz="1600" b="1" dirty="0"/>
              <a:t>A</a:t>
            </a:r>
            <a:r>
              <a:rPr lang="en-US" sz="1600" dirty="0"/>
              <a:t>)</a:t>
            </a:r>
          </a:p>
          <a:p>
            <a:r>
              <a:rPr lang="en-US" sz="1600" dirty="0"/>
              <a:t>Acyl carnitines measured in livers of rats from protocol 1 (SC diet- </a:t>
            </a:r>
          </a:p>
          <a:p>
            <a:r>
              <a:rPr lang="en-US" sz="1600" dirty="0"/>
              <a:t>fed); (</a:t>
            </a:r>
            <a:r>
              <a:rPr lang="en-US" sz="1600" b="1" dirty="0"/>
              <a:t>B</a:t>
            </a:r>
            <a:r>
              <a:rPr lang="en-US" sz="1600" dirty="0"/>
              <a:t>) Biogenic amines measured by liquid chromatography-</a:t>
            </a:r>
          </a:p>
          <a:p>
            <a:r>
              <a:rPr lang="en-US" sz="1600" dirty="0"/>
              <a:t>mass spectrometry (LC-MS) in livers of rats from protocol 2 (HF/HS diet-</a:t>
            </a:r>
          </a:p>
          <a:p>
            <a:r>
              <a:rPr lang="en-US" sz="1600" dirty="0"/>
              <a:t>fed); (</a:t>
            </a:r>
            <a:r>
              <a:rPr lang="en-US" sz="1600" b="1" dirty="0"/>
              <a:t>C</a:t>
            </a:r>
            <a:r>
              <a:rPr lang="en-US" sz="1600" dirty="0"/>
              <a:t>) Branched-chain ketoacids measured by LC-MS in rats from </a:t>
            </a:r>
          </a:p>
          <a:p>
            <a:r>
              <a:rPr lang="en-US" sz="1600" dirty="0"/>
              <a:t>protocol 2 (HF/HS diet-fed); (</a:t>
            </a:r>
            <a:r>
              <a:rPr lang="en-US" sz="1600" b="1" dirty="0"/>
              <a:t>D</a:t>
            </a:r>
            <a:r>
              <a:rPr lang="en-US" sz="1600" dirty="0"/>
              <a:t>) 3-hydroxyisobutryate (3-HIB), </a:t>
            </a:r>
          </a:p>
          <a:p>
            <a:r>
              <a:rPr lang="en-US" sz="1600" dirty="0"/>
              <a:t>2-hydroxybutyrate (2-HB) and 3-hydroxybutyrate (3-HB) measured by </a:t>
            </a:r>
          </a:p>
          <a:p>
            <a:r>
              <a:rPr lang="en-US" sz="1600" dirty="0"/>
              <a:t>LC-MS in rats from protocol 2 (HF/HS diet-fed); (</a:t>
            </a:r>
            <a:r>
              <a:rPr lang="en-US" sz="1600" b="1" dirty="0"/>
              <a:t>E</a:t>
            </a:r>
            <a:r>
              <a:rPr lang="en-US" sz="1600" dirty="0"/>
              <a:t>) Organic acids </a:t>
            </a:r>
          </a:p>
          <a:p>
            <a:r>
              <a:rPr lang="en-US" sz="1600" dirty="0"/>
              <a:t>measured by LC-MS in rats from protocol 2 (HF/HS diet-fed). Heatmaps </a:t>
            </a:r>
          </a:p>
          <a:p>
            <a:r>
              <a:rPr lang="en-US" sz="1600" dirty="0"/>
              <a:t>of metabolites from 6 animals per experimental group were generated </a:t>
            </a:r>
          </a:p>
          <a:p>
            <a:r>
              <a:rPr lang="en-US" sz="1600" dirty="0"/>
              <a:t>using Morpheus software (</a:t>
            </a:r>
            <a:r>
              <a:rPr lang="en-US" sz="1600" u="sng" dirty="0">
                <a:hlinkClick r:id="rId2"/>
              </a:rPr>
              <a:t>https://software.broadinstitute.org/morpheus</a:t>
            </a:r>
            <a:r>
              <a:rPr lang="en-US" sz="1600" dirty="0"/>
              <a:t>).</a:t>
            </a:r>
            <a:r>
              <a:rPr lang="en-US" sz="1600" dirty="0">
                <a:solidFill>
                  <a:srgbClr val="3333FF"/>
                </a:solidFill>
              </a:rPr>
              <a:t> </a:t>
            </a:r>
          </a:p>
          <a:p>
            <a:r>
              <a:rPr lang="en-US" sz="1600" dirty="0"/>
              <a:t>Statistical analyses were performed as described in Methods. Green </a:t>
            </a:r>
          </a:p>
          <a:p>
            <a:r>
              <a:rPr lang="en-US" sz="1600" dirty="0"/>
              <a:t>pluses indicate differences between all male compared to all female</a:t>
            </a:r>
          </a:p>
          <a:p>
            <a:r>
              <a:rPr lang="en-US" sz="1600" dirty="0"/>
              <a:t>rats with adjusted </a:t>
            </a:r>
            <a:r>
              <a:rPr lang="en-US" sz="1600" i="1" dirty="0"/>
              <a:t>p</a:t>
            </a:r>
            <a:r>
              <a:rPr lang="en-US" sz="1600" dirty="0"/>
              <a:t>&lt;0.05. Blue asterisks indicate differences in the AL </a:t>
            </a:r>
          </a:p>
          <a:p>
            <a:r>
              <a:rPr lang="en-US" sz="1600" dirty="0"/>
              <a:t>group compared to the FI group for females, with adjusted </a:t>
            </a:r>
            <a:r>
              <a:rPr lang="en-US" sz="1600" i="1" dirty="0"/>
              <a:t>p</a:t>
            </a:r>
            <a:r>
              <a:rPr lang="en-US" sz="1600" dirty="0"/>
              <a:t>&lt;0.05. Green </a:t>
            </a:r>
          </a:p>
          <a:p>
            <a:r>
              <a:rPr lang="en-US" sz="1600" dirty="0"/>
              <a:t>asterisks indicate differences in the AL group compared to the FI group </a:t>
            </a:r>
          </a:p>
          <a:p>
            <a:r>
              <a:rPr lang="en-US" sz="1600" dirty="0"/>
              <a:t>for males, with adjusted </a:t>
            </a:r>
            <a:r>
              <a:rPr lang="en-US" sz="1600" i="1" dirty="0"/>
              <a:t>p</a:t>
            </a:r>
            <a:r>
              <a:rPr lang="en-US" sz="1600" dirty="0"/>
              <a:t>&lt;0.05.</a:t>
            </a:r>
          </a:p>
          <a:p>
            <a:r>
              <a:rPr lang="en-US" sz="1600" b="1" dirty="0"/>
              <a:t> </a:t>
            </a:r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702826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1A897C820939459F7C1FF68CEB6B70" ma:contentTypeVersion="4" ma:contentTypeDescription="Create a new document." ma:contentTypeScope="" ma:versionID="26d9cdc7244b48dd8fd8c7911e67c5ec">
  <xsd:schema xmlns:xsd="http://www.w3.org/2001/XMLSchema" xmlns:xs="http://www.w3.org/2001/XMLSchema" xmlns:p="http://schemas.microsoft.com/office/2006/metadata/properties" xmlns:ns3="0be41837-0dec-47d3-ac8b-fc33f458aa47" targetNamespace="http://schemas.microsoft.com/office/2006/metadata/properties" ma:root="true" ma:fieldsID="5d94c39afddefe4a9f88865a511f4ff5" ns3:_="">
    <xsd:import namespace="0be41837-0dec-47d3-ac8b-fc33f458aa4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e41837-0dec-47d3-ac8b-fc33f458aa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65248D5-3D58-4D42-B109-48A9924258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e41837-0dec-47d3-ac8b-fc33f458aa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72D185B-D121-4FAA-A9A4-9E9A9CD97081}">
  <ds:schemaRefs>
    <ds:schemaRef ds:uri="http://purl.org/dc/elements/1.1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0be41837-0dec-47d3-ac8b-fc33f458aa47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D2C134A-88E7-4976-B6D6-BD85E000352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11114</TotalTime>
  <Words>3316</Words>
  <Application>Microsoft Macintosh PowerPoint</Application>
  <PresentationFormat>Letter Paper (8.5x11 in)</PresentationFormat>
  <Paragraphs>749</Paragraphs>
  <Slides>14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Times New Roman</vt:lpstr>
      <vt:lpstr>Office Theme</vt:lpstr>
      <vt:lpstr>Prism 10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Duke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Jie An, Ph.D.</dc:creator>
  <cp:lastModifiedBy>Christopher Newgard, Ph.D.</cp:lastModifiedBy>
  <cp:revision>812</cp:revision>
  <cp:lastPrinted>2026-10-02T17:19:28Z</cp:lastPrinted>
  <dcterms:created xsi:type="dcterms:W3CDTF">2025-07-17T13:42:57Z</dcterms:created>
  <dcterms:modified xsi:type="dcterms:W3CDTF">2026-10-05T14:38:52Z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0x010100521A897C820939459F7C1FF68CEB6B70</vt:lpwstr>
  </property>
</Properties>
</file>