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1" r:id="rId4"/>
    <p:sldId id="262" r:id="rId5"/>
    <p:sldId id="263" r:id="rId6"/>
    <p:sldId id="265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749" autoAdjust="0"/>
    <p:restoredTop sz="94660"/>
  </p:normalViewPr>
  <p:slideViewPr>
    <p:cSldViewPr snapToGrid="0">
      <p:cViewPr varScale="1">
        <p:scale>
          <a:sx n="98" d="100"/>
          <a:sy n="98" d="100"/>
        </p:scale>
        <p:origin x="23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628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2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68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07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52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25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2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72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51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16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06EA0-9797-4FCE-9FC5-FA160A987FC3}" type="datetimeFigureOut">
              <a:rPr lang="en-US" smtClean="0"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4BD7E-506C-4D27-BA7D-84C68D2D1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725386" y="3429281"/>
            <a:ext cx="1431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SKP2 (48kDa)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BCDCCBD-ED99-406D-BE63-DA92155243D0}"/>
              </a:ext>
            </a:extLst>
          </p:cNvPr>
          <p:cNvSpPr txBox="1"/>
          <p:nvPr/>
        </p:nvSpPr>
        <p:spPr>
          <a:xfrm>
            <a:off x="933846" y="5306134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Line 1: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Soft_control_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3-1 – Lane used in figure </a:t>
            </a:r>
            <a:endParaRPr lang="en-US" sz="1800" dirty="0"/>
          </a:p>
          <a:p>
            <a:r>
              <a:rPr lang="en-US" sz="1800" dirty="0"/>
              <a:t>Line 2: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Soft_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Erastin_3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r>
              <a:rPr lang="en-US" sz="1800" dirty="0"/>
              <a:t>Line 3: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Stiff_control_3-1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800" dirty="0"/>
              <a:t>Line 4: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Stiff_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Erastin_3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– Lane used in figure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90FC2C26-537C-4B79-8B56-0789B6924EE5}"/>
              </a:ext>
            </a:extLst>
          </p:cNvPr>
          <p:cNvSpPr txBox="1"/>
          <p:nvPr/>
        </p:nvSpPr>
        <p:spPr>
          <a:xfrm>
            <a:off x="2127717" y="3600215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----50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EFD7F2C1-61DC-4913-BCD6-D721E44A579D}"/>
              </a:ext>
            </a:extLst>
          </p:cNvPr>
          <p:cNvSpPr txBox="1"/>
          <p:nvPr/>
        </p:nvSpPr>
        <p:spPr>
          <a:xfrm>
            <a:off x="2146281" y="3365221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----37</a:t>
            </a:r>
          </a:p>
        </p:txBody>
      </p:sp>
      <p:sp>
        <p:nvSpPr>
          <p:cNvPr id="23" name="TextBox 12">
            <a:extLst>
              <a:ext uri="{FF2B5EF4-FFF2-40B4-BE49-F238E27FC236}">
                <a16:creationId xmlns:a16="http://schemas.microsoft.com/office/drawing/2014/main" id="{83B4B754-E2B3-4A23-8554-0C090E2A2E69}"/>
              </a:ext>
            </a:extLst>
          </p:cNvPr>
          <p:cNvSpPr txBox="1"/>
          <p:nvPr/>
        </p:nvSpPr>
        <p:spPr>
          <a:xfrm>
            <a:off x="1993217" y="4154213"/>
            <a:ext cx="86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----250</a:t>
            </a:r>
          </a:p>
        </p:txBody>
      </p:sp>
      <p:sp>
        <p:nvSpPr>
          <p:cNvPr id="33" name="TextBox 13">
            <a:extLst>
              <a:ext uri="{FF2B5EF4-FFF2-40B4-BE49-F238E27FC236}">
                <a16:creationId xmlns:a16="http://schemas.microsoft.com/office/drawing/2014/main" id="{CC3EF43D-C3A4-4466-BE0E-35C6CF766695}"/>
              </a:ext>
            </a:extLst>
          </p:cNvPr>
          <p:cNvSpPr txBox="1"/>
          <p:nvPr/>
        </p:nvSpPr>
        <p:spPr>
          <a:xfrm>
            <a:off x="2085473" y="3976646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----150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78F210DB-0F49-4AE9-8AF0-F025BB8E9C73}"/>
              </a:ext>
            </a:extLst>
          </p:cNvPr>
          <p:cNvSpPr txBox="1"/>
          <p:nvPr/>
        </p:nvSpPr>
        <p:spPr>
          <a:xfrm>
            <a:off x="2069206" y="3866067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----100</a:t>
            </a: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F178A0FE-28C0-4AB0-AFBC-CC9228A2B616}"/>
              </a:ext>
            </a:extLst>
          </p:cNvPr>
          <p:cNvSpPr txBox="1"/>
          <p:nvPr/>
        </p:nvSpPr>
        <p:spPr>
          <a:xfrm>
            <a:off x="2183929" y="3784881"/>
            <a:ext cx="70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----75</a:t>
            </a:r>
          </a:p>
        </p:txBody>
      </p:sp>
      <p:sp>
        <p:nvSpPr>
          <p:cNvPr id="36" name="TextBox 19">
            <a:extLst>
              <a:ext uri="{FF2B5EF4-FFF2-40B4-BE49-F238E27FC236}">
                <a16:creationId xmlns:a16="http://schemas.microsoft.com/office/drawing/2014/main" id="{55BE9D3F-8792-4385-AE7E-274075B1A9AD}"/>
              </a:ext>
            </a:extLst>
          </p:cNvPr>
          <p:cNvSpPr txBox="1"/>
          <p:nvPr/>
        </p:nvSpPr>
        <p:spPr>
          <a:xfrm>
            <a:off x="2183929" y="275738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----25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4BB741AC-AA76-4D7E-89E5-2A939812C063}"/>
              </a:ext>
            </a:extLst>
          </p:cNvPr>
          <p:cNvSpPr txBox="1"/>
          <p:nvPr/>
        </p:nvSpPr>
        <p:spPr>
          <a:xfrm>
            <a:off x="2183929" y="2453466"/>
            <a:ext cx="70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----20</a:t>
            </a:r>
          </a:p>
        </p:txBody>
      </p:sp>
      <p:sp>
        <p:nvSpPr>
          <p:cNvPr id="38" name="TextBox 21">
            <a:extLst>
              <a:ext uri="{FF2B5EF4-FFF2-40B4-BE49-F238E27FC236}">
                <a16:creationId xmlns:a16="http://schemas.microsoft.com/office/drawing/2014/main" id="{335705F8-B55E-41C4-9778-98C9DF0D3DC3}"/>
              </a:ext>
            </a:extLst>
          </p:cNvPr>
          <p:cNvSpPr txBox="1"/>
          <p:nvPr/>
        </p:nvSpPr>
        <p:spPr>
          <a:xfrm>
            <a:off x="2202493" y="213728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----15</a:t>
            </a:r>
          </a:p>
        </p:txBody>
      </p:sp>
      <p:graphicFrame>
        <p:nvGraphicFramePr>
          <p:cNvPr id="39" name="Object 38">
            <a:extLst>
              <a:ext uri="{FF2B5EF4-FFF2-40B4-BE49-F238E27FC236}">
                <a16:creationId xmlns:a16="http://schemas.microsoft.com/office/drawing/2014/main" id="{4A097C95-AE42-49AF-9275-A31B1D91D9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21890" y="1548465"/>
          <a:ext cx="3409621" cy="308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807840" imgH="1637544" progId="">
                  <p:embed/>
                </p:oleObj>
              </mc:Choice>
              <mc:Fallback>
                <p:oleObj r:id="rId2" imgW="1807840" imgH="1637544" progId="">
                  <p:embed/>
                  <p:pic>
                    <p:nvPicPr>
                      <p:cNvPr id="39" name="Object 38">
                        <a:extLst>
                          <a:ext uri="{FF2B5EF4-FFF2-40B4-BE49-F238E27FC236}">
                            <a16:creationId xmlns:a16="http://schemas.microsoft.com/office/drawing/2014/main" id="{4A097C95-AE42-49AF-9275-A31B1D91D9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921890" y="1548465"/>
                        <a:ext cx="3409621" cy="308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0814214-B76D-4666-AD13-4FB78889B502}"/>
              </a:ext>
            </a:extLst>
          </p:cNvPr>
          <p:cNvSpPr txBox="1"/>
          <p:nvPr/>
        </p:nvSpPr>
        <p:spPr>
          <a:xfrm>
            <a:off x="7196667" y="972505"/>
            <a:ext cx="1081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Anti SKP2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55CA7DC8-0E0F-4B94-AB64-5250C0915D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79854" y="1610503"/>
          <a:ext cx="3145532" cy="3014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9106" imgH="1686492" progId="">
                  <p:embed/>
                </p:oleObj>
              </mc:Choice>
              <mc:Fallback>
                <p:oleObj r:id="rId4" imgW="1759106" imgH="1686492" progId="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55CA7DC8-0E0F-4B94-AB64-5250C0915D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579854" y="1610503"/>
                        <a:ext cx="3145532" cy="30149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1DA6D06-63F8-4AFA-906F-6AEBB7A51164}"/>
              </a:ext>
            </a:extLst>
          </p:cNvPr>
          <p:cNvCxnSpPr/>
          <p:nvPr/>
        </p:nvCxnSpPr>
        <p:spPr>
          <a:xfrm flipH="1" flipV="1">
            <a:off x="9160114" y="3604768"/>
            <a:ext cx="437814" cy="12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82EFCD2-8993-EBC1-A4C2-19F92F0CFBE1}"/>
              </a:ext>
            </a:extLst>
          </p:cNvPr>
          <p:cNvSpPr txBox="1"/>
          <p:nvPr/>
        </p:nvSpPr>
        <p:spPr>
          <a:xfrm>
            <a:off x="68513" y="-63314"/>
            <a:ext cx="3984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Full unedited gel for Figure 3C</a:t>
            </a:r>
          </a:p>
          <a:p>
            <a:r>
              <a:rPr lang="en-US" sz="2400" b="1" dirty="0"/>
              <a:t>(and Supp. Fig. 6)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D4F804-87BB-BFD9-10E7-9317B789971F}"/>
              </a:ext>
            </a:extLst>
          </p:cNvPr>
          <p:cNvSpPr txBox="1"/>
          <p:nvPr/>
        </p:nvSpPr>
        <p:spPr>
          <a:xfrm>
            <a:off x="7371741" y="1291504"/>
            <a:ext cx="1446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1     2    3      4</a:t>
            </a:r>
          </a:p>
        </p:txBody>
      </p:sp>
    </p:spTree>
    <p:extLst>
      <p:ext uri="{BB962C8B-B14F-4D97-AF65-F5344CB8AC3E}">
        <p14:creationId xmlns:p14="http://schemas.microsoft.com/office/powerpoint/2010/main" val="3229114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68699" y="299188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----50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3528" y="2797295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----37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3636" y="3731846"/>
            <a:ext cx="86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----250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5019" y="354267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----150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66402" y="3358013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----100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24911" y="3176546"/>
            <a:ext cx="70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----75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03528" y="2439482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----25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63646" y="2059431"/>
            <a:ext cx="700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----20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63214" y="167938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----15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7294416" y="3189303"/>
            <a:ext cx="437814" cy="12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7960280" y="2981961"/>
            <a:ext cx="16706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GAPDH (37KDa)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C1C4DE-FB00-41FE-8B6E-F0354ED20198}"/>
              </a:ext>
            </a:extLst>
          </p:cNvPr>
          <p:cNvSpPr txBox="1"/>
          <p:nvPr/>
        </p:nvSpPr>
        <p:spPr>
          <a:xfrm>
            <a:off x="804333" y="5102619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Line 1: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Soft_control_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3 – Lane used in figure </a:t>
            </a:r>
            <a:endParaRPr lang="en-US" sz="1800" dirty="0"/>
          </a:p>
          <a:p>
            <a:r>
              <a:rPr lang="en-US" sz="1800" dirty="0"/>
              <a:t>Line 2: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Soft_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Erastin_3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r>
              <a:rPr lang="en-US" sz="1800" dirty="0"/>
              <a:t>Line 3: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Stiff_control_3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800" dirty="0"/>
              <a:t>Line 4: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Stiff_</a:t>
            </a: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</a:rPr>
              <a:t>Erastin_3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 – Lane used in figure 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DDE77D6-CEF3-497D-A58A-7C6DBA7989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5638" y="1645692"/>
          <a:ext cx="2386311" cy="24554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774565" imgH="1659793" progId="">
                  <p:embed/>
                </p:oleObj>
              </mc:Choice>
              <mc:Fallback>
                <p:oleObj r:id="rId2" imgW="1774565" imgH="1659793" progId="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8DDE77D6-CEF3-497D-A58A-7C6DBA7989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05638" y="1645692"/>
                        <a:ext cx="2386311" cy="24554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B624BFC-5CE8-482A-91D4-059A7C9BF8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50205" y="1669137"/>
          <a:ext cx="2570367" cy="2419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87927" imgH="1682042" progId="">
                  <p:embed/>
                </p:oleObj>
              </mc:Choice>
              <mc:Fallback>
                <p:oleObj r:id="rId4" imgW="1787927" imgH="1682042" progId="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B624BFC-5CE8-482A-91D4-059A7C9BF8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50205" y="1669137"/>
                        <a:ext cx="2570367" cy="24197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F023ACE-74D5-A884-1467-DE489D4F8A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83" y="4464963"/>
            <a:ext cx="2679700" cy="1447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1BF52C-E090-94B2-9FF6-EF3EC14A29AC}"/>
              </a:ext>
            </a:extLst>
          </p:cNvPr>
          <p:cNvSpPr txBox="1"/>
          <p:nvPr/>
        </p:nvSpPr>
        <p:spPr>
          <a:xfrm>
            <a:off x="8623331" y="4733287"/>
            <a:ext cx="3599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 used for analysis and in figure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206D391-E06C-9FB1-1542-29BF9DD21235}"/>
              </a:ext>
            </a:extLst>
          </p:cNvPr>
          <p:cNvCxnSpPr/>
          <p:nvPr/>
        </p:nvCxnSpPr>
        <p:spPr>
          <a:xfrm flipH="1" flipV="1">
            <a:off x="8185517" y="4920993"/>
            <a:ext cx="437814" cy="12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9B4610-2A82-7B90-34F7-CD5D38CCFCC0}"/>
              </a:ext>
            </a:extLst>
          </p:cNvPr>
          <p:cNvSpPr txBox="1"/>
          <p:nvPr/>
        </p:nvSpPr>
        <p:spPr>
          <a:xfrm>
            <a:off x="68513" y="-63314"/>
            <a:ext cx="3984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Full unedited gel for Figure 3C</a:t>
            </a:r>
          </a:p>
          <a:p>
            <a:r>
              <a:rPr lang="en-US" sz="2400" b="1" dirty="0"/>
              <a:t>(and Supp. Fig. 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436341-16DB-2C0A-4A88-B3F95C961DC1}"/>
              </a:ext>
            </a:extLst>
          </p:cNvPr>
          <p:cNvSpPr txBox="1"/>
          <p:nvPr/>
        </p:nvSpPr>
        <p:spPr>
          <a:xfrm>
            <a:off x="6349989" y="4166508"/>
            <a:ext cx="1234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1    2    3   4</a:t>
            </a:r>
          </a:p>
        </p:txBody>
      </p:sp>
    </p:spTree>
    <p:extLst>
      <p:ext uri="{BB962C8B-B14F-4D97-AF65-F5344CB8AC3E}">
        <p14:creationId xmlns:p14="http://schemas.microsoft.com/office/powerpoint/2010/main" val="4110968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A9E42F-C126-24DA-1E28-90E9DF4FF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38" y="1284177"/>
            <a:ext cx="3619500" cy="3098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3F450D-1FCE-4ED3-D52D-D12838796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522" y="1284177"/>
            <a:ext cx="3504756" cy="309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013944-9A94-71A3-8E3C-89A6E0724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6451" y="1220382"/>
            <a:ext cx="4034612" cy="32103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6A8AC9-E6F4-D503-E89C-0F960E5F7FAE}"/>
              </a:ext>
            </a:extLst>
          </p:cNvPr>
          <p:cNvSpPr txBox="1"/>
          <p:nvPr/>
        </p:nvSpPr>
        <p:spPr>
          <a:xfrm>
            <a:off x="1617785" y="650631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Ladder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91199E-1404-DC29-09C8-387A473228EE}"/>
              </a:ext>
            </a:extLst>
          </p:cNvPr>
          <p:cNvSpPr txBox="1"/>
          <p:nvPr/>
        </p:nvSpPr>
        <p:spPr>
          <a:xfrm>
            <a:off x="5830286" y="490418"/>
            <a:ext cx="5314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YAP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33F5EF-D74E-3B3C-0113-B6EE1FAD45FF}"/>
              </a:ext>
            </a:extLst>
          </p:cNvPr>
          <p:cNvSpPr txBox="1"/>
          <p:nvPr/>
        </p:nvSpPr>
        <p:spPr>
          <a:xfrm>
            <a:off x="9423609" y="563345"/>
            <a:ext cx="840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B-actin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C92D09-4512-C2DD-6AA5-7B253DC35EE9}"/>
              </a:ext>
            </a:extLst>
          </p:cNvPr>
          <p:cNvSpPr/>
          <p:nvPr/>
        </p:nvSpPr>
        <p:spPr>
          <a:xfrm>
            <a:off x="510629" y="4723228"/>
            <a:ext cx="598150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Line 1: siNT_2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400" dirty="0"/>
          </a:p>
          <a:p>
            <a:r>
              <a:rPr lang="en-US" sz="1400" dirty="0"/>
              <a:t>Line 2: Skipped - bad sample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r>
              <a:rPr lang="en-US" sz="1400" dirty="0"/>
              <a:t>Line 3: siYAP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_2 – Lane used in figure </a:t>
            </a:r>
            <a:endParaRPr lang="en-US" sz="1400" dirty="0"/>
          </a:p>
          <a:p>
            <a:r>
              <a:rPr lang="en-US" sz="1400" dirty="0"/>
              <a:t>Line 4: siYAP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_3 </a:t>
            </a:r>
          </a:p>
          <a:p>
            <a:r>
              <a:rPr lang="en-US" sz="1400" dirty="0"/>
              <a:t>Line 5: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Skipped – comb issue</a:t>
            </a:r>
          </a:p>
          <a:p>
            <a:r>
              <a:rPr lang="en-US" sz="1400" dirty="0"/>
              <a:t>Line 6: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Skipped – comb issue 	</a:t>
            </a:r>
          </a:p>
          <a:p>
            <a:r>
              <a:rPr lang="en-US" sz="1400" dirty="0"/>
              <a:t>Line 7: 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siNT_3</a:t>
            </a:r>
            <a:endParaRPr lang="en-US" sz="1400" dirty="0"/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10B52B-ECA5-4AFB-E1F9-2C0B259F9616}"/>
              </a:ext>
            </a:extLst>
          </p:cNvPr>
          <p:cNvSpPr txBox="1"/>
          <p:nvPr/>
        </p:nvSpPr>
        <p:spPr>
          <a:xfrm>
            <a:off x="68513" y="5266"/>
            <a:ext cx="4808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Full unedited gel for Supp. Figure 3G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959F22-87F9-E7BB-D9D1-5EC709AA5479}"/>
              </a:ext>
            </a:extLst>
          </p:cNvPr>
          <p:cNvSpPr txBox="1"/>
          <p:nvPr/>
        </p:nvSpPr>
        <p:spPr>
          <a:xfrm>
            <a:off x="4934073" y="992890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1    2   3   4   5    6    7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77C533-822F-3310-9E4B-24EA1F1D01EC}"/>
              </a:ext>
            </a:extLst>
          </p:cNvPr>
          <p:cNvSpPr txBox="1"/>
          <p:nvPr/>
        </p:nvSpPr>
        <p:spPr>
          <a:xfrm>
            <a:off x="8669371" y="1014303"/>
            <a:ext cx="2114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1    2   3   4   5    6    7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82F860F-E7F8-F1FB-7773-8E5BB1E7A92D}"/>
              </a:ext>
            </a:extLst>
          </p:cNvPr>
          <p:cNvSpPr/>
          <p:nvPr/>
        </p:nvSpPr>
        <p:spPr>
          <a:xfrm>
            <a:off x="11369050" y="2397213"/>
            <a:ext cx="9332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b-Actin </a:t>
            </a:r>
          </a:p>
          <a:p>
            <a:pPr algn="ctr"/>
            <a:r>
              <a:rPr lang="en-US" dirty="0"/>
              <a:t>(45KDa)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10DCCFD-BF91-71FB-664C-B83EA906D56E}"/>
              </a:ext>
            </a:extLst>
          </p:cNvPr>
          <p:cNvCxnSpPr/>
          <p:nvPr/>
        </p:nvCxnSpPr>
        <p:spPr>
          <a:xfrm flipH="1" flipV="1">
            <a:off x="10931236" y="2624766"/>
            <a:ext cx="437814" cy="12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FCF2D9C-CCD5-9CF1-C326-808B06D19933}"/>
              </a:ext>
            </a:extLst>
          </p:cNvPr>
          <p:cNvCxnSpPr/>
          <p:nvPr/>
        </p:nvCxnSpPr>
        <p:spPr>
          <a:xfrm flipH="1" flipV="1">
            <a:off x="7121144" y="2612432"/>
            <a:ext cx="437814" cy="12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4712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5792652-5AEE-1871-7475-481510856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425" y="1245976"/>
            <a:ext cx="3510054" cy="31000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2B4E96-322A-5715-7715-BA2FDCED6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506" y="1200150"/>
            <a:ext cx="3444446" cy="3100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4101AA-D7B8-3E61-032B-D3CE06E0152C}"/>
              </a:ext>
            </a:extLst>
          </p:cNvPr>
          <p:cNvSpPr txBox="1"/>
          <p:nvPr/>
        </p:nvSpPr>
        <p:spPr>
          <a:xfrm>
            <a:off x="2001795" y="864973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Ladder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8BBAEF-6E1D-4A31-E910-1F2C53A8FDB7}"/>
              </a:ext>
            </a:extLst>
          </p:cNvPr>
          <p:cNvSpPr txBox="1"/>
          <p:nvPr/>
        </p:nvSpPr>
        <p:spPr>
          <a:xfrm>
            <a:off x="5836345" y="646207"/>
            <a:ext cx="519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TAZ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3621F6-CF10-FB20-1CCD-1F9ABDF259C7}"/>
              </a:ext>
            </a:extLst>
          </p:cNvPr>
          <p:cNvSpPr/>
          <p:nvPr/>
        </p:nvSpPr>
        <p:spPr>
          <a:xfrm>
            <a:off x="510629" y="4723228"/>
            <a:ext cx="598150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(right to left)</a:t>
            </a:r>
          </a:p>
          <a:p>
            <a:r>
              <a:rPr lang="en-US" sz="1400" dirty="0"/>
              <a:t>Line 1: siNT_1</a:t>
            </a:r>
          </a:p>
          <a:p>
            <a:r>
              <a:rPr lang="en-US" sz="1400" dirty="0"/>
              <a:t>Line 2: siTAZ_1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r>
              <a:rPr lang="en-US" sz="1400" dirty="0"/>
              <a:t>Line 3: siNT_2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 – Lane used in figure </a:t>
            </a:r>
            <a:endParaRPr lang="en-US" sz="1400" dirty="0"/>
          </a:p>
          <a:p>
            <a:r>
              <a:rPr lang="en-US" sz="1400" dirty="0"/>
              <a:t>Line 4: siNT_3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400" dirty="0"/>
              <a:t>Line 5: siTAZ_2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400" dirty="0"/>
          </a:p>
          <a:p>
            <a:r>
              <a:rPr lang="en-US" sz="1400" dirty="0"/>
              <a:t>Line 6: siTAZ_3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endParaRPr lang="en-US" sz="1400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376828-B78F-D487-AE4E-C107228EECD9}"/>
              </a:ext>
            </a:extLst>
          </p:cNvPr>
          <p:cNvSpPr txBox="1"/>
          <p:nvPr/>
        </p:nvSpPr>
        <p:spPr>
          <a:xfrm>
            <a:off x="68513" y="5266"/>
            <a:ext cx="4798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Full unedited gel for Supp. Figure 4A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7120C7-2576-FD0F-3CA8-E2F09C7B963F}"/>
              </a:ext>
            </a:extLst>
          </p:cNvPr>
          <p:cNvSpPr txBox="1"/>
          <p:nvPr/>
        </p:nvSpPr>
        <p:spPr>
          <a:xfrm>
            <a:off x="5091519" y="1061310"/>
            <a:ext cx="189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6   5   4   3   2   1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7FB0921-5176-FD49-C244-250989BD6FAB}"/>
              </a:ext>
            </a:extLst>
          </p:cNvPr>
          <p:cNvCxnSpPr/>
          <p:nvPr/>
        </p:nvCxnSpPr>
        <p:spPr>
          <a:xfrm flipH="1" flipV="1">
            <a:off x="7126679" y="3075065"/>
            <a:ext cx="437814" cy="12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44158B3-6369-6E5D-C4D4-3BD8EE69795A}"/>
              </a:ext>
            </a:extLst>
          </p:cNvPr>
          <p:cNvSpPr/>
          <p:nvPr/>
        </p:nvSpPr>
        <p:spPr>
          <a:xfrm>
            <a:off x="7792479" y="2902733"/>
            <a:ext cx="1320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TAZ (40KDa)</a:t>
            </a:r>
          </a:p>
        </p:txBody>
      </p:sp>
    </p:spTree>
    <p:extLst>
      <p:ext uri="{BB962C8B-B14F-4D97-AF65-F5344CB8AC3E}">
        <p14:creationId xmlns:p14="http://schemas.microsoft.com/office/powerpoint/2010/main" val="68976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D68BE4-1897-7BAE-0C34-2540A1B23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1983" y="894610"/>
            <a:ext cx="4769776" cy="38090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9D1944-286D-81D8-9E01-97C599328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442" y="1651633"/>
            <a:ext cx="3252886" cy="27472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510A33-E704-AAB0-8A93-4B28B70ED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4831" y="1727477"/>
            <a:ext cx="3185469" cy="26966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669ECC-988E-F9A8-F527-111F4DE66B7C}"/>
              </a:ext>
            </a:extLst>
          </p:cNvPr>
          <p:cNvSpPr txBox="1"/>
          <p:nvPr/>
        </p:nvSpPr>
        <p:spPr>
          <a:xfrm>
            <a:off x="8064037" y="1282301"/>
            <a:ext cx="1191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Overlay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F74CD8-AB9F-09D7-1894-15F499487E9C}"/>
              </a:ext>
            </a:extLst>
          </p:cNvPr>
          <p:cNvSpPr txBox="1"/>
          <p:nvPr/>
        </p:nvSpPr>
        <p:spPr>
          <a:xfrm>
            <a:off x="2287455" y="1303291"/>
            <a:ext cx="1104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Ladder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95F699-ACA0-50A6-9A33-E12C7AC35370}"/>
              </a:ext>
            </a:extLst>
          </p:cNvPr>
          <p:cNvSpPr txBox="1"/>
          <p:nvPr/>
        </p:nvSpPr>
        <p:spPr>
          <a:xfrm>
            <a:off x="5091519" y="856404"/>
            <a:ext cx="1115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B-actin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C771B0-A77A-73BF-294C-CDDD61449A59}"/>
              </a:ext>
            </a:extLst>
          </p:cNvPr>
          <p:cNvSpPr/>
          <p:nvPr/>
        </p:nvSpPr>
        <p:spPr>
          <a:xfrm>
            <a:off x="510629" y="4723228"/>
            <a:ext cx="5981503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(right to left)</a:t>
            </a:r>
          </a:p>
          <a:p>
            <a:r>
              <a:rPr lang="en-US" sz="1400" dirty="0"/>
              <a:t>Line 1: siNT_1</a:t>
            </a:r>
          </a:p>
          <a:p>
            <a:r>
              <a:rPr lang="en-US" sz="1400" dirty="0"/>
              <a:t>Line 2: siTAZ_1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r>
              <a:rPr lang="en-US" sz="1400" dirty="0"/>
              <a:t>Line 3: siNT_2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 – Lane used in figure </a:t>
            </a:r>
            <a:endParaRPr lang="en-US" sz="1400" dirty="0"/>
          </a:p>
          <a:p>
            <a:r>
              <a:rPr lang="en-US" sz="1400" dirty="0"/>
              <a:t>Line 4: siNT_3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400" dirty="0"/>
              <a:t>Line 5: siTAZ_2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400" dirty="0"/>
          </a:p>
          <a:p>
            <a:r>
              <a:rPr lang="en-US" sz="1400" dirty="0"/>
              <a:t>Line 6: siTAZ_3</a:t>
            </a:r>
            <a:r>
              <a:rPr lang="en-US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endParaRPr lang="en-US" sz="1400" dirty="0"/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E1382C-3689-2F4A-5B9B-0F5A5910F9CF}"/>
              </a:ext>
            </a:extLst>
          </p:cNvPr>
          <p:cNvSpPr txBox="1"/>
          <p:nvPr/>
        </p:nvSpPr>
        <p:spPr>
          <a:xfrm>
            <a:off x="68513" y="5266"/>
            <a:ext cx="4798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Full unedited gel for Supp. Figure 4A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D0E6FD-AFBB-DF52-DCBA-1ACC7B33F9C8}"/>
              </a:ext>
            </a:extLst>
          </p:cNvPr>
          <p:cNvSpPr txBox="1"/>
          <p:nvPr/>
        </p:nvSpPr>
        <p:spPr>
          <a:xfrm>
            <a:off x="4734591" y="1358145"/>
            <a:ext cx="1891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 6   5   4   3   2   1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DD9711-C9D1-C6F2-FC27-034DF945AAB7}"/>
              </a:ext>
            </a:extLst>
          </p:cNvPr>
          <p:cNvSpPr/>
          <p:nvPr/>
        </p:nvSpPr>
        <p:spPr>
          <a:xfrm>
            <a:off x="10497590" y="2968713"/>
            <a:ext cx="1661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b-Actin (45KDa)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5DE768B-B5CE-917F-35D6-8C78C1778A33}"/>
              </a:ext>
            </a:extLst>
          </p:cNvPr>
          <p:cNvCxnSpPr/>
          <p:nvPr/>
        </p:nvCxnSpPr>
        <p:spPr>
          <a:xfrm flipH="1" flipV="1">
            <a:off x="9931111" y="3167691"/>
            <a:ext cx="437814" cy="12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033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650D02D-A664-32C3-AAD0-73DD52FF2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6362" y="1703575"/>
            <a:ext cx="3462779" cy="27219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06723" y="3110402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5788" y="3496597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----37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41338" y="2004253"/>
            <a:ext cx="86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----250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33598" y="224546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----150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33597" y="2451501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33596" y="2659512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----75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48058" y="3755557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----25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38893" y="4100706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----20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DFBAC22-29D7-4639-85BF-B5BAEF8090F5}"/>
              </a:ext>
            </a:extLst>
          </p:cNvPr>
          <p:cNvSpPr/>
          <p:nvPr/>
        </p:nvSpPr>
        <p:spPr>
          <a:xfrm>
            <a:off x="9382039" y="2941540"/>
            <a:ext cx="1449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YAP1 (65KDa)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C37059-D97A-47C8-AC5E-8705B6BB2CE6}"/>
              </a:ext>
            </a:extLst>
          </p:cNvPr>
          <p:cNvSpPr txBox="1"/>
          <p:nvPr/>
        </p:nvSpPr>
        <p:spPr>
          <a:xfrm>
            <a:off x="1036848" y="4796316"/>
            <a:ext cx="315169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Line 1: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WT 1</a:t>
            </a:r>
            <a:endParaRPr lang="en-US" sz="1200" dirty="0"/>
          </a:p>
          <a:p>
            <a:r>
              <a:rPr lang="en-US" sz="1200" dirty="0"/>
              <a:t>Line 2: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WT 2</a:t>
            </a:r>
            <a:endParaRPr lang="en-US" sz="1200" dirty="0"/>
          </a:p>
          <a:p>
            <a:r>
              <a:rPr lang="en-US" sz="1200" dirty="0"/>
              <a:t>Line 3: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WT 3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200" dirty="0"/>
          </a:p>
          <a:p>
            <a:r>
              <a:rPr lang="en-US" sz="1200" dirty="0"/>
              <a:t>Line 4: </a:t>
            </a:r>
            <a:r>
              <a:rPr lang="en-US" sz="1200" u="none" strike="noStrike" dirty="0">
                <a:effectLst/>
              </a:rPr>
              <a:t>siNT 1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1200" dirty="0"/>
              <a:t>Line 5: </a:t>
            </a:r>
            <a:r>
              <a:rPr lang="en-US" sz="1200" u="none" strike="noStrike" dirty="0">
                <a:effectLst/>
              </a:rPr>
              <a:t>siNT 2</a:t>
            </a:r>
            <a:endParaRPr lang="en-US" sz="1200" dirty="0"/>
          </a:p>
          <a:p>
            <a:r>
              <a:rPr lang="en-US" sz="1200" dirty="0"/>
              <a:t>Line 6 : </a:t>
            </a:r>
            <a:r>
              <a:rPr lang="en-US" sz="1200" u="none" strike="noStrike" dirty="0">
                <a:effectLst/>
              </a:rPr>
              <a:t>siNT 3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200" u="none" strike="noStrike" dirty="0">
              <a:effectLst/>
            </a:endParaRPr>
          </a:p>
          <a:p>
            <a:r>
              <a:rPr lang="en-US" sz="1200" dirty="0"/>
              <a:t>Line 7: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YAP 1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200" u="none" strike="noStrike" dirty="0">
              <a:effectLst/>
            </a:endParaRPr>
          </a:p>
          <a:p>
            <a:r>
              <a:rPr lang="en-US" sz="1200" dirty="0"/>
              <a:t>Line 8: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YAP 2</a:t>
            </a:r>
          </a:p>
          <a:p>
            <a:r>
              <a:rPr lang="en-US" sz="1200" dirty="0"/>
              <a:t>Line 9: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YAP 3</a:t>
            </a:r>
            <a:endParaRPr lang="en-US" sz="12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sz="12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sz="1200" b="0" i="0" dirty="0">
              <a:latin typeface="Arial" panose="020B0604020202020204" pitchFamily="34" charset="0"/>
            </a:endParaRPr>
          </a:p>
          <a:p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6AC525-B8A6-40A9-813C-1149CC31229E}"/>
              </a:ext>
            </a:extLst>
          </p:cNvPr>
          <p:cNvSpPr txBox="1"/>
          <p:nvPr/>
        </p:nvSpPr>
        <p:spPr>
          <a:xfrm>
            <a:off x="6352045" y="1392008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1  2  3  4   5  6  7   8   9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A927DC0-414A-4052-A44A-007073DD36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7813" y="1698324"/>
          <a:ext cx="3393616" cy="2727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020850" imgH="1624456" progId="">
                  <p:embed/>
                </p:oleObj>
              </mc:Choice>
              <mc:Fallback>
                <p:oleObj r:id="rId3" imgW="2020850" imgH="1624456" progId="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3A927DC0-414A-4052-A44A-007073DD36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07813" y="1698324"/>
                        <a:ext cx="3393616" cy="2727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E637E494-F8CF-4446-9AE5-A8A7744EF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1798" y="3016779"/>
            <a:ext cx="524301" cy="1646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BA3803-530F-F7D2-3FE9-063BB7CC8DD0}"/>
              </a:ext>
            </a:extLst>
          </p:cNvPr>
          <p:cNvSpPr txBox="1"/>
          <p:nvPr/>
        </p:nvSpPr>
        <p:spPr>
          <a:xfrm>
            <a:off x="68513" y="5266"/>
            <a:ext cx="4776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Full unedited gel for Supp. Figure 5C</a:t>
            </a:r>
          </a:p>
        </p:txBody>
      </p:sp>
    </p:spTree>
    <p:extLst>
      <p:ext uri="{BB962C8B-B14F-4D97-AF65-F5344CB8AC3E}">
        <p14:creationId xmlns:p14="http://schemas.microsoft.com/office/powerpoint/2010/main" val="670214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476767" y="294173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93662" y="3357528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----37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76767" y="2066062"/>
            <a:ext cx="860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----250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9027" y="2307278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----150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9026" y="2513310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9025" y="2721321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----75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32" y="3616488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----25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76767" y="3961637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4597" y="4237460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----15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DFBAC22-29D7-4639-85BF-B5BAEF8090F5}"/>
              </a:ext>
            </a:extLst>
          </p:cNvPr>
          <p:cNvSpPr/>
          <p:nvPr/>
        </p:nvSpPr>
        <p:spPr>
          <a:xfrm>
            <a:off x="8518100" y="2930613"/>
            <a:ext cx="1869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b-Tubulin (50KDa)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C37059-D97A-47C8-AC5E-8705B6BB2CE6}"/>
              </a:ext>
            </a:extLst>
          </p:cNvPr>
          <p:cNvSpPr txBox="1"/>
          <p:nvPr/>
        </p:nvSpPr>
        <p:spPr>
          <a:xfrm>
            <a:off x="1036848" y="4796316"/>
            <a:ext cx="3933358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Line 1: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WT 1</a:t>
            </a:r>
            <a:endParaRPr lang="en-US" sz="1200" dirty="0"/>
          </a:p>
          <a:p>
            <a:r>
              <a:rPr lang="en-US" sz="1200" dirty="0"/>
              <a:t>Line 2: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WT 2</a:t>
            </a:r>
            <a:endParaRPr lang="en-US" sz="1200" dirty="0"/>
          </a:p>
          <a:p>
            <a:r>
              <a:rPr lang="en-US" sz="1200" dirty="0"/>
              <a:t>Line 3: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WT 3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200" dirty="0"/>
          </a:p>
          <a:p>
            <a:r>
              <a:rPr lang="en-US" sz="1200" dirty="0"/>
              <a:t>Line 4: </a:t>
            </a:r>
            <a:r>
              <a:rPr lang="en-US" sz="1200" u="none" strike="noStrike" dirty="0">
                <a:effectLst/>
              </a:rPr>
              <a:t>siNT 1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2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sz="1200" dirty="0"/>
              <a:t>Line 5: </a:t>
            </a:r>
            <a:r>
              <a:rPr lang="en-US" sz="1200" u="none" strike="noStrike" dirty="0">
                <a:effectLst/>
              </a:rPr>
              <a:t>siNT 2</a:t>
            </a:r>
            <a:endParaRPr lang="en-US" sz="1200" dirty="0"/>
          </a:p>
          <a:p>
            <a:r>
              <a:rPr lang="en-US" sz="1200" dirty="0"/>
              <a:t>Line 6 : </a:t>
            </a:r>
            <a:r>
              <a:rPr lang="en-US" sz="1200" u="none" strike="noStrike" dirty="0">
                <a:effectLst/>
              </a:rPr>
              <a:t>siNT 3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200" u="none" strike="noStrike" dirty="0">
              <a:effectLst/>
            </a:endParaRPr>
          </a:p>
          <a:p>
            <a:r>
              <a:rPr lang="en-US" sz="1200" dirty="0"/>
              <a:t>Line 7: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YAP 1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– Lane used in figure </a:t>
            </a:r>
            <a:endParaRPr lang="en-US" sz="1200" u="none" strike="noStrike" dirty="0">
              <a:effectLst/>
            </a:endParaRPr>
          </a:p>
          <a:p>
            <a:r>
              <a:rPr lang="en-US" sz="1200" dirty="0"/>
              <a:t>Line 8: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YAP 2</a:t>
            </a:r>
          </a:p>
          <a:p>
            <a:r>
              <a:rPr lang="en-US" sz="1200" dirty="0"/>
              <a:t>Line 9: </a:t>
            </a:r>
            <a:r>
              <a:rPr lang="en-US" sz="1200" u="none" strike="noStrike" dirty="0" err="1">
                <a:effectLst/>
              </a:rPr>
              <a:t>siUTR</a:t>
            </a:r>
            <a:r>
              <a:rPr lang="en-US" sz="1200" u="none" strike="noStrike" dirty="0">
                <a:effectLst/>
              </a:rPr>
              <a:t> + YAP 3</a:t>
            </a:r>
            <a:endParaRPr lang="en-US" sz="12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sz="12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sz="1200" b="0" i="0" dirty="0">
              <a:latin typeface="Arial" panose="020B0604020202020204" pitchFamily="34" charset="0"/>
            </a:endParaRPr>
          </a:p>
          <a:p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6AC525-B8A6-40A9-813C-1149CC31229E}"/>
              </a:ext>
            </a:extLst>
          </p:cNvPr>
          <p:cNvSpPr txBox="1"/>
          <p:nvPr/>
        </p:nvSpPr>
        <p:spPr>
          <a:xfrm>
            <a:off x="5780971" y="1361846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1  2  3  4   5  6  7   8   9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4E2956D-DC7F-43D0-B8F6-6BD24426EF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34263" y="1735773"/>
          <a:ext cx="3052502" cy="24027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976309" imgH="1555614" progId="">
                  <p:embed/>
                </p:oleObj>
              </mc:Choice>
              <mc:Fallback>
                <p:oleObj r:id="rId2" imgW="1976309" imgH="1555614" progId="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04E2956D-DC7F-43D0-B8F6-6BD24426EF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34263" y="1735773"/>
                        <a:ext cx="3052502" cy="24027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4D9C957-5DF8-4CC3-AF15-52A20D6752D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26533" y="1731178"/>
          <a:ext cx="3151799" cy="2482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009584" imgH="1582313" progId="">
                  <p:embed/>
                </p:oleObj>
              </mc:Choice>
              <mc:Fallback>
                <p:oleObj r:id="rId4" imgW="2009584" imgH="1582313" progId="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4D9C957-5DF8-4CC3-AF15-52A20D6752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26533" y="1731178"/>
                        <a:ext cx="3151799" cy="2482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8E2AC2F-7500-4C17-9CEE-5AD432FF21F7}"/>
              </a:ext>
            </a:extLst>
          </p:cNvPr>
          <p:cNvCxnSpPr/>
          <p:nvPr/>
        </p:nvCxnSpPr>
        <p:spPr>
          <a:xfrm flipH="1" flipV="1">
            <a:off x="8126762" y="3129591"/>
            <a:ext cx="437814" cy="12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5C07A47-837B-8838-2E40-2AEB19A0AE25}"/>
              </a:ext>
            </a:extLst>
          </p:cNvPr>
          <p:cNvSpPr txBox="1"/>
          <p:nvPr/>
        </p:nvSpPr>
        <p:spPr>
          <a:xfrm>
            <a:off x="68513" y="5266"/>
            <a:ext cx="4776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Full unedited gel for Supp. </a:t>
            </a:r>
            <a:r>
              <a:rPr lang="en-US" sz="2400" b="1"/>
              <a:t>Figure 5C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14234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2733</TotalTime>
  <Words>661</Words>
  <Application>Microsoft Macintosh PowerPoint</Application>
  <PresentationFormat>Widescreen</PresentationFormat>
  <Paragraphs>119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Jianli Wu</dc:creator>
  <cp:lastModifiedBy>Emma Villares</cp:lastModifiedBy>
  <cp:revision>43</cp:revision>
  <dcterms:created xsi:type="dcterms:W3CDTF">2021-05-26T20:39:58Z</dcterms:created>
  <dcterms:modified xsi:type="dcterms:W3CDTF">2026-09-05T21:01:35Z</dcterms:modified>
</cp:coreProperties>
</file>