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3"/>
    <p:sldId id="261" r:id="rId4"/>
    <p:sldId id="267" r:id="rId5"/>
    <p:sldId id="259" r:id="rId6"/>
    <p:sldId id="260" r:id="rId7"/>
    <p:sldId id="264" r:id="rId8"/>
    <p:sldId id="256" r:id="rId9"/>
    <p:sldId id="265" r:id="rId10"/>
    <p:sldId id="257" r:id="rId11"/>
    <p:sldId id="263" r:id="rId12"/>
    <p:sldId id="262" r:id="rId13"/>
    <p:sldId id="266" r:id="rId14"/>
  </p:sldIdLst>
  <p:sldSz cx="6858000" cy="12192635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3840"/>
        <p:guide pos="21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50" y="1995508"/>
            <a:ext cx="5143500" cy="424504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50" y="6404254"/>
            <a:ext cx="5143500" cy="294386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07756" y="649175"/>
            <a:ext cx="1478756" cy="10333174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71488" y="649175"/>
            <a:ext cx="4350544" cy="10333174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16" y="3039834"/>
            <a:ext cx="5915025" cy="50720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16" y="8159849"/>
            <a:ext cx="5915025" cy="266726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71488" y="3245875"/>
            <a:ext cx="2914650" cy="773647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71863" y="3245875"/>
            <a:ext cx="2914650" cy="773647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649175"/>
            <a:ext cx="5915025" cy="2356788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2381" y="2989029"/>
            <a:ext cx="2901255" cy="14648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72381" y="4453905"/>
            <a:ext cx="2901255" cy="65510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71863" y="2989029"/>
            <a:ext cx="2915543" cy="146487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71863" y="4453905"/>
            <a:ext cx="2915543" cy="655102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812880"/>
            <a:ext cx="2211883" cy="28450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43" y="1755595"/>
            <a:ext cx="3471863" cy="866507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3657960"/>
            <a:ext cx="2211883" cy="677682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1" y="812880"/>
            <a:ext cx="2211883" cy="284508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43" y="1755595"/>
            <a:ext cx="3471863" cy="866507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1" y="3657960"/>
            <a:ext cx="2211883" cy="6776824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71488" y="649175"/>
            <a:ext cx="5915025" cy="235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71488" y="3245875"/>
            <a:ext cx="5915025" cy="77364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71488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271713" y="11301291"/>
            <a:ext cx="2314575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843463" y="11301291"/>
            <a:ext cx="1543050" cy="649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160" y="1252220"/>
            <a:ext cx="6120000" cy="305660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9600" y="469900"/>
            <a:ext cx="521970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5D   </a:t>
            </a:r>
            <a:r>
              <a:rPr lang="en-US" altLang="zh-CN">
                <a:sym typeface="+mn-ea"/>
              </a:rPr>
              <a:t>VIM and α-SMA</a:t>
            </a:r>
            <a:endParaRPr lang="en-US" altLang="zh-CN"/>
          </a:p>
          <a:p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609600" y="269303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538480" y="241109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9600" y="288861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686425" y="252031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60085" y="215201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α-SMA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760085" y="191071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VIM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8480" y="216979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70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160" y="3827145"/>
            <a:ext cx="6120000" cy="2448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85840"/>
            <a:ext cx="6858000" cy="277241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09600" y="469900"/>
            <a:ext cx="6015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12F α-SMA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445895"/>
            <a:ext cx="6858000" cy="21755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52875"/>
            <a:ext cx="6858000" cy="154495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" y="5829300"/>
            <a:ext cx="6858000" cy="209867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363855" y="220916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3855" y="193992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5735955" y="2366010"/>
            <a:ext cx="12674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735955" y="183578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α-SMA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63855" y="247904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323850" y="469900"/>
            <a:ext cx="6015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supplementary figure </a:t>
            </a:r>
            <a:r>
              <a:rPr lang="en-US"/>
              <a:t>3A </a:t>
            </a:r>
            <a:r>
              <a:rPr lang="en-US" altLang="zh-CN"/>
              <a:t> IRF5</a:t>
            </a:r>
            <a:endParaRPr lang="en-US" altLang="zh-CN"/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29970"/>
            <a:ext cx="6858000" cy="253174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753485"/>
            <a:ext cx="6858000" cy="237426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" y="6685280"/>
            <a:ext cx="6858000" cy="2251075"/>
          </a:xfrm>
          <a:prstGeom prst="rect">
            <a:avLst/>
          </a:prstGeom>
        </p:spPr>
      </p:pic>
      <p:sp>
        <p:nvSpPr>
          <p:cNvPr id="17" name="文本框 16"/>
          <p:cNvSpPr txBox="1"/>
          <p:nvPr/>
        </p:nvSpPr>
        <p:spPr>
          <a:xfrm>
            <a:off x="114935" y="251460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808980" y="233997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actin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972810" y="1927225"/>
            <a:ext cx="885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Irf5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114935" y="214630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114935" y="177800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70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2795" y="1536700"/>
            <a:ext cx="4895850" cy="254317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9600" y="469900"/>
            <a:ext cx="6015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supplementary figure 3D IRF5</a:t>
            </a:r>
            <a:endParaRPr lang="en-US" altLang="zh-CN"/>
          </a:p>
        </p:txBody>
      </p:sp>
      <p:sp>
        <p:nvSpPr>
          <p:cNvPr id="15" name="文本框 14"/>
          <p:cNvSpPr txBox="1"/>
          <p:nvPr/>
        </p:nvSpPr>
        <p:spPr>
          <a:xfrm>
            <a:off x="844550" y="288988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844550" y="262382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44550" y="239712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70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077460" y="2665095"/>
            <a:ext cx="1381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077460" y="2175510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IRF5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772795" y="316103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550" y="4605655"/>
            <a:ext cx="5415915" cy="268541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970" y="7919720"/>
            <a:ext cx="4543425" cy="29146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09600" y="469900"/>
            <a:ext cx="4631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7E   </a:t>
            </a:r>
            <a:r>
              <a:rPr lang="en-US" altLang="zh-CN">
                <a:sym typeface="+mn-ea"/>
              </a:rPr>
              <a:t>α-SMA</a:t>
            </a:r>
            <a:endParaRPr lang="en-US" altLang="zh-CN"/>
          </a:p>
          <a:p>
            <a:r>
              <a:rPr lang="en-US" altLang="zh-CN"/>
              <a:t> 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1075" y="1224280"/>
            <a:ext cx="3600000" cy="1918919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075" y="3281680"/>
            <a:ext cx="3600000" cy="145751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075" y="4914900"/>
            <a:ext cx="3600000" cy="210597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903605" y="156527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3605" y="125222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3605" y="203454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217035" y="2034540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217035" y="150431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α-SMA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170" y="977900"/>
            <a:ext cx="6281420" cy="267906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9600" y="469900"/>
            <a:ext cx="4872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7E  VIM   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469265" y="190182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71805" y="163766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471805" y="211391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60045" y="133413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70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327015" y="192722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431790" y="133413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VIM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3383915"/>
            <a:ext cx="4657725" cy="214312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4931410"/>
            <a:ext cx="4629150" cy="177165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520065" y="7071360"/>
            <a:ext cx="59061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VIM  bands obtained after adjusting the exposure time</a:t>
            </a:r>
            <a:endParaRPr lang="zh-CN" altLang="en-US"/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025" y="7470140"/>
            <a:ext cx="5324475" cy="20955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025" y="8524875"/>
            <a:ext cx="5057775" cy="18288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565" y="9831705"/>
            <a:ext cx="4362450" cy="1028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8648" b="24603"/>
          <a:stretch>
            <a:fillRect/>
          </a:stretch>
        </p:blipFill>
        <p:spPr>
          <a:xfrm>
            <a:off x="375920" y="1308735"/>
            <a:ext cx="6264910" cy="241109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9600" y="469900"/>
            <a:ext cx="48729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   Figure 9D  MMP9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904240" y="278955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04240" y="249491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4240" y="312737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04240" y="225933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70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904240" y="2000250"/>
            <a:ext cx="619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100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04240" y="1701800"/>
            <a:ext cx="6191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130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686425" y="286956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686425" y="235521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VIM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686425" y="184086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MMP9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" y="3898265"/>
            <a:ext cx="6120000" cy="30560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700" y="6747510"/>
            <a:ext cx="6120000" cy="2611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09600" y="260350"/>
            <a:ext cx="624903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8C  </a:t>
            </a:r>
            <a:r>
              <a:rPr lang="en-US" altLang="zh-CN">
                <a:sym typeface="+mn-ea"/>
              </a:rPr>
              <a:t>F4/80   and  TNF-α and supplementary figure 3B  IRF5</a:t>
            </a:r>
            <a:r>
              <a:rPr lang="en-US" altLang="zh-CN"/>
              <a:t> 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295910" y="204787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14960" y="175577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55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14960" y="229552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00115" y="1290320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F4/80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8655" y="993140"/>
            <a:ext cx="5400000" cy="3060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655" y="4231005"/>
            <a:ext cx="5400000" cy="2847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rcRect t="7992" b="10077"/>
          <a:stretch>
            <a:fillRect/>
          </a:stretch>
        </p:blipFill>
        <p:spPr>
          <a:xfrm>
            <a:off x="600075" y="7364095"/>
            <a:ext cx="5400040" cy="2694940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808980" y="233997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5852160" y="292417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TNF-α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6068695" y="1755775"/>
            <a:ext cx="8851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Irf5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08610" y="149733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70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64160" y="1305560"/>
            <a:ext cx="6375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100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70510" y="1129030"/>
            <a:ext cx="6375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130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314325" y="248602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25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58140" y="302958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15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09600" y="1155065"/>
            <a:ext cx="4653280" cy="380555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09600" y="469900"/>
            <a:ext cx="463105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8C   IL-1β </a:t>
            </a:r>
            <a:endParaRPr lang="en-US" altLang="zh-CN"/>
          </a:p>
        </p:txBody>
      </p:sp>
      <p:sp>
        <p:nvSpPr>
          <p:cNvPr id="8" name="文本框 7"/>
          <p:cNvSpPr txBox="1"/>
          <p:nvPr/>
        </p:nvSpPr>
        <p:spPr>
          <a:xfrm>
            <a:off x="590550" y="2304415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40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09600" y="283337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25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09600" y="2586990"/>
            <a:ext cx="46164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35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531360" y="2634615"/>
            <a:ext cx="11715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GAPDH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531360" y="3002915"/>
            <a:ext cx="10236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IL-1β</a:t>
            </a:r>
            <a:endParaRPr lang="en-US" altLang="zh-CN">
              <a:solidFill>
                <a:srgbClr val="FF0000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4527550"/>
            <a:ext cx="5239385" cy="404304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35" y="7539990"/>
            <a:ext cx="5492115" cy="414274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09600" y="46990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10 D </a:t>
            </a:r>
            <a:endParaRPr lang="en-US" altLang="zh-CN"/>
          </a:p>
        </p:txBody>
      </p:sp>
      <p:grpSp>
        <p:nvGrpSpPr>
          <p:cNvPr id="14" name="组合 13"/>
          <p:cNvGrpSpPr/>
          <p:nvPr/>
        </p:nvGrpSpPr>
        <p:grpSpPr>
          <a:xfrm>
            <a:off x="982980" y="1340485"/>
            <a:ext cx="3571875" cy="5764530"/>
            <a:chOff x="1548" y="2111"/>
            <a:chExt cx="5625" cy="9078"/>
          </a:xfrm>
        </p:grpSpPr>
        <p:pic>
          <p:nvPicPr>
            <p:cNvPr id="4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641" y="2111"/>
              <a:ext cx="4535" cy="3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641" y="4960"/>
              <a:ext cx="4535" cy="330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41" y="8168"/>
              <a:ext cx="4535" cy="30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" name="文本框 7"/>
            <p:cNvSpPr txBox="1"/>
            <p:nvPr/>
          </p:nvSpPr>
          <p:spPr>
            <a:xfrm>
              <a:off x="1548" y="4244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40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548" y="3889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55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548" y="3481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70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561" y="4054"/>
              <a:ext cx="12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actin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5561" y="3231"/>
              <a:ext cx="161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MMP9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09600" y="78740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MMP9 </a:t>
            </a:r>
            <a:endParaRPr lang="en-US" altLang="zh-CN"/>
          </a:p>
        </p:txBody>
      </p:sp>
      <p:sp>
        <p:nvSpPr>
          <p:cNvPr id="2" name="文本框 1"/>
          <p:cNvSpPr txBox="1"/>
          <p:nvPr/>
        </p:nvSpPr>
        <p:spPr>
          <a:xfrm>
            <a:off x="880110" y="1968500"/>
            <a:ext cx="668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100</a:t>
            </a:r>
            <a:endParaRPr lang="en-US" altLang="zh-CN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86460" y="1789430"/>
            <a:ext cx="6680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130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09600" y="469900"/>
            <a:ext cx="468249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supplementary figure 3C  IRF5 </a:t>
            </a:r>
            <a:endParaRPr lang="en-US" altLang="zh-CN"/>
          </a:p>
        </p:txBody>
      </p:sp>
      <p:grpSp>
        <p:nvGrpSpPr>
          <p:cNvPr id="21" name="组合 20"/>
          <p:cNvGrpSpPr/>
          <p:nvPr/>
        </p:nvGrpSpPr>
        <p:grpSpPr>
          <a:xfrm>
            <a:off x="982980" y="1151890"/>
            <a:ext cx="4206240" cy="3526790"/>
            <a:chOff x="9606" y="3622"/>
            <a:chExt cx="6624" cy="5554"/>
          </a:xfrm>
        </p:grpSpPr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9606" y="3622"/>
              <a:ext cx="6061" cy="5554"/>
            </a:xfrm>
            <a:prstGeom prst="rect">
              <a:avLst/>
            </a:prstGeom>
          </p:spPr>
        </p:pic>
        <p:grpSp>
          <p:nvGrpSpPr>
            <p:cNvPr id="14" name="组合 13"/>
            <p:cNvGrpSpPr/>
            <p:nvPr/>
          </p:nvGrpSpPr>
          <p:grpSpPr>
            <a:xfrm>
              <a:off x="10042" y="5050"/>
              <a:ext cx="6188" cy="2071"/>
              <a:chOff x="1548" y="2313"/>
              <a:chExt cx="6188" cy="2071"/>
            </a:xfrm>
          </p:grpSpPr>
          <p:sp>
            <p:nvSpPr>
              <p:cNvPr id="8" name="文本框 7"/>
              <p:cNvSpPr txBox="1"/>
              <p:nvPr/>
            </p:nvSpPr>
            <p:spPr>
              <a:xfrm>
                <a:off x="1548" y="3299"/>
                <a:ext cx="727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solidFill>
                      <a:srgbClr val="FF0000"/>
                    </a:solidFill>
                  </a:rPr>
                  <a:t>40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文本框 8"/>
              <p:cNvSpPr txBox="1"/>
              <p:nvPr/>
            </p:nvSpPr>
            <p:spPr>
              <a:xfrm>
                <a:off x="1548" y="2641"/>
                <a:ext cx="727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solidFill>
                      <a:srgbClr val="FF0000"/>
                    </a:solidFill>
                  </a:rPr>
                  <a:t>55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1548" y="2313"/>
                <a:ext cx="727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solidFill>
                      <a:srgbClr val="FF0000"/>
                    </a:solidFill>
                  </a:rPr>
                  <a:t>70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5561" y="3804"/>
                <a:ext cx="2175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solidFill>
                      <a:srgbClr val="FF0000"/>
                    </a:solidFill>
                  </a:rPr>
                  <a:t>GAPDH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5561" y="2719"/>
                <a:ext cx="1612" cy="5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en-US" altLang="zh-CN">
                    <a:solidFill>
                      <a:srgbClr val="FF0000"/>
                    </a:solidFill>
                  </a:rPr>
                  <a:t>IRF5</a:t>
                </a:r>
                <a:endParaRPr lang="en-US" altLang="zh-CN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2" name="文本框 1"/>
            <p:cNvSpPr txBox="1"/>
            <p:nvPr/>
          </p:nvSpPr>
          <p:spPr>
            <a:xfrm>
              <a:off x="10027" y="4688"/>
              <a:ext cx="105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100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9880" y="4301"/>
              <a:ext cx="105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130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0042" y="6575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35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pic>
        <p:nvPicPr>
          <p:cNvPr id="15" name="图片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205" y="4225290"/>
            <a:ext cx="3699510" cy="3350895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825" y="7453630"/>
            <a:ext cx="4279265" cy="436245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文本框 6"/>
          <p:cNvSpPr txBox="1"/>
          <p:nvPr/>
        </p:nvSpPr>
        <p:spPr>
          <a:xfrm>
            <a:off x="609600" y="46990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Figure 12 F </a:t>
            </a:r>
            <a:endParaRPr lang="en-US" altLang="zh-CN"/>
          </a:p>
        </p:txBody>
      </p:sp>
      <p:grpSp>
        <p:nvGrpSpPr>
          <p:cNvPr id="5" name="组合 4"/>
          <p:cNvGrpSpPr/>
          <p:nvPr/>
        </p:nvGrpSpPr>
        <p:grpSpPr>
          <a:xfrm>
            <a:off x="681355" y="1360170"/>
            <a:ext cx="6078220" cy="5505450"/>
            <a:chOff x="1073" y="2599"/>
            <a:chExt cx="9572" cy="867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148" y="2599"/>
              <a:ext cx="8504" cy="3072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48" y="5475"/>
              <a:ext cx="8504" cy="3016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48" y="8665"/>
              <a:ext cx="8504" cy="2604"/>
            </a:xfrm>
            <a:prstGeom prst="rect">
              <a:avLst/>
            </a:prstGeom>
          </p:spPr>
        </p:pic>
        <p:sp>
          <p:nvSpPr>
            <p:cNvPr id="8" name="文本框 7"/>
            <p:cNvSpPr txBox="1"/>
            <p:nvPr/>
          </p:nvSpPr>
          <p:spPr>
            <a:xfrm>
              <a:off x="1073" y="4588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40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9" name="文本框 8"/>
            <p:cNvSpPr txBox="1"/>
            <p:nvPr/>
          </p:nvSpPr>
          <p:spPr>
            <a:xfrm>
              <a:off x="1073" y="4269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55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73" y="3878"/>
              <a:ext cx="727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70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9033" y="4183"/>
              <a:ext cx="12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actin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9033" y="3348"/>
              <a:ext cx="1612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en-US" altLang="zh-CN">
                  <a:solidFill>
                    <a:srgbClr val="FF0000"/>
                  </a:solidFill>
                </a:rPr>
                <a:t>MMP9</a:t>
              </a:r>
              <a:endParaRPr lang="en-US" altLang="zh-CN">
                <a:solidFill>
                  <a:srgbClr val="FF0000"/>
                </a:solidFill>
              </a:endParaRPr>
            </a:p>
          </p:txBody>
        </p:sp>
      </p:grpSp>
      <p:sp>
        <p:nvSpPr>
          <p:cNvPr id="13" name="文本框 12"/>
          <p:cNvSpPr txBox="1"/>
          <p:nvPr/>
        </p:nvSpPr>
        <p:spPr>
          <a:xfrm>
            <a:off x="609600" y="787400"/>
            <a:ext cx="18726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/>
              <a:t>MMP9 </a:t>
            </a:r>
            <a:endParaRPr lang="en-US" altLang="zh-CN"/>
          </a:p>
        </p:txBody>
      </p:sp>
      <p:sp>
        <p:nvSpPr>
          <p:cNvPr id="6" name="文本框 5"/>
          <p:cNvSpPr txBox="1"/>
          <p:nvPr/>
        </p:nvSpPr>
        <p:spPr>
          <a:xfrm>
            <a:off x="675640" y="2007870"/>
            <a:ext cx="5842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>
                <a:solidFill>
                  <a:srgbClr val="FF0000"/>
                </a:solidFill>
              </a:rPr>
              <a:t>100</a:t>
            </a:r>
            <a:endParaRPr lang="en-US" altLang="zh-CN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593</Words>
  <Application>WPS 演示</Application>
  <PresentationFormat>宽屏</PresentationFormat>
  <Paragraphs>194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宋体</vt:lpstr>
      <vt:lpstr>Wingdings</vt:lpstr>
      <vt:lpstr>Calibri</vt:lpstr>
      <vt:lpstr>微软雅黑</vt:lpstr>
      <vt:lpstr>Arial Unicode MS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gengy du</dc:creator>
  <cp:lastModifiedBy>杜庚育</cp:lastModifiedBy>
  <cp:revision>24</cp:revision>
  <dcterms:created xsi:type="dcterms:W3CDTF">2023-08-09T12:44:00Z</dcterms:created>
  <dcterms:modified xsi:type="dcterms:W3CDTF">2026-07-28T12:59:52Z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2052-12.1.0.23542</vt:lpwstr>
  </property>
  <property fmtid="{D5CDD505-2E9C-101B-9397-08002B2CF9AE}" pid="3" name="ICV">
    <vt:lpwstr>82D18EBB529D436B955049A7C98DCCB0_12</vt:lpwstr>
  </property>
</Properties>
</file>