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1BF99-E8B7-CD25-311E-352FD196F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2C636DC-2BA8-1522-3D60-F91B9BC4A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CB1D15-0253-CF0B-CEE4-0C0FC370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2079-732F-43C9-B7A0-B261470F1622}" type="datetimeFigureOut">
              <a:rPr lang="it-IT" smtClean="0"/>
              <a:t>13/05/2026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1DE207-C8F8-0513-3A2A-A0544550B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A1885A-6A81-77FB-9027-5B7641EC6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742-5C8A-4506-A1E3-945ED0197C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63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91274A-1791-71A9-B71D-46C781FEF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C4A029F-58B9-87DC-154D-7F54EE201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405C5E-7836-0BB6-99B8-BFFB86B90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2079-732F-43C9-B7A0-B261470F1622}" type="datetimeFigureOut">
              <a:rPr lang="it-IT" smtClean="0"/>
              <a:t>13/05/2026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D760F9-A348-0EEA-5CDF-395A0B22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EE98FE-7806-CD53-4643-E32B92C9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742-5C8A-4506-A1E3-945ED0197C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186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1146243-F68C-6635-B106-FFA35DD6C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C8A857D-1EF8-63F1-F740-DC627736F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1EAF42-52EC-A432-7293-44E5585F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2079-732F-43C9-B7A0-B261470F1622}" type="datetimeFigureOut">
              <a:rPr lang="it-IT" smtClean="0"/>
              <a:t>13/05/2026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155640-4A94-3C3F-EC35-065BB970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42BCDC-7555-F158-B3B2-8C9F12067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742-5C8A-4506-A1E3-945ED0197C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62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52FAF5-6A87-A5CD-45DF-DFE008021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E05B62-DA25-7BE7-778D-AC0AFF999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01B233-777E-8067-0B92-9A1D2B23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2079-732F-43C9-B7A0-B261470F1622}" type="datetimeFigureOut">
              <a:rPr lang="it-IT" smtClean="0"/>
              <a:t>13/05/2026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F22093-9B78-50C3-EA0B-B6BA7F65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007C96-6E60-054F-C239-123A14CB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742-5C8A-4506-A1E3-945ED0197C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66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5DDD56-CE46-6F0A-F6DB-6283FA7F8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B1D8AB-FB57-80F2-411C-4111471BB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A36523-042C-7814-5ABC-2713B8FB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2079-732F-43C9-B7A0-B261470F1622}" type="datetimeFigureOut">
              <a:rPr lang="it-IT" smtClean="0"/>
              <a:t>13/05/2026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E272BA-2F17-5E42-0F0D-ABC324D9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8AD39D-ECB2-ED53-25F3-8B4B81C3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742-5C8A-4506-A1E3-945ED0197C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618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BCCF2E-8A03-E2C2-E506-6B3BE9E0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DD5B77-3BA7-9414-C48C-F0B18ED89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B70978F-42B5-5D49-59A4-B9E3EE026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7055472-6464-78F8-C851-4E6FC8EEE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2079-732F-43C9-B7A0-B261470F1622}" type="datetimeFigureOut">
              <a:rPr lang="it-IT" smtClean="0"/>
              <a:t>13/05/2026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552963-7EEC-9CEE-1CB1-CF73B170A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6011D4-0283-4A45-2D32-0F4909F4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742-5C8A-4506-A1E3-945ED0197C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62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B7BD96-723A-ADA0-4839-1D32C9D9A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4FB77A-51CF-0D3E-7022-EF5A21108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3934FC4-741C-C86A-7D2A-6178564F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3F360B4-4CEA-8626-589C-C412C4FE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65D2D22-A4D6-3740-9E87-2D2093776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A0E96F8-E5C3-738F-2034-A2493976D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2079-732F-43C9-B7A0-B261470F1622}" type="datetimeFigureOut">
              <a:rPr lang="it-IT" smtClean="0"/>
              <a:t>13/05/2026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03C73B6-2F4E-52BF-8C99-F4381EDC5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14FF95C-C259-9CF8-B3B4-B969DA1F9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742-5C8A-4506-A1E3-945ED0197C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24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98064C-9001-0B95-F3ED-6FC001ED8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C7192C4-2986-D2A5-BC0D-2910A761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2079-732F-43C9-B7A0-B261470F1622}" type="datetimeFigureOut">
              <a:rPr lang="it-IT" smtClean="0"/>
              <a:t>13/05/2026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4A00035-1D1B-A848-9A43-40C7220A4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29779DE-65DF-CB8A-9F52-F54B447AE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742-5C8A-4506-A1E3-945ED0197C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75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49F3CC7-B345-06DD-2ACD-7982FAEA8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2079-732F-43C9-B7A0-B261470F1622}" type="datetimeFigureOut">
              <a:rPr lang="it-IT" smtClean="0"/>
              <a:t>13/05/2026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98776A2-D66B-C194-855C-2E020B820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369118-6847-C5BA-5BA6-F4152E9C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742-5C8A-4506-A1E3-945ED0197C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28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43B52A-3D3D-3654-F05F-14898FF6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CBD23A-7C04-3701-D87E-7AE6B23CA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CA146F3-76EA-9752-C642-37B5DE55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C775ED-CA17-31CE-FA3C-BC802232F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2079-732F-43C9-B7A0-B261470F1622}" type="datetimeFigureOut">
              <a:rPr lang="it-IT" smtClean="0"/>
              <a:t>13/05/2026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44BA86-0E01-FB74-CDAA-0F6A29B36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AFC6010-4375-1C3C-A058-8635EFD41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742-5C8A-4506-A1E3-945ED0197C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333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3C3FC2-A081-3658-1967-FE1B89294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61F474-D21C-CC1B-CA7C-8433781FD3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1E8787E-F20D-E4F6-12B1-7530B06CF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ACC00D-AD1D-F489-45C3-FF2B62488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2079-732F-43C9-B7A0-B261470F1622}" type="datetimeFigureOut">
              <a:rPr lang="it-IT" smtClean="0"/>
              <a:t>13/05/2026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E6048B-3D43-BD54-5643-13C54D5E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4E72FD-46AF-750E-9191-0C96B964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DB742-5C8A-4506-A1E3-945ED0197C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732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EA907CC-4F9E-13DC-82F5-B5C9A9ADD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7659F4-F861-FBA0-8D5D-AC182B30F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C64234-3149-F09E-A2B9-B9193E894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852079-732F-43C9-B7A0-B261470F1622}" type="datetimeFigureOut">
              <a:rPr lang="it-IT" smtClean="0"/>
              <a:t>13/05/2026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C6CB8A-1878-C1D7-9D17-A6C861ECDD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398024-D5E5-FEEE-7736-5A40CEC48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4DB742-5C8A-4506-A1E3-945ED0197C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45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01D90BF4-7EE9-EB5B-7C45-6C7C7CF7A38F}"/>
              </a:ext>
            </a:extLst>
          </p:cNvPr>
          <p:cNvSpPr txBox="1"/>
          <p:nvPr/>
        </p:nvSpPr>
        <p:spPr>
          <a:xfrm>
            <a:off x="8781784" y="1002634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mmu-miR-205-5p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28C36EC8-2337-138B-628C-2D565926D318}"/>
              </a:ext>
            </a:extLst>
          </p:cNvPr>
          <p:cNvSpPr txBox="1"/>
          <p:nvPr/>
        </p:nvSpPr>
        <p:spPr>
          <a:xfrm>
            <a:off x="8292647" y="97185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E00B62FE-8AD7-25EE-F133-465BF58DE040}"/>
              </a:ext>
            </a:extLst>
          </p:cNvPr>
          <p:cNvSpPr txBox="1"/>
          <p:nvPr/>
        </p:nvSpPr>
        <p:spPr>
          <a:xfrm flipH="1">
            <a:off x="1089473" y="3538226"/>
            <a:ext cx="223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5E8D561A-B4FC-76CB-5377-829A16D153DF}"/>
              </a:ext>
            </a:extLst>
          </p:cNvPr>
          <p:cNvSpPr/>
          <p:nvPr/>
        </p:nvSpPr>
        <p:spPr>
          <a:xfrm>
            <a:off x="1380079" y="3651169"/>
            <a:ext cx="2941200" cy="2563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6" descr="A close-up of a microscopic view of a human lung&#10;&#10;Description automatically generated">
            <a:extLst>
              <a:ext uri="{FF2B5EF4-FFF2-40B4-BE49-F238E27FC236}">
                <a16:creationId xmlns:a16="http://schemas.microsoft.com/office/drawing/2014/main" id="{1E38E935-A305-5E88-5D30-FF630B663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5000"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4932" y="3919192"/>
            <a:ext cx="2914916" cy="19596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8" name="TextBox 7">
            <a:extLst>
              <a:ext uri="{FF2B5EF4-FFF2-40B4-BE49-F238E27FC236}">
                <a16:creationId xmlns:a16="http://schemas.microsoft.com/office/drawing/2014/main" id="{6F9F1CD5-AB13-0A57-C436-181C566A2780}"/>
              </a:ext>
            </a:extLst>
          </p:cNvPr>
          <p:cNvSpPr txBox="1"/>
          <p:nvPr/>
        </p:nvSpPr>
        <p:spPr>
          <a:xfrm>
            <a:off x="2503931" y="3615740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Sham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9390F613-136C-49AB-5055-1EA7D5ABBDD9}"/>
              </a:ext>
            </a:extLst>
          </p:cNvPr>
          <p:cNvSpPr/>
          <p:nvPr/>
        </p:nvSpPr>
        <p:spPr>
          <a:xfrm>
            <a:off x="4470275" y="3650071"/>
            <a:ext cx="2931262" cy="3385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10" descr="A close-up of a microscope&#10;&#10;Description automatically generated">
            <a:extLst>
              <a:ext uri="{FF2B5EF4-FFF2-40B4-BE49-F238E27FC236}">
                <a16:creationId xmlns:a16="http://schemas.microsoft.com/office/drawing/2014/main" id="{078DAA2A-7861-16C3-FC63-D8003BB28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5000"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4165" y="3920288"/>
            <a:ext cx="2905795" cy="19596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1" name="TextBox 11">
            <a:extLst>
              <a:ext uri="{FF2B5EF4-FFF2-40B4-BE49-F238E27FC236}">
                <a16:creationId xmlns:a16="http://schemas.microsoft.com/office/drawing/2014/main" id="{C3435ED8-2F82-1337-C899-EC863CB3B841}"/>
              </a:ext>
            </a:extLst>
          </p:cNvPr>
          <p:cNvSpPr txBox="1"/>
          <p:nvPr/>
        </p:nvSpPr>
        <p:spPr>
          <a:xfrm flipH="1">
            <a:off x="5216595" y="3614643"/>
            <a:ext cx="1442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1X Bleomycin</a:t>
            </a:r>
          </a:p>
        </p:txBody>
      </p:sp>
      <p:sp>
        <p:nvSpPr>
          <p:cNvPr id="32" name="Rectangle 13">
            <a:extLst>
              <a:ext uri="{FF2B5EF4-FFF2-40B4-BE49-F238E27FC236}">
                <a16:creationId xmlns:a16="http://schemas.microsoft.com/office/drawing/2014/main" id="{4E032654-A3A9-BF79-C637-63FEC18737B8}"/>
              </a:ext>
            </a:extLst>
          </p:cNvPr>
          <p:cNvSpPr/>
          <p:nvPr/>
        </p:nvSpPr>
        <p:spPr>
          <a:xfrm>
            <a:off x="7554499" y="3651169"/>
            <a:ext cx="2927152" cy="2780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14" descr="A close-up of a microscopic view of a lung&#10;&#10;Description automatically generated">
            <a:extLst>
              <a:ext uri="{FF2B5EF4-FFF2-40B4-BE49-F238E27FC236}">
                <a16:creationId xmlns:a16="http://schemas.microsoft.com/office/drawing/2014/main" id="{10C0E19A-D496-52B4-9A71-BBDB5B7CF0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15000"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075" y="3919191"/>
            <a:ext cx="2905795" cy="19596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4" name="TextBox 15">
            <a:extLst>
              <a:ext uri="{FF2B5EF4-FFF2-40B4-BE49-F238E27FC236}">
                <a16:creationId xmlns:a16="http://schemas.microsoft.com/office/drawing/2014/main" id="{E7C9A0BE-AD85-8C21-3577-6A9C86830563}"/>
              </a:ext>
            </a:extLst>
          </p:cNvPr>
          <p:cNvSpPr txBox="1"/>
          <p:nvPr/>
        </p:nvSpPr>
        <p:spPr>
          <a:xfrm flipH="1">
            <a:off x="8296709" y="3615740"/>
            <a:ext cx="1442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6X Bleomycin</a:t>
            </a: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4C042FAF-D1E8-B698-E15D-DA2E2F068046}"/>
              </a:ext>
            </a:extLst>
          </p:cNvPr>
          <p:cNvGrpSpPr/>
          <p:nvPr/>
        </p:nvGrpSpPr>
        <p:grpSpPr>
          <a:xfrm>
            <a:off x="1075749" y="801031"/>
            <a:ext cx="4876183" cy="2727805"/>
            <a:chOff x="-51302" y="1095472"/>
            <a:chExt cx="4876183" cy="2727805"/>
          </a:xfrm>
        </p:grpSpPr>
        <p:sp>
          <p:nvSpPr>
            <p:cNvPr id="36" name="TextBox 17">
              <a:extLst>
                <a:ext uri="{FF2B5EF4-FFF2-40B4-BE49-F238E27FC236}">
                  <a16:creationId xmlns:a16="http://schemas.microsoft.com/office/drawing/2014/main" id="{B44472DE-821F-1B57-05A8-0FD286C6A52F}"/>
                </a:ext>
              </a:extLst>
            </p:cNvPr>
            <p:cNvSpPr txBox="1"/>
            <p:nvPr/>
          </p:nvSpPr>
          <p:spPr>
            <a:xfrm>
              <a:off x="321248" y="1118556"/>
              <a:ext cx="280076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Repetitive injury young mice</a:t>
              </a:r>
            </a:p>
          </p:txBody>
        </p:sp>
        <p:sp>
          <p:nvSpPr>
            <p:cNvPr id="37" name="TextBox 18">
              <a:extLst>
                <a:ext uri="{FF2B5EF4-FFF2-40B4-BE49-F238E27FC236}">
                  <a16:creationId xmlns:a16="http://schemas.microsoft.com/office/drawing/2014/main" id="{65F054C0-7FAE-32BF-52CB-93818B545B67}"/>
                </a:ext>
              </a:extLst>
            </p:cNvPr>
            <p:cNvSpPr txBox="1"/>
            <p:nvPr/>
          </p:nvSpPr>
          <p:spPr>
            <a:xfrm>
              <a:off x="-37578" y="1095472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8" name="TextBox 19">
              <a:extLst>
                <a:ext uri="{FF2B5EF4-FFF2-40B4-BE49-F238E27FC236}">
                  <a16:creationId xmlns:a16="http://schemas.microsoft.com/office/drawing/2014/main" id="{66F95AE0-390E-6DB2-CF4C-47D268DA8ED0}"/>
                </a:ext>
              </a:extLst>
            </p:cNvPr>
            <p:cNvSpPr txBox="1"/>
            <p:nvPr/>
          </p:nvSpPr>
          <p:spPr>
            <a:xfrm>
              <a:off x="383878" y="3259512"/>
              <a:ext cx="4347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1X</a:t>
              </a:r>
            </a:p>
          </p:txBody>
        </p:sp>
        <p:sp>
          <p:nvSpPr>
            <p:cNvPr id="39" name="TextBox 20">
              <a:extLst>
                <a:ext uri="{FF2B5EF4-FFF2-40B4-BE49-F238E27FC236}">
                  <a16:creationId xmlns:a16="http://schemas.microsoft.com/office/drawing/2014/main" id="{B3CBA07A-FA6B-4C69-EF24-A116765D0F59}"/>
                </a:ext>
              </a:extLst>
            </p:cNvPr>
            <p:cNvSpPr txBox="1"/>
            <p:nvPr/>
          </p:nvSpPr>
          <p:spPr>
            <a:xfrm>
              <a:off x="383878" y="2207770"/>
              <a:ext cx="4347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6X</a:t>
              </a:r>
            </a:p>
          </p:txBody>
        </p:sp>
        <p:pic>
          <p:nvPicPr>
            <p:cNvPr id="40" name="Picture 21" descr="A diagram of a cell block&#10;&#10;Description automatically generated with medium confidence">
              <a:extLst>
                <a:ext uri="{FF2B5EF4-FFF2-40B4-BE49-F238E27FC236}">
                  <a16:creationId xmlns:a16="http://schemas.microsoft.com/office/drawing/2014/main" id="{5D700F11-259A-EAEF-567B-FDD93DB2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8181" t="44322" r="45253" b="29377"/>
            <a:stretch/>
          </p:blipFill>
          <p:spPr>
            <a:xfrm>
              <a:off x="-51302" y="1368176"/>
              <a:ext cx="4876183" cy="2455101"/>
            </a:xfrm>
            <a:prstGeom prst="rect">
              <a:avLst/>
            </a:prstGeom>
          </p:spPr>
        </p:pic>
      </p:grpSp>
      <p:pic>
        <p:nvPicPr>
          <p:cNvPr id="41" name="Picture 22">
            <a:extLst>
              <a:ext uri="{FF2B5EF4-FFF2-40B4-BE49-F238E27FC236}">
                <a16:creationId xmlns:a16="http://schemas.microsoft.com/office/drawing/2014/main" id="{15F5DBE5-497B-2989-AD05-38F7F16CFF6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761" t="5510" r="3215" b="8642"/>
          <a:stretch/>
        </p:blipFill>
        <p:spPr>
          <a:xfrm>
            <a:off x="8306282" y="1266929"/>
            <a:ext cx="2189333" cy="2155291"/>
          </a:xfrm>
          <a:prstGeom prst="rect">
            <a:avLst/>
          </a:prstGeom>
        </p:spPr>
      </p:pic>
      <p:pic>
        <p:nvPicPr>
          <p:cNvPr id="42" name="Picture 23">
            <a:extLst>
              <a:ext uri="{FF2B5EF4-FFF2-40B4-BE49-F238E27FC236}">
                <a16:creationId xmlns:a16="http://schemas.microsoft.com/office/drawing/2014/main" id="{BCC95710-7667-83E3-697E-663D8673711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796" t="3763" b="9094"/>
          <a:stretch/>
        </p:blipFill>
        <p:spPr>
          <a:xfrm>
            <a:off x="6056084" y="1195845"/>
            <a:ext cx="2227532" cy="2226375"/>
          </a:xfrm>
          <a:prstGeom prst="rect">
            <a:avLst/>
          </a:prstGeom>
        </p:spPr>
      </p:pic>
      <p:sp>
        <p:nvSpPr>
          <p:cNvPr id="43" name="TextBox 24">
            <a:extLst>
              <a:ext uri="{FF2B5EF4-FFF2-40B4-BE49-F238E27FC236}">
                <a16:creationId xmlns:a16="http://schemas.microsoft.com/office/drawing/2014/main" id="{CA1CBE0E-4C11-3A6C-74BA-206A897239B0}"/>
              </a:ext>
            </a:extLst>
          </p:cNvPr>
          <p:cNvSpPr txBox="1"/>
          <p:nvPr/>
        </p:nvSpPr>
        <p:spPr>
          <a:xfrm>
            <a:off x="6001671" y="97185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ED1DB468-7A43-70AF-2018-04310A077110}"/>
              </a:ext>
            </a:extLst>
          </p:cNvPr>
          <p:cNvSpPr txBox="1"/>
          <p:nvPr/>
        </p:nvSpPr>
        <p:spPr>
          <a:xfrm>
            <a:off x="3570493" y="5986179"/>
            <a:ext cx="6925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Collagen stained in blue</a:t>
            </a:r>
          </a:p>
        </p:txBody>
      </p:sp>
    </p:spTree>
    <p:extLst>
      <p:ext uri="{BB962C8B-B14F-4D97-AF65-F5344CB8AC3E}">
        <p14:creationId xmlns:p14="http://schemas.microsoft.com/office/powerpoint/2010/main" val="100637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2F5C8A-4105-115C-1AF9-5A7493AFB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022"/>
          <a:stretch>
            <a:fillRect/>
          </a:stretch>
        </p:blipFill>
        <p:spPr>
          <a:xfrm>
            <a:off x="2519864" y="235542"/>
            <a:ext cx="4330642" cy="4261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73C14-AF2D-7245-A0B2-F4271A41532C}"/>
              </a:ext>
            </a:extLst>
          </p:cNvPr>
          <p:cNvSpPr txBox="1"/>
          <p:nvPr/>
        </p:nvSpPr>
        <p:spPr>
          <a:xfrm>
            <a:off x="4332157" y="4443920"/>
            <a:ext cx="11416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142AB-837A-ABF5-F850-5D6719AEFA11}"/>
              </a:ext>
            </a:extLst>
          </p:cNvPr>
          <p:cNvSpPr txBox="1"/>
          <p:nvPr/>
        </p:nvSpPr>
        <p:spPr>
          <a:xfrm>
            <a:off x="5668780" y="4443920"/>
            <a:ext cx="6238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IPF</a:t>
            </a:r>
          </a:p>
        </p:txBody>
      </p:sp>
    </p:spTree>
    <p:extLst>
      <p:ext uri="{BB962C8B-B14F-4D97-AF65-F5344CB8AC3E}">
        <p14:creationId xmlns:p14="http://schemas.microsoft.com/office/powerpoint/2010/main" val="2630411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33790" r="24688" b="17808"/>
          <a:stretch/>
        </p:blipFill>
        <p:spPr>
          <a:xfrm>
            <a:off x="4133588" y="1798187"/>
            <a:ext cx="3200401" cy="3519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4214" y="5260932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Healthy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55038" y="5260932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IPF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5802" y="505882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7890" y="440329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3715" y="370392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5803" y="304213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7891" y="236782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9979" y="169350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255951" y="3268937"/>
            <a:ext cx="2935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Normalized expression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82127" y="1999186"/>
            <a:ext cx="1289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CDKN1A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27694-BBF1-C480-4984-54BB18EF44B2}"/>
              </a:ext>
            </a:extLst>
          </p:cNvPr>
          <p:cNvSpPr txBox="1"/>
          <p:nvPr/>
        </p:nvSpPr>
        <p:spPr>
          <a:xfrm>
            <a:off x="4719544" y="1637643"/>
            <a:ext cx="2002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Tsukui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et al. dataset</a:t>
            </a:r>
          </a:p>
        </p:txBody>
      </p:sp>
    </p:spTree>
    <p:extLst>
      <p:ext uri="{BB962C8B-B14F-4D97-AF65-F5344CB8AC3E}">
        <p14:creationId xmlns:p14="http://schemas.microsoft.com/office/powerpoint/2010/main" val="3395989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152D3956-1D0A-6FAF-190F-73022D817E74}"/>
              </a:ext>
            </a:extLst>
          </p:cNvPr>
          <p:cNvGrpSpPr/>
          <p:nvPr/>
        </p:nvGrpSpPr>
        <p:grpSpPr>
          <a:xfrm>
            <a:off x="6479958" y="1839522"/>
            <a:ext cx="2637561" cy="3178955"/>
            <a:chOff x="6394272" y="1839522"/>
            <a:chExt cx="2637561" cy="31789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EBF0C3-1C4E-E537-A0F6-9C5B561CF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94272" y="1839522"/>
              <a:ext cx="2637561" cy="3178955"/>
            </a:xfrm>
            <a:prstGeom prst="rect">
              <a:avLst/>
            </a:prstGeom>
          </p:spPr>
        </p:pic>
        <p:sp>
          <p:nvSpPr>
            <p:cNvPr id="11" name="TextBox 119">
              <a:extLst>
                <a:ext uri="{FF2B5EF4-FFF2-40B4-BE49-F238E27FC236}">
                  <a16:creationId xmlns:a16="http://schemas.microsoft.com/office/drawing/2014/main" id="{2FF9E0F0-7D6C-7CC9-7DD9-8EACF4C3B8FA}"/>
                </a:ext>
              </a:extLst>
            </p:cNvPr>
            <p:cNvSpPr txBox="1"/>
            <p:nvPr/>
          </p:nvSpPr>
          <p:spPr>
            <a:xfrm>
              <a:off x="7166207" y="4408920"/>
              <a:ext cx="925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Healthy</a:t>
              </a:r>
            </a:p>
          </p:txBody>
        </p:sp>
        <p:sp>
          <p:nvSpPr>
            <p:cNvPr id="12" name="TextBox 127">
              <a:extLst>
                <a:ext uri="{FF2B5EF4-FFF2-40B4-BE49-F238E27FC236}">
                  <a16:creationId xmlns:a16="http://schemas.microsoft.com/office/drawing/2014/main" id="{31F8E4C6-840E-DB2F-0CA8-7F1425E9C26D}"/>
                </a:ext>
              </a:extLst>
            </p:cNvPr>
            <p:cNvSpPr txBox="1"/>
            <p:nvPr/>
          </p:nvSpPr>
          <p:spPr>
            <a:xfrm>
              <a:off x="8178749" y="4408920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91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IPF</a:t>
              </a:r>
            </a:p>
          </p:txBody>
        </p:sp>
      </p:grpSp>
      <p:pic>
        <p:nvPicPr>
          <p:cNvPr id="2" name="Picture 28">
            <a:extLst>
              <a:ext uri="{FF2B5EF4-FFF2-40B4-BE49-F238E27FC236}">
                <a16:creationId xmlns:a16="http://schemas.microsoft.com/office/drawing/2014/main" id="{84A7C9DC-0DB0-E41C-DE1E-73C1B5689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029" y="1339919"/>
            <a:ext cx="1743875" cy="3476624"/>
          </a:xfrm>
          <a:prstGeom prst="rect">
            <a:avLst/>
          </a:prstGeom>
        </p:spPr>
      </p:pic>
      <p:sp>
        <p:nvSpPr>
          <p:cNvPr id="8" name="TextBox 29">
            <a:extLst>
              <a:ext uri="{FF2B5EF4-FFF2-40B4-BE49-F238E27FC236}">
                <a16:creationId xmlns:a16="http://schemas.microsoft.com/office/drawing/2014/main" id="{25F099B0-C4EE-EBB9-C12D-3B0D87ED1787}"/>
              </a:ext>
            </a:extLst>
          </p:cNvPr>
          <p:cNvSpPr txBox="1"/>
          <p:nvPr/>
        </p:nvSpPr>
        <p:spPr>
          <a:xfrm>
            <a:off x="918232" y="1243644"/>
            <a:ext cx="26650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63">
            <a:extLst>
              <a:ext uri="{FF2B5EF4-FFF2-40B4-BE49-F238E27FC236}">
                <a16:creationId xmlns:a16="http://schemas.microsoft.com/office/drawing/2014/main" id="{EF37C137-245A-B909-17F2-DC2BD0B5DE2A}"/>
              </a:ext>
            </a:extLst>
          </p:cNvPr>
          <p:cNvSpPr txBox="1"/>
          <p:nvPr/>
        </p:nvSpPr>
        <p:spPr>
          <a:xfrm>
            <a:off x="3181339" y="1243644"/>
            <a:ext cx="26650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Rectangle 61">
            <a:extLst>
              <a:ext uri="{FF2B5EF4-FFF2-40B4-BE49-F238E27FC236}">
                <a16:creationId xmlns:a16="http://schemas.microsoft.com/office/drawing/2014/main" id="{F741C582-2B1B-1F8C-047B-3617055A92B7}"/>
              </a:ext>
            </a:extLst>
          </p:cNvPr>
          <p:cNvSpPr/>
          <p:nvPr/>
        </p:nvSpPr>
        <p:spPr>
          <a:xfrm rot="5400000">
            <a:off x="7632751" y="-2562043"/>
            <a:ext cx="400111" cy="8204036"/>
          </a:xfrm>
          <a:prstGeom prst="rect">
            <a:avLst/>
          </a:prstGeom>
          <a:solidFill>
            <a:srgbClr val="009193">
              <a:alpha val="50196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62">
            <a:extLst>
              <a:ext uri="{FF2B5EF4-FFF2-40B4-BE49-F238E27FC236}">
                <a16:creationId xmlns:a16="http://schemas.microsoft.com/office/drawing/2014/main" id="{898E60E9-E85B-F1B9-F659-41BC84C4E992}"/>
              </a:ext>
            </a:extLst>
          </p:cNvPr>
          <p:cNvSpPr txBox="1"/>
          <p:nvPr/>
        </p:nvSpPr>
        <p:spPr>
          <a:xfrm>
            <a:off x="6610364" y="1339921"/>
            <a:ext cx="210826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Profibrotic genes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E933C913-F14F-068E-2FEA-50A956F294C7}"/>
              </a:ext>
            </a:extLst>
          </p:cNvPr>
          <p:cNvGrpSpPr/>
          <p:nvPr/>
        </p:nvGrpSpPr>
        <p:grpSpPr>
          <a:xfrm>
            <a:off x="3553176" y="1882961"/>
            <a:ext cx="2638800" cy="3135516"/>
            <a:chOff x="3553176" y="1882961"/>
            <a:chExt cx="2638800" cy="3135516"/>
          </a:xfrm>
        </p:grpSpPr>
        <p:sp>
          <p:nvSpPr>
            <p:cNvPr id="3" name="TextBox 119">
              <a:extLst>
                <a:ext uri="{FF2B5EF4-FFF2-40B4-BE49-F238E27FC236}">
                  <a16:creationId xmlns:a16="http://schemas.microsoft.com/office/drawing/2014/main" id="{F2D939B3-9A15-E2F0-7C9A-B913EF1BCC80}"/>
                </a:ext>
              </a:extLst>
            </p:cNvPr>
            <p:cNvSpPr txBox="1"/>
            <p:nvPr/>
          </p:nvSpPr>
          <p:spPr>
            <a:xfrm>
              <a:off x="4302694" y="4408920"/>
              <a:ext cx="925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Healthy</a:t>
              </a:r>
            </a:p>
          </p:txBody>
        </p:sp>
        <p:sp>
          <p:nvSpPr>
            <p:cNvPr id="7" name="TextBox 127">
              <a:extLst>
                <a:ext uri="{FF2B5EF4-FFF2-40B4-BE49-F238E27FC236}">
                  <a16:creationId xmlns:a16="http://schemas.microsoft.com/office/drawing/2014/main" id="{B5F6BD84-1220-6AFB-8858-AD1AA3FC313C}"/>
                </a:ext>
              </a:extLst>
            </p:cNvPr>
            <p:cNvSpPr txBox="1"/>
            <p:nvPr/>
          </p:nvSpPr>
          <p:spPr>
            <a:xfrm>
              <a:off x="5315236" y="4408920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91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IPF</a:t>
              </a:r>
            </a:p>
          </p:txBody>
        </p:sp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54A090CB-DCCD-8783-0795-D8E9D2A69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3176" y="1882961"/>
              <a:ext cx="2638800" cy="3135516"/>
            </a:xfrm>
            <a:prstGeom prst="rect">
              <a:avLst/>
            </a:prstGeom>
          </p:spPr>
        </p:pic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4F101682-E3F1-8386-3E95-D011A9C6AAA1}"/>
              </a:ext>
            </a:extLst>
          </p:cNvPr>
          <p:cNvGrpSpPr/>
          <p:nvPr/>
        </p:nvGrpSpPr>
        <p:grpSpPr>
          <a:xfrm>
            <a:off x="9405501" y="1882961"/>
            <a:ext cx="2638800" cy="3138787"/>
            <a:chOff x="9405501" y="1882961"/>
            <a:chExt cx="2638800" cy="3138787"/>
          </a:xfrm>
        </p:grpSpPr>
        <p:sp>
          <p:nvSpPr>
            <p:cNvPr id="13" name="TextBox 119">
              <a:extLst>
                <a:ext uri="{FF2B5EF4-FFF2-40B4-BE49-F238E27FC236}">
                  <a16:creationId xmlns:a16="http://schemas.microsoft.com/office/drawing/2014/main" id="{98A87251-C02B-505D-DBA3-FA5A422AD033}"/>
                </a:ext>
              </a:extLst>
            </p:cNvPr>
            <p:cNvSpPr txBox="1"/>
            <p:nvPr/>
          </p:nvSpPr>
          <p:spPr>
            <a:xfrm>
              <a:off x="10177954" y="4408920"/>
              <a:ext cx="925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Healthy</a:t>
              </a:r>
            </a:p>
          </p:txBody>
        </p:sp>
        <p:sp>
          <p:nvSpPr>
            <p:cNvPr id="14" name="TextBox 127">
              <a:extLst>
                <a:ext uri="{FF2B5EF4-FFF2-40B4-BE49-F238E27FC236}">
                  <a16:creationId xmlns:a16="http://schemas.microsoft.com/office/drawing/2014/main" id="{E095D372-1251-6943-5112-BAFC9064F3DC}"/>
                </a:ext>
              </a:extLst>
            </p:cNvPr>
            <p:cNvSpPr txBox="1"/>
            <p:nvPr/>
          </p:nvSpPr>
          <p:spPr>
            <a:xfrm>
              <a:off x="11190496" y="4408920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91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IPF</a:t>
              </a:r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EE1736C1-72DB-874D-0DC6-3FEAFF0A4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05501" y="1882961"/>
              <a:ext cx="2638800" cy="3138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368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green glowing spots&#10;&#10;AI-generated content may be incorrect.">
            <a:extLst>
              <a:ext uri="{FF2B5EF4-FFF2-40B4-BE49-F238E27FC236}">
                <a16:creationId xmlns:a16="http://schemas.microsoft.com/office/drawing/2014/main" id="{63FF1DDD-45D1-ACC8-6584-A0144DDAA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l="13756" t="25220" r="34094" b="22597"/>
          <a:stretch>
            <a:fillRect/>
          </a:stretch>
        </p:blipFill>
        <p:spPr>
          <a:xfrm>
            <a:off x="3708710" y="730147"/>
            <a:ext cx="1738893" cy="17400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EA54E5-181C-C6D2-4ADA-382CE368198F}"/>
              </a:ext>
            </a:extLst>
          </p:cNvPr>
          <p:cNvSpPr>
            <a:spLocks noChangeAspect="1"/>
          </p:cNvSpPr>
          <p:nvPr/>
        </p:nvSpPr>
        <p:spPr>
          <a:xfrm>
            <a:off x="4368000" y="1752320"/>
            <a:ext cx="280034" cy="274320"/>
          </a:xfrm>
          <a:prstGeom prst="rect">
            <a:avLst/>
          </a:prstGeom>
          <a:noFill/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18443-583E-4CCC-A5EB-EA57B4134BBF}"/>
              </a:ext>
            </a:extLst>
          </p:cNvPr>
          <p:cNvSpPr txBox="1"/>
          <p:nvPr/>
        </p:nvSpPr>
        <p:spPr>
          <a:xfrm>
            <a:off x="3655285" y="1893425"/>
            <a:ext cx="546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CD31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076CE-86F7-7C50-6C46-F36BF13C78C3}"/>
              </a:ext>
            </a:extLst>
          </p:cNvPr>
          <p:cNvSpPr txBox="1"/>
          <p:nvPr/>
        </p:nvSpPr>
        <p:spPr>
          <a:xfrm>
            <a:off x="3668733" y="2070069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</a:p>
          <a:p>
            <a:r>
              <a:rPr lang="en-US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inhibitor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89CB6D-0C2A-5574-71B3-E58D9A7C87B2}"/>
              </a:ext>
            </a:extLst>
          </p:cNvPr>
          <p:cNvCxnSpPr>
            <a:cxnSpLocks/>
          </p:cNvCxnSpPr>
          <p:nvPr/>
        </p:nvCxnSpPr>
        <p:spPr>
          <a:xfrm>
            <a:off x="5125126" y="2417613"/>
            <a:ext cx="274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C4D821-BFDA-D972-E129-5F436D47B1CB}"/>
              </a:ext>
            </a:extLst>
          </p:cNvPr>
          <p:cNvCxnSpPr/>
          <p:nvPr/>
        </p:nvCxnSpPr>
        <p:spPr>
          <a:xfrm>
            <a:off x="4730430" y="1197401"/>
            <a:ext cx="140017" cy="14583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C120ED-5093-2A00-0D1A-B3FC6BC0CDE6}"/>
              </a:ext>
            </a:extLst>
          </p:cNvPr>
          <p:cNvCxnSpPr/>
          <p:nvPr/>
        </p:nvCxnSpPr>
        <p:spPr>
          <a:xfrm>
            <a:off x="3794050" y="1238871"/>
            <a:ext cx="140017" cy="14583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F3D9FC-BCA7-CCC8-3520-9C3A73121475}"/>
              </a:ext>
            </a:extLst>
          </p:cNvPr>
          <p:cNvCxnSpPr/>
          <p:nvPr/>
        </p:nvCxnSpPr>
        <p:spPr>
          <a:xfrm>
            <a:off x="4215107" y="1679405"/>
            <a:ext cx="140017" cy="14583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4967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51</Words>
  <Application>Microsoft Office PowerPoint</Application>
  <PresentationFormat>Widescreen</PresentationFormat>
  <Paragraphs>37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GIUSEPPE MUSCATO</dc:creator>
  <cp:lastModifiedBy>GIUSEPPE MUSCATO</cp:lastModifiedBy>
  <cp:revision>4</cp:revision>
  <dcterms:created xsi:type="dcterms:W3CDTF">2025-10-31T15:29:49Z</dcterms:created>
  <dcterms:modified xsi:type="dcterms:W3CDTF">2026-05-13T07:32:36Z</dcterms:modified>
</cp:coreProperties>
</file>