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1" r:id="rId3"/>
    <p:sldId id="262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B099E-8D5A-0702-36A6-DBD97412AE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BD7F10-DBA3-D1F1-2725-12AC0AF4D6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5095C-63C7-DBFB-5467-87FA776FB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6EFC8-FE9B-5AEF-FB68-2A7A4AE4C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0CE6F-AFA0-DB1F-D890-508007167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78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1BB8C-3DE6-D30B-9DD5-146A16B1E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864A7-CA60-C175-AA8F-3C2E3920CC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333A0-1D32-9D06-1AF2-0F5C5333C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1D313A-67E1-B6FB-65A3-64C33C36D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F39583-6A53-B51D-5F61-9FF692D9BC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3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05189-FF70-5F79-998B-3F16EA21A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E623F4-1F3A-44F0-8899-ACE35EFB4B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D78BA-63B0-4812-6C4B-9DDB43C4D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F57B8-4CFA-19ED-B211-5F6CFC9FE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AFA3C-8FDC-CE90-2AF7-6844878EC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53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72BBB-F34B-4B0A-8CEB-E6490B1012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A6A02A-2825-6C35-2BA9-DF255F432E2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F384A0-8A78-D570-0836-06B2AF9067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AFF8EE-7253-2050-605F-E673D1A7F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68271A-ECEE-4C9D-9FEF-25AA470E5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CCAE4F-C6A8-314F-9574-B2229B283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566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AB339-A005-B7FC-DD87-48C756470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08EF5B-FC29-BD78-4DCD-2DDB0780D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6ADFBB-F61F-BABD-0E2A-E159DC0EDE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0A9A48-40B9-6997-F58E-A65D7D330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AC785C-C3D1-ED88-F707-E4DB65C6AC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250A43-C128-79A3-D1DC-11E173552E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F8C302-5986-4C33-E1AA-ECD060FFC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8D6512-1D07-9608-0427-0A61A5DD7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62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A42A1-8701-028A-A18E-059D64D5F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42CAE28-9419-AB8D-67F4-A7A7C8DC2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0ACFBA-D0FD-3CC3-C07A-2BBEAFA87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8B1154-50FE-503E-7896-671C3C0F4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091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EA8A68-7E31-FF3E-06A0-D6BF7AB3E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32CBC5-7E16-D226-EA14-A497DF52F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AFE32D-0507-80FA-5F84-2A0AAC31D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5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C7785-F7B9-1857-EA6D-F07F3178C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8EAA0-452C-B86E-659E-6CFFDFD61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DAC3C-C6E9-FC68-1E95-FAE539AD44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9C6B33-85AB-5A65-8C01-15A6D2759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377634-28C1-E775-5ADC-73D31BF21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61E130-180C-83BE-ADAA-B3C7D51AD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5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E1D15-5B02-7271-65A1-F35A9F35F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51A432-55DE-5BF5-AD69-FEDB727928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B5A7E2-423F-7F1D-E2B6-C2E244D0B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4B5F7B-F324-B5FB-2783-A2152A253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E49654-6669-0170-0E54-60BD3089D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567FF1-FDFF-31DB-939C-40CA34297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53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9A796-216D-9A4E-1027-26D5F2EE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D8C3FF-4BE0-366A-0C6F-F4F4290A38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A3EF3D-6B77-B933-6ED9-347F15400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3729B-9C0B-796D-FD8C-551BF8236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9FADE-EAB6-FB18-5B84-A187FBB8E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2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E5B41D6-752F-7C42-404B-52E3C8721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11E4F-E997-CE0E-698C-B7418D7CF3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F7CE9-0E28-2DAE-67B8-B68F988C5D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698BCB-9011-D39A-8DBC-351DB179F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D4A54-3C43-866D-DCEC-2A5CE017B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96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E030F53-B8FB-1956-65DC-41B93F95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893233-72CE-B04F-7D8B-9BF83E374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DA6BA-9B7E-228C-908D-3432F0FED6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FE169B-0F9E-4C49-92B3-98B88FE2B02F}" type="datetimeFigureOut">
              <a:rPr lang="en-US" smtClean="0"/>
              <a:t>9/24/26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796DF-AEBD-6F30-B89C-D47BC689B7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6FDE5-2184-8683-974F-C9ECF346E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4370C3-24B9-B64F-83CD-19389B491E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72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106A8-DB2B-B2AE-4F4E-826036BFD4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Raw Immunoblot data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7888C-56A9-1B06-810A-4783DE897B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Peters et al. </a:t>
            </a:r>
            <a:r>
              <a:rPr lang="en-US" i="1" dirty="0"/>
              <a:t>Keratinocyte VISTA attenuates UV light-induced skin injury by suppressing cutaneous type I interferon (IFN-I) response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1189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3A5A436-E611-9682-1C91-D5B482E394B4}"/>
              </a:ext>
            </a:extLst>
          </p:cNvPr>
          <p:cNvSpPr txBox="1"/>
          <p:nvPr/>
        </p:nvSpPr>
        <p:spPr>
          <a:xfrm>
            <a:off x="249147" y="3891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Full unedited gel for Figure 1F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6477A7-4F15-5DB7-4791-2EA23FFDB1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22" t="48347" r="30842" b="37361"/>
          <a:stretch>
            <a:fillRect/>
          </a:stretch>
        </p:blipFill>
        <p:spPr>
          <a:xfrm>
            <a:off x="3725743" y="4009053"/>
            <a:ext cx="5477894" cy="146534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BCA1A45-E51A-AB59-1A77-C01F345E08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4" t="41999" r="27506" b="41710"/>
          <a:stretch>
            <a:fillRect/>
          </a:stretch>
        </p:blipFill>
        <p:spPr>
          <a:xfrm>
            <a:off x="3486656" y="1322055"/>
            <a:ext cx="5716981" cy="170449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D8CBE1D-ABDF-E137-6153-F8888E0A7989}"/>
              </a:ext>
            </a:extLst>
          </p:cNvPr>
          <p:cNvSpPr txBox="1"/>
          <p:nvPr/>
        </p:nvSpPr>
        <p:spPr>
          <a:xfrm>
            <a:off x="4121128" y="10450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DD1a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1EAD6C-25AC-1802-981E-1082C9D4C044}"/>
              </a:ext>
            </a:extLst>
          </p:cNvPr>
          <p:cNvSpPr txBox="1"/>
          <p:nvPr/>
        </p:nvSpPr>
        <p:spPr>
          <a:xfrm>
            <a:off x="4634254" y="1045058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KRT14c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DBD14C7-556B-5DD2-328D-E96BE5131361}"/>
              </a:ext>
            </a:extLst>
          </p:cNvPr>
          <p:cNvSpPr txBox="1"/>
          <p:nvPr/>
        </p:nvSpPr>
        <p:spPr>
          <a:xfrm>
            <a:off x="5327869" y="1045057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B6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E993862-6BBD-6D7E-59C2-DC7A740F3CB6}"/>
              </a:ext>
            </a:extLst>
          </p:cNvPr>
          <p:cNvSpPr txBox="1"/>
          <p:nvPr/>
        </p:nvSpPr>
        <p:spPr>
          <a:xfrm>
            <a:off x="5606413" y="1045056"/>
            <a:ext cx="753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VISTA-/-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C2BC9FC-981F-DB40-8E31-05F1B34556D5}"/>
              </a:ext>
            </a:extLst>
          </p:cNvPr>
          <p:cNvSpPr txBox="1"/>
          <p:nvPr/>
        </p:nvSpPr>
        <p:spPr>
          <a:xfrm>
            <a:off x="6405861" y="1045058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DD1a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D2F4E39-40EC-1613-EA91-E1BBD9031324}"/>
              </a:ext>
            </a:extLst>
          </p:cNvPr>
          <p:cNvSpPr txBox="1"/>
          <p:nvPr/>
        </p:nvSpPr>
        <p:spPr>
          <a:xfrm>
            <a:off x="6918987" y="1045058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KRT14c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D4CB4E6-80B3-34CB-DA0C-14B8AFDE5AFE}"/>
              </a:ext>
            </a:extLst>
          </p:cNvPr>
          <p:cNvSpPr txBox="1"/>
          <p:nvPr/>
        </p:nvSpPr>
        <p:spPr>
          <a:xfrm>
            <a:off x="7612602" y="1045057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B6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4072EB0-5C0E-8A9B-AC7E-4DBA614C044E}"/>
              </a:ext>
            </a:extLst>
          </p:cNvPr>
          <p:cNvSpPr txBox="1"/>
          <p:nvPr/>
        </p:nvSpPr>
        <p:spPr>
          <a:xfrm>
            <a:off x="7891146" y="1045056"/>
            <a:ext cx="753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VISTA-/-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670902A-E2CF-466D-72B7-27ECFCAB6F61}"/>
              </a:ext>
            </a:extLst>
          </p:cNvPr>
          <p:cNvSpPr txBox="1"/>
          <p:nvPr/>
        </p:nvSpPr>
        <p:spPr>
          <a:xfrm>
            <a:off x="4737628" y="768058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NoUV</a:t>
            </a:r>
            <a:endParaRPr lang="en-US" sz="12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5D76242-56D8-65DB-19AE-A1922E543FDD}"/>
              </a:ext>
            </a:extLst>
          </p:cNvPr>
          <p:cNvSpPr txBox="1"/>
          <p:nvPr/>
        </p:nvSpPr>
        <p:spPr>
          <a:xfrm>
            <a:off x="7008998" y="768057"/>
            <a:ext cx="583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UV3H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5F01726-8398-033A-AA55-882F56BC36C8}"/>
              </a:ext>
            </a:extLst>
          </p:cNvPr>
          <p:cNvSpPr txBox="1"/>
          <p:nvPr/>
        </p:nvSpPr>
        <p:spPr>
          <a:xfrm>
            <a:off x="3143362" y="1561211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55kDa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DBA6289-CC83-69DA-E316-86BE69F0B6A7}"/>
              </a:ext>
            </a:extLst>
          </p:cNvPr>
          <p:cNvSpPr txBox="1"/>
          <p:nvPr/>
        </p:nvSpPr>
        <p:spPr>
          <a:xfrm>
            <a:off x="3161086" y="1873128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43kDa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FB47607-3F53-5EDC-A38C-CD5FD6780F63}"/>
              </a:ext>
            </a:extLst>
          </p:cNvPr>
          <p:cNvSpPr txBox="1"/>
          <p:nvPr/>
        </p:nvSpPr>
        <p:spPr>
          <a:xfrm>
            <a:off x="3163336" y="2304555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34kDa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7F0264E-3DE5-DDB9-A7AA-48A9810B58D5}"/>
              </a:ext>
            </a:extLst>
          </p:cNvPr>
          <p:cNvSpPr txBox="1"/>
          <p:nvPr/>
        </p:nvSpPr>
        <p:spPr>
          <a:xfrm>
            <a:off x="4225673" y="373205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DD1a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1A39241-E8D5-D203-1B67-E6F6705D2CC1}"/>
              </a:ext>
            </a:extLst>
          </p:cNvPr>
          <p:cNvSpPr txBox="1"/>
          <p:nvPr/>
        </p:nvSpPr>
        <p:spPr>
          <a:xfrm>
            <a:off x="4738799" y="3732056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KRT14c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6997D63-31D7-2982-DE01-591ABF0B89C8}"/>
              </a:ext>
            </a:extLst>
          </p:cNvPr>
          <p:cNvSpPr txBox="1"/>
          <p:nvPr/>
        </p:nvSpPr>
        <p:spPr>
          <a:xfrm>
            <a:off x="5432414" y="3732055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50CFD63-EB87-135B-ED07-1FA49EE20E9A}"/>
              </a:ext>
            </a:extLst>
          </p:cNvPr>
          <p:cNvSpPr txBox="1"/>
          <p:nvPr/>
        </p:nvSpPr>
        <p:spPr>
          <a:xfrm>
            <a:off x="5710958" y="3732054"/>
            <a:ext cx="753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VISTA-/-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1735822-7C01-FF50-8A15-A88021304B2E}"/>
              </a:ext>
            </a:extLst>
          </p:cNvPr>
          <p:cNvSpPr txBox="1"/>
          <p:nvPr/>
        </p:nvSpPr>
        <p:spPr>
          <a:xfrm>
            <a:off x="6510406" y="3732056"/>
            <a:ext cx="603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DD1a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EEF5601-2850-F1A8-E111-8EEF96C53C5E}"/>
              </a:ext>
            </a:extLst>
          </p:cNvPr>
          <p:cNvSpPr txBox="1"/>
          <p:nvPr/>
        </p:nvSpPr>
        <p:spPr>
          <a:xfrm>
            <a:off x="7023532" y="3732056"/>
            <a:ext cx="7040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KRT14c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A932DB2-E2DB-8914-6061-8B2D4A6984FC}"/>
              </a:ext>
            </a:extLst>
          </p:cNvPr>
          <p:cNvSpPr txBox="1"/>
          <p:nvPr/>
        </p:nvSpPr>
        <p:spPr>
          <a:xfrm>
            <a:off x="7717147" y="3732055"/>
            <a:ext cx="3577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B6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16A1E9B-2F8B-E856-4775-407F353AC035}"/>
              </a:ext>
            </a:extLst>
          </p:cNvPr>
          <p:cNvSpPr txBox="1"/>
          <p:nvPr/>
        </p:nvSpPr>
        <p:spPr>
          <a:xfrm>
            <a:off x="7995691" y="3732054"/>
            <a:ext cx="7537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VISTA-/-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10C9C3E-0506-7FBC-5FE4-F18C76FDA09A}"/>
              </a:ext>
            </a:extLst>
          </p:cNvPr>
          <p:cNvSpPr txBox="1"/>
          <p:nvPr/>
        </p:nvSpPr>
        <p:spPr>
          <a:xfrm>
            <a:off x="4842173" y="3455056"/>
            <a:ext cx="6078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err="1"/>
              <a:t>NoUV</a:t>
            </a:r>
            <a:endParaRPr lang="en-US" sz="1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676457A-D7BD-ADB7-8468-78E6F960A4EB}"/>
              </a:ext>
            </a:extLst>
          </p:cNvPr>
          <p:cNvSpPr txBox="1"/>
          <p:nvPr/>
        </p:nvSpPr>
        <p:spPr>
          <a:xfrm>
            <a:off x="7113543" y="3455055"/>
            <a:ext cx="5838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UV3H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307F1B7-08D7-EC3C-F4EC-B4F5453979B2}"/>
              </a:ext>
            </a:extLst>
          </p:cNvPr>
          <p:cNvSpPr txBox="1"/>
          <p:nvPr/>
        </p:nvSpPr>
        <p:spPr>
          <a:xfrm>
            <a:off x="3169259" y="4220880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55kDa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01D15893-D162-C26D-F362-F6EAF15CA2CF}"/>
              </a:ext>
            </a:extLst>
          </p:cNvPr>
          <p:cNvSpPr txBox="1"/>
          <p:nvPr/>
        </p:nvSpPr>
        <p:spPr>
          <a:xfrm>
            <a:off x="3184733" y="4440198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43kDa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6C9DB03-97ED-31EE-5A8A-2487E814151D}"/>
              </a:ext>
            </a:extLst>
          </p:cNvPr>
          <p:cNvSpPr txBox="1"/>
          <p:nvPr/>
        </p:nvSpPr>
        <p:spPr>
          <a:xfrm>
            <a:off x="3184733" y="4774876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34kDa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B9C69E2-669D-B559-FEB0-B6871B74484A}"/>
              </a:ext>
            </a:extLst>
          </p:cNvPr>
          <p:cNvSpPr/>
          <p:nvPr/>
        </p:nvSpPr>
        <p:spPr>
          <a:xfrm>
            <a:off x="5345487" y="4160559"/>
            <a:ext cx="1094767" cy="14854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CDC815-8C81-E1A1-8039-39CFB608961D}"/>
              </a:ext>
            </a:extLst>
          </p:cNvPr>
          <p:cNvSpPr/>
          <p:nvPr/>
        </p:nvSpPr>
        <p:spPr>
          <a:xfrm>
            <a:off x="5311094" y="1404870"/>
            <a:ext cx="1094767" cy="148548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717EEE6-95FC-6EF2-EEDA-C77B57B84627}"/>
              </a:ext>
            </a:extLst>
          </p:cNvPr>
          <p:cNvSpPr txBox="1"/>
          <p:nvPr/>
        </p:nvSpPr>
        <p:spPr>
          <a:xfrm>
            <a:off x="9054489" y="1679072"/>
            <a:ext cx="758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Symbol" pitchFamily="2" charset="2"/>
              </a:rPr>
              <a:t>b</a:t>
            </a:r>
            <a:r>
              <a:rPr lang="en-US" sz="1400" b="1" dirty="0"/>
              <a:t>-actin</a:t>
            </a:r>
            <a:endParaRPr lang="en-US" sz="1400" b="1" dirty="0">
              <a:latin typeface="Symbol" pitchFamily="2" charset="2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9BC5CD39-69A5-3227-04AF-14EA3973B868}"/>
              </a:ext>
            </a:extLst>
          </p:cNvPr>
          <p:cNvSpPr txBox="1"/>
          <p:nvPr/>
        </p:nvSpPr>
        <p:spPr>
          <a:xfrm>
            <a:off x="9054489" y="1473595"/>
            <a:ext cx="16850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Aptos" panose="020B0004020202020204" pitchFamily="34" charset="0"/>
              </a:rPr>
              <a:t>Non-specific band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B56A1B3-37B1-9E77-0D91-717ABA54B2F8}"/>
              </a:ext>
            </a:extLst>
          </p:cNvPr>
          <p:cNvSpPr txBox="1"/>
          <p:nvPr/>
        </p:nvSpPr>
        <p:spPr>
          <a:xfrm>
            <a:off x="9146945" y="4395571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latin typeface="Aptos" panose="020B0004020202020204" pitchFamily="34" charset="0"/>
              </a:rPr>
              <a:t>STING</a:t>
            </a:r>
          </a:p>
        </p:txBody>
      </p:sp>
    </p:spTree>
    <p:extLst>
      <p:ext uri="{BB962C8B-B14F-4D97-AF65-F5344CB8AC3E}">
        <p14:creationId xmlns:p14="http://schemas.microsoft.com/office/powerpoint/2010/main" val="261931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FE084C0D-9D0F-4B0D-CFAD-965176534B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417" r="11509"/>
          <a:stretch>
            <a:fillRect/>
          </a:stretch>
        </p:blipFill>
        <p:spPr>
          <a:xfrm>
            <a:off x="6182553" y="2328529"/>
            <a:ext cx="5967545" cy="35938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EA1775-8DF0-418E-BE0D-248451F688B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406"/>
          <a:stretch>
            <a:fillRect/>
          </a:stretch>
        </p:blipFill>
        <p:spPr>
          <a:xfrm>
            <a:off x="226644" y="1945109"/>
            <a:ext cx="5782805" cy="340625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E702777-8E58-8FFB-8EDE-0B21F329495D}"/>
              </a:ext>
            </a:extLst>
          </p:cNvPr>
          <p:cNvSpPr txBox="1"/>
          <p:nvPr/>
        </p:nvSpPr>
        <p:spPr>
          <a:xfrm rot="18947006">
            <a:off x="2590700" y="2420182"/>
            <a:ext cx="346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B6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94D80A-B099-D3A8-A1AB-9F2718085B0D}"/>
              </a:ext>
            </a:extLst>
          </p:cNvPr>
          <p:cNvSpPr txBox="1"/>
          <p:nvPr/>
        </p:nvSpPr>
        <p:spPr>
          <a:xfrm rot="18947006">
            <a:off x="2743586" y="2289948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VISTAKO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04D944-28A4-867D-050A-01F710735429}"/>
              </a:ext>
            </a:extLst>
          </p:cNvPr>
          <p:cNvSpPr txBox="1"/>
          <p:nvPr/>
        </p:nvSpPr>
        <p:spPr>
          <a:xfrm rot="18947006">
            <a:off x="3027044" y="2420182"/>
            <a:ext cx="346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B6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5E1E2E-ACDB-9E49-89E6-C29D1C9A899B}"/>
              </a:ext>
            </a:extLst>
          </p:cNvPr>
          <p:cNvSpPr txBox="1"/>
          <p:nvPr/>
        </p:nvSpPr>
        <p:spPr>
          <a:xfrm rot="18947006">
            <a:off x="3179930" y="2289948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VISTAKO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D04B2A-A8E1-B308-842C-C37247DA7017}"/>
              </a:ext>
            </a:extLst>
          </p:cNvPr>
          <p:cNvSpPr txBox="1"/>
          <p:nvPr/>
        </p:nvSpPr>
        <p:spPr>
          <a:xfrm>
            <a:off x="2624587" y="1680202"/>
            <a:ext cx="5517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/>
              <a:t>NoUV</a:t>
            </a:r>
            <a:endParaRPr lang="en-US" sz="11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31A827-5716-B49A-B836-D90D4616E708}"/>
              </a:ext>
            </a:extLst>
          </p:cNvPr>
          <p:cNvSpPr txBox="1"/>
          <p:nvPr/>
        </p:nvSpPr>
        <p:spPr>
          <a:xfrm>
            <a:off x="3200717" y="1680202"/>
            <a:ext cx="6495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UV3hrs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E36E1A-275C-6533-63ED-941B249FBED4}"/>
              </a:ext>
            </a:extLst>
          </p:cNvPr>
          <p:cNvSpPr txBox="1"/>
          <p:nvPr/>
        </p:nvSpPr>
        <p:spPr>
          <a:xfrm>
            <a:off x="3710541" y="2962621"/>
            <a:ext cx="7344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IFN-</a:t>
            </a:r>
            <a:r>
              <a:rPr lang="en-US" dirty="0">
                <a:latin typeface="Symbol" pitchFamily="2" charset="2"/>
              </a:rPr>
              <a:t>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4F0F43-9DC1-4D1C-6BCE-69B15F6A7DF0}"/>
              </a:ext>
            </a:extLst>
          </p:cNvPr>
          <p:cNvSpPr txBox="1"/>
          <p:nvPr/>
        </p:nvSpPr>
        <p:spPr>
          <a:xfrm>
            <a:off x="3686949" y="2634787"/>
            <a:ext cx="15520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/>
              <a:t>Non-specific bands</a:t>
            </a:r>
            <a:endParaRPr lang="en-US" sz="1200" b="1" dirty="0">
              <a:latin typeface="Symbol" pitchFamily="2" charset="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9FADD6-3948-0493-7321-996A3FE2B9A4}"/>
              </a:ext>
            </a:extLst>
          </p:cNvPr>
          <p:cNvSpPr txBox="1"/>
          <p:nvPr/>
        </p:nvSpPr>
        <p:spPr>
          <a:xfrm rot="18947006">
            <a:off x="8838791" y="2935708"/>
            <a:ext cx="3449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B6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AD190E-0106-9A0B-691A-75CCFDA6FA06}"/>
              </a:ext>
            </a:extLst>
          </p:cNvPr>
          <p:cNvSpPr txBox="1"/>
          <p:nvPr/>
        </p:nvSpPr>
        <p:spPr>
          <a:xfrm rot="18947006">
            <a:off x="8990875" y="2805474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VISTAKO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DCEA63-2774-F6EE-6CE2-D30116F92979}"/>
              </a:ext>
            </a:extLst>
          </p:cNvPr>
          <p:cNvSpPr txBox="1"/>
          <p:nvPr/>
        </p:nvSpPr>
        <p:spPr>
          <a:xfrm rot="18947006">
            <a:off x="9275135" y="2935708"/>
            <a:ext cx="34496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B6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C084CAD-3783-F606-E13F-DBEA870884C9}"/>
              </a:ext>
            </a:extLst>
          </p:cNvPr>
          <p:cNvSpPr txBox="1"/>
          <p:nvPr/>
        </p:nvSpPr>
        <p:spPr>
          <a:xfrm rot="18947006">
            <a:off x="9427219" y="2805474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VISTAKO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AD37C1-C63C-8053-BA2B-6501BAD0E575}"/>
              </a:ext>
            </a:extLst>
          </p:cNvPr>
          <p:cNvSpPr txBox="1"/>
          <p:nvPr/>
        </p:nvSpPr>
        <p:spPr>
          <a:xfrm>
            <a:off x="8836742" y="2460635"/>
            <a:ext cx="55175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/>
              <a:t>NoUV</a:t>
            </a:r>
            <a:endParaRPr lang="en-US" sz="11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A3C292-A4C9-7017-E8E0-C70284688224}"/>
              </a:ext>
            </a:extLst>
          </p:cNvPr>
          <p:cNvSpPr txBox="1"/>
          <p:nvPr/>
        </p:nvSpPr>
        <p:spPr>
          <a:xfrm>
            <a:off x="9412872" y="2460635"/>
            <a:ext cx="64953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UV3hrs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12ECB7-CD7B-8A15-1271-7CDB41377023}"/>
              </a:ext>
            </a:extLst>
          </p:cNvPr>
          <p:cNvSpPr txBox="1"/>
          <p:nvPr/>
        </p:nvSpPr>
        <p:spPr>
          <a:xfrm>
            <a:off x="10104680" y="3123431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Symbol" pitchFamily="2" charset="2"/>
              </a:rPr>
              <a:t>b</a:t>
            </a:r>
            <a:r>
              <a:rPr lang="en-US" b="1" dirty="0"/>
              <a:t>-actin</a:t>
            </a:r>
            <a:endParaRPr lang="en-US" b="1" dirty="0">
              <a:latin typeface="Symbol" pitchFamily="2" charset="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4C40D4B-840F-E47F-B262-44C23A57096C}"/>
              </a:ext>
            </a:extLst>
          </p:cNvPr>
          <p:cNvSpPr txBox="1"/>
          <p:nvPr/>
        </p:nvSpPr>
        <p:spPr>
          <a:xfrm>
            <a:off x="2087320" y="2668671"/>
            <a:ext cx="3353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55</a:t>
            </a:r>
            <a:endParaRPr lang="en-US" sz="1100" dirty="0">
              <a:latin typeface="Symbol" pitchFamily="2" charset="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953FC0-F2A0-8B24-56F7-769C2387C2F1}"/>
              </a:ext>
            </a:extLst>
          </p:cNvPr>
          <p:cNvSpPr txBox="1"/>
          <p:nvPr/>
        </p:nvSpPr>
        <p:spPr>
          <a:xfrm>
            <a:off x="2100728" y="2829345"/>
            <a:ext cx="3353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42</a:t>
            </a:r>
            <a:endParaRPr lang="en-US" sz="1100" dirty="0">
              <a:latin typeface="Symbol" pitchFamily="2" charset="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AA5D6B-B7A2-7844-9FF9-370032D34703}"/>
              </a:ext>
            </a:extLst>
          </p:cNvPr>
          <p:cNvSpPr txBox="1"/>
          <p:nvPr/>
        </p:nvSpPr>
        <p:spPr>
          <a:xfrm>
            <a:off x="2087320" y="3020159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Symbol" pitchFamily="2" charset="2"/>
              </a:rPr>
              <a:t>34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897CB2F-DF49-3921-E44E-7AAC5B9EB226}"/>
              </a:ext>
            </a:extLst>
          </p:cNvPr>
          <p:cNvSpPr txBox="1"/>
          <p:nvPr/>
        </p:nvSpPr>
        <p:spPr>
          <a:xfrm>
            <a:off x="2090652" y="3232035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Symbol" pitchFamily="2" charset="2"/>
              </a:rPr>
              <a:t>26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2E01CAB-6F75-6F1D-AD21-85800230B3BF}"/>
              </a:ext>
            </a:extLst>
          </p:cNvPr>
          <p:cNvSpPr txBox="1"/>
          <p:nvPr/>
        </p:nvSpPr>
        <p:spPr>
          <a:xfrm>
            <a:off x="2087320" y="3538652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Symbol" pitchFamily="2" charset="2"/>
              </a:rPr>
              <a:t>17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7146FD4-F0EE-8E14-F3B5-70E251410BDA}"/>
              </a:ext>
            </a:extLst>
          </p:cNvPr>
          <p:cNvSpPr txBox="1"/>
          <p:nvPr/>
        </p:nvSpPr>
        <p:spPr>
          <a:xfrm>
            <a:off x="2047967" y="2401876"/>
            <a:ext cx="43794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04325B5-32A1-AC65-1B03-B4FBB2C7DCFE}"/>
              </a:ext>
            </a:extLst>
          </p:cNvPr>
          <p:cNvSpPr txBox="1"/>
          <p:nvPr/>
        </p:nvSpPr>
        <p:spPr>
          <a:xfrm>
            <a:off x="8334168" y="3022273"/>
            <a:ext cx="3353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55</a:t>
            </a:r>
            <a:endParaRPr lang="en-US" sz="1100" b="1" dirty="0">
              <a:latin typeface="Symbol" pitchFamily="2" charset="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C63DEFA-DF75-DF54-49CE-2DD38AC6B20C}"/>
              </a:ext>
            </a:extLst>
          </p:cNvPr>
          <p:cNvSpPr txBox="1"/>
          <p:nvPr/>
        </p:nvSpPr>
        <p:spPr>
          <a:xfrm>
            <a:off x="8346111" y="3173719"/>
            <a:ext cx="3353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42</a:t>
            </a:r>
            <a:endParaRPr lang="en-US" sz="1100" b="1" dirty="0">
              <a:latin typeface="Symbol" pitchFamily="2" charset="2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8396026-A350-922B-51DE-D33193B52B0A}"/>
              </a:ext>
            </a:extLst>
          </p:cNvPr>
          <p:cNvSpPr txBox="1"/>
          <p:nvPr/>
        </p:nvSpPr>
        <p:spPr>
          <a:xfrm>
            <a:off x="8334168" y="3397753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Symbol" pitchFamily="2" charset="2"/>
              </a:rPr>
              <a:t>34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263BEFC-23F1-1067-8E70-15656BE961C3}"/>
              </a:ext>
            </a:extLst>
          </p:cNvPr>
          <p:cNvSpPr txBox="1"/>
          <p:nvPr/>
        </p:nvSpPr>
        <p:spPr>
          <a:xfrm>
            <a:off x="8334168" y="3602184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Symbol" pitchFamily="2" charset="2"/>
              </a:rPr>
              <a:t>26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990033A-1AAA-7C9A-8B6D-D1A1FB26C59F}"/>
              </a:ext>
            </a:extLst>
          </p:cNvPr>
          <p:cNvSpPr txBox="1"/>
          <p:nvPr/>
        </p:nvSpPr>
        <p:spPr>
          <a:xfrm>
            <a:off x="8334168" y="4050076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latin typeface="Symbol" pitchFamily="2" charset="2"/>
              </a:rPr>
              <a:t>17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EBC8AED-99ED-CE1D-46A2-404995961A77}"/>
              </a:ext>
            </a:extLst>
          </p:cNvPr>
          <p:cNvSpPr txBox="1"/>
          <p:nvPr/>
        </p:nvSpPr>
        <p:spPr>
          <a:xfrm>
            <a:off x="8294815" y="2701011"/>
            <a:ext cx="4443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 err="1">
                <a:latin typeface="Arial" panose="020B0604020202020204" pitchFamily="34" charset="0"/>
                <a:cs typeface="Arial" panose="020B0604020202020204" pitchFamily="34" charset="0"/>
              </a:rPr>
              <a:t>kDa</a:t>
            </a:r>
            <a:endParaRPr lang="en-US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C14A818-03BE-422D-4737-05AE5C53217C}"/>
              </a:ext>
            </a:extLst>
          </p:cNvPr>
          <p:cNvSpPr txBox="1"/>
          <p:nvPr/>
        </p:nvSpPr>
        <p:spPr>
          <a:xfrm>
            <a:off x="226644" y="286141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Full unedited gel for Figure 3A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B51DC7CF-F98A-685F-A9AF-2BAD75804947}"/>
              </a:ext>
            </a:extLst>
          </p:cNvPr>
          <p:cNvSpPr/>
          <p:nvPr/>
        </p:nvSpPr>
        <p:spPr>
          <a:xfrm>
            <a:off x="2649548" y="2704676"/>
            <a:ext cx="425714" cy="1648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01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90A7FE1-5B4F-358A-5A0C-D2CB898D6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226" t="30235" r="25918" b="22913"/>
          <a:stretch>
            <a:fillRect/>
          </a:stretch>
        </p:blipFill>
        <p:spPr>
          <a:xfrm>
            <a:off x="6601011" y="1841133"/>
            <a:ext cx="3713994" cy="31757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3016AB8-584B-EDB4-09D4-50B767C032AA}"/>
              </a:ext>
            </a:extLst>
          </p:cNvPr>
          <p:cNvSpPr txBox="1"/>
          <p:nvPr/>
        </p:nvSpPr>
        <p:spPr>
          <a:xfrm>
            <a:off x="119179" y="30066"/>
            <a:ext cx="61007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Full unedited gel for Figure 6E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E63195-5990-81FB-159E-096AABBCBA95}"/>
              </a:ext>
            </a:extLst>
          </p:cNvPr>
          <p:cNvSpPr txBox="1"/>
          <p:nvPr/>
        </p:nvSpPr>
        <p:spPr>
          <a:xfrm>
            <a:off x="10315005" y="3264946"/>
            <a:ext cx="960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GAPDH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EEFDC3-D7A5-D262-3C10-EFD8ADE297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231" t="21524" r="22913" b="33725"/>
          <a:stretch>
            <a:fillRect/>
          </a:stretch>
        </p:blipFill>
        <p:spPr>
          <a:xfrm>
            <a:off x="1353505" y="1877230"/>
            <a:ext cx="3800054" cy="31035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6E2B02-9617-8E58-17F0-A7152C4D8387}"/>
              </a:ext>
            </a:extLst>
          </p:cNvPr>
          <p:cNvSpPr txBox="1"/>
          <p:nvPr/>
        </p:nvSpPr>
        <p:spPr>
          <a:xfrm>
            <a:off x="5153559" y="2875003"/>
            <a:ext cx="7772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VISTA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FFAF3DF-08B3-EA75-1E48-F825A474F211}"/>
              </a:ext>
            </a:extLst>
          </p:cNvPr>
          <p:cNvSpPr/>
          <p:nvPr/>
        </p:nvSpPr>
        <p:spPr>
          <a:xfrm>
            <a:off x="1876995" y="2235569"/>
            <a:ext cx="703997" cy="2781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025D6B-146A-F4C9-20B6-0B516AFFD653}"/>
              </a:ext>
            </a:extLst>
          </p:cNvPr>
          <p:cNvSpPr txBox="1"/>
          <p:nvPr/>
        </p:nvSpPr>
        <p:spPr>
          <a:xfrm rot="18947006">
            <a:off x="1816788" y="1292434"/>
            <a:ext cx="10082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WT NTERT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262C18-5A37-5C27-D07D-8083E1E8D311}"/>
              </a:ext>
            </a:extLst>
          </p:cNvPr>
          <p:cNvSpPr txBox="1"/>
          <p:nvPr/>
        </p:nvSpPr>
        <p:spPr>
          <a:xfrm rot="18947006">
            <a:off x="2106764" y="1113393"/>
            <a:ext cx="16205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WT NTERT UV20M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20CBABB-DFB6-02BF-C4C0-EFA59B27852C}"/>
              </a:ext>
            </a:extLst>
          </p:cNvPr>
          <p:cNvSpPr/>
          <p:nvPr/>
        </p:nvSpPr>
        <p:spPr>
          <a:xfrm>
            <a:off x="7123675" y="2273033"/>
            <a:ext cx="703997" cy="278129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C04CE39-DF40-6B5A-6280-8BD598C72A44}"/>
              </a:ext>
            </a:extLst>
          </p:cNvPr>
          <p:cNvSpPr txBox="1"/>
          <p:nvPr/>
        </p:nvSpPr>
        <p:spPr>
          <a:xfrm rot="18947006">
            <a:off x="7126736" y="1545050"/>
            <a:ext cx="445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DB7907-84BE-AAA5-F670-7F3247474CB6}"/>
              </a:ext>
            </a:extLst>
          </p:cNvPr>
          <p:cNvSpPr txBox="1"/>
          <p:nvPr/>
        </p:nvSpPr>
        <p:spPr>
          <a:xfrm rot="18947006">
            <a:off x="7401073" y="1309672"/>
            <a:ext cx="10576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WT UV20M</a:t>
            </a:r>
          </a:p>
        </p:txBody>
      </p:sp>
    </p:spTree>
    <p:extLst>
      <p:ext uri="{BB962C8B-B14F-4D97-AF65-F5344CB8AC3E}">
        <p14:creationId xmlns:p14="http://schemas.microsoft.com/office/powerpoint/2010/main" val="2890296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10FC31-2150-08AC-934D-1E945AE31803}"/>
              </a:ext>
            </a:extLst>
          </p:cNvPr>
          <p:cNvSpPr txBox="1"/>
          <p:nvPr/>
        </p:nvSpPr>
        <p:spPr>
          <a:xfrm>
            <a:off x="0" y="-13395"/>
            <a:ext cx="60980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Full unedited gel for Supplemental Figure 1A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A24161-72BD-80D1-2BC6-F246AD80AC8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92" t="32246" r="33110" b="19577"/>
          <a:stretch>
            <a:fillRect/>
          </a:stretch>
        </p:blipFill>
        <p:spPr>
          <a:xfrm>
            <a:off x="563147" y="1354782"/>
            <a:ext cx="4408947" cy="5397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FAB96F0-6AC4-20BA-E748-1DB84A7F07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126" t="41203" r="30669" b="38468"/>
          <a:stretch>
            <a:fillRect/>
          </a:stretch>
        </p:blipFill>
        <p:spPr>
          <a:xfrm>
            <a:off x="6187436" y="1410751"/>
            <a:ext cx="3974188" cy="221419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2644ED10-65C7-02EE-6BF7-522D93D0C12F}"/>
              </a:ext>
            </a:extLst>
          </p:cNvPr>
          <p:cNvSpPr/>
          <p:nvPr/>
        </p:nvSpPr>
        <p:spPr>
          <a:xfrm>
            <a:off x="1620800" y="1416353"/>
            <a:ext cx="919200" cy="50570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9159FF5-846A-3D5E-2CBA-44309327166C}"/>
              </a:ext>
            </a:extLst>
          </p:cNvPr>
          <p:cNvSpPr/>
          <p:nvPr/>
        </p:nvSpPr>
        <p:spPr>
          <a:xfrm>
            <a:off x="6939453" y="1425266"/>
            <a:ext cx="993281" cy="209610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4F03015-2CF7-AD64-D557-1DB6643DE8C7}"/>
              </a:ext>
            </a:extLst>
          </p:cNvPr>
          <p:cNvSpPr txBox="1"/>
          <p:nvPr/>
        </p:nvSpPr>
        <p:spPr>
          <a:xfrm rot="18947006">
            <a:off x="1734058" y="1124610"/>
            <a:ext cx="346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B6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25350E-98FE-ABCF-57A5-4D839D0FB421}"/>
              </a:ext>
            </a:extLst>
          </p:cNvPr>
          <p:cNvSpPr txBox="1"/>
          <p:nvPr/>
        </p:nvSpPr>
        <p:spPr>
          <a:xfrm rot="18947006">
            <a:off x="2220662" y="1041887"/>
            <a:ext cx="583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Vsir-</a:t>
            </a:r>
            <a:r>
              <a:rPr lang="en-US" sz="1100" b="1" dirty="0"/>
              <a:t>/-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32B861-7AB1-AD01-9DD8-0A5D8E3570C2}"/>
              </a:ext>
            </a:extLst>
          </p:cNvPr>
          <p:cNvSpPr txBox="1"/>
          <p:nvPr/>
        </p:nvSpPr>
        <p:spPr>
          <a:xfrm rot="18947006">
            <a:off x="2578296" y="756824"/>
            <a:ext cx="1401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Vsir-/-.Tmem173-/-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575094-4B72-6C8D-EA26-C89335DEECCE}"/>
              </a:ext>
            </a:extLst>
          </p:cNvPr>
          <p:cNvSpPr txBox="1"/>
          <p:nvPr/>
        </p:nvSpPr>
        <p:spPr>
          <a:xfrm rot="18947006">
            <a:off x="3205675" y="1065352"/>
            <a:ext cx="346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B6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FF3C92-B063-ADAF-4B9D-907B068A9D19}"/>
              </a:ext>
            </a:extLst>
          </p:cNvPr>
          <p:cNvSpPr txBox="1"/>
          <p:nvPr/>
        </p:nvSpPr>
        <p:spPr>
          <a:xfrm rot="18947006">
            <a:off x="3692279" y="982629"/>
            <a:ext cx="583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Vsir-</a:t>
            </a:r>
            <a:r>
              <a:rPr lang="en-US" sz="1100" b="1" dirty="0"/>
              <a:t>/-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E81C14-425D-5AD7-C57A-C7713AA76171}"/>
              </a:ext>
            </a:extLst>
          </p:cNvPr>
          <p:cNvSpPr txBox="1"/>
          <p:nvPr/>
        </p:nvSpPr>
        <p:spPr>
          <a:xfrm rot="18947006">
            <a:off x="4049913" y="697566"/>
            <a:ext cx="1401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Vsir-/-.Tmem173-/-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D7A23D-BB74-C158-4C8F-918151C6B372}"/>
              </a:ext>
            </a:extLst>
          </p:cNvPr>
          <p:cNvSpPr txBox="1"/>
          <p:nvPr/>
        </p:nvSpPr>
        <p:spPr>
          <a:xfrm rot="18947006">
            <a:off x="7054769" y="1171799"/>
            <a:ext cx="346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B6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B191C2C-5D5A-EFCF-38AC-7C43670DB2CD}"/>
              </a:ext>
            </a:extLst>
          </p:cNvPr>
          <p:cNvSpPr txBox="1"/>
          <p:nvPr/>
        </p:nvSpPr>
        <p:spPr>
          <a:xfrm rot="18947006">
            <a:off x="7541373" y="1089076"/>
            <a:ext cx="583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Vsir-</a:t>
            </a:r>
            <a:r>
              <a:rPr lang="en-US" sz="1100" b="1" dirty="0"/>
              <a:t>/-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BAF7B89-78A8-2B5C-C78B-6FB492FFD66D}"/>
              </a:ext>
            </a:extLst>
          </p:cNvPr>
          <p:cNvSpPr txBox="1"/>
          <p:nvPr/>
        </p:nvSpPr>
        <p:spPr>
          <a:xfrm rot="18947006">
            <a:off x="7899007" y="804013"/>
            <a:ext cx="1401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Vsir-/-.Tmem173-/-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4382309-3CA4-18F4-410B-CE5821107DBF}"/>
              </a:ext>
            </a:extLst>
          </p:cNvPr>
          <p:cNvSpPr txBox="1"/>
          <p:nvPr/>
        </p:nvSpPr>
        <p:spPr>
          <a:xfrm rot="18947006">
            <a:off x="8526386" y="1112541"/>
            <a:ext cx="346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/>
              <a:t>B6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F7D4196-AE2B-84F9-EF47-DC0B148DBCC6}"/>
              </a:ext>
            </a:extLst>
          </p:cNvPr>
          <p:cNvSpPr txBox="1"/>
          <p:nvPr/>
        </p:nvSpPr>
        <p:spPr>
          <a:xfrm rot="18947006">
            <a:off x="9012990" y="1029818"/>
            <a:ext cx="58381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Vsir-</a:t>
            </a:r>
            <a:r>
              <a:rPr lang="en-US" sz="1100" b="1" dirty="0"/>
              <a:t>/-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FED8218-C7A2-7A8D-9986-C8B895BBDBA7}"/>
              </a:ext>
            </a:extLst>
          </p:cNvPr>
          <p:cNvSpPr txBox="1"/>
          <p:nvPr/>
        </p:nvSpPr>
        <p:spPr>
          <a:xfrm rot="18947006">
            <a:off x="9370624" y="744755"/>
            <a:ext cx="14013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i="1" dirty="0"/>
              <a:t>Vsir-/-.Tmem173-/-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2EBAD88-05BD-C4E0-D8DD-E7E8FFFA10CD}"/>
              </a:ext>
            </a:extLst>
          </p:cNvPr>
          <p:cNvSpPr txBox="1"/>
          <p:nvPr/>
        </p:nvSpPr>
        <p:spPr>
          <a:xfrm>
            <a:off x="4970368" y="3527518"/>
            <a:ext cx="744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IFN-k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F5010F-A56E-F958-ABBA-F9C63CB8A0AF}"/>
              </a:ext>
            </a:extLst>
          </p:cNvPr>
          <p:cNvSpPr txBox="1"/>
          <p:nvPr/>
        </p:nvSpPr>
        <p:spPr>
          <a:xfrm>
            <a:off x="10138750" y="3118403"/>
            <a:ext cx="920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Symbol" pitchFamily="2" charset="2"/>
              </a:rPr>
              <a:t>b</a:t>
            </a:r>
            <a:r>
              <a:rPr lang="en-US" b="1" dirty="0"/>
              <a:t>-actin</a:t>
            </a:r>
            <a:endParaRPr lang="en-US" b="1" dirty="0">
              <a:latin typeface="Symbol" pitchFamily="2" charset="2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297ED1B-4ED2-3EAC-EC8F-46E5741E525D}"/>
              </a:ext>
            </a:extLst>
          </p:cNvPr>
          <p:cNvSpPr txBox="1"/>
          <p:nvPr/>
        </p:nvSpPr>
        <p:spPr>
          <a:xfrm>
            <a:off x="-81814" y="2829284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55kDa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63A0848-A078-5B60-B0A3-6B50409F9023}"/>
              </a:ext>
            </a:extLst>
          </p:cNvPr>
          <p:cNvSpPr txBox="1"/>
          <p:nvPr/>
        </p:nvSpPr>
        <p:spPr>
          <a:xfrm>
            <a:off x="-64090" y="3141201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43kDa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F5C66D0-3F7D-B03E-FCD7-6FC47CCDFB6F}"/>
              </a:ext>
            </a:extLst>
          </p:cNvPr>
          <p:cNvSpPr txBox="1"/>
          <p:nvPr/>
        </p:nvSpPr>
        <p:spPr>
          <a:xfrm>
            <a:off x="-64090" y="3521370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34kDa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576D14A1-D03B-F1CE-2CE8-F89CCF6B94B8}"/>
              </a:ext>
            </a:extLst>
          </p:cNvPr>
          <p:cNvSpPr txBox="1"/>
          <p:nvPr/>
        </p:nvSpPr>
        <p:spPr>
          <a:xfrm>
            <a:off x="5565156" y="2829284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55kDa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A7F1880-01C5-AF17-3934-B89E2242E4D0}"/>
              </a:ext>
            </a:extLst>
          </p:cNvPr>
          <p:cNvSpPr txBox="1"/>
          <p:nvPr/>
        </p:nvSpPr>
        <p:spPr>
          <a:xfrm>
            <a:off x="5582880" y="3141201"/>
            <a:ext cx="6511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43kDa</a:t>
            </a:r>
          </a:p>
        </p:txBody>
      </p:sp>
    </p:spTree>
    <p:extLst>
      <p:ext uri="{BB962C8B-B14F-4D97-AF65-F5344CB8AC3E}">
        <p14:creationId xmlns:p14="http://schemas.microsoft.com/office/powerpoint/2010/main" val="2848097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4625</TotalTime>
  <Words>156</Words>
  <Application>Microsoft Macintosh PowerPoint</Application>
  <PresentationFormat>Widescreen</PresentationFormat>
  <Paragraphs>87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Symbol</vt:lpstr>
      <vt:lpstr>Office Theme</vt:lpstr>
      <vt:lpstr>Raw Immunoblot data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Zachary Peters</dc:creator>
  <cp:lastModifiedBy>Sladjana Skopelja-Gardner</cp:lastModifiedBy>
  <cp:revision>14</cp:revision>
  <dcterms:created xsi:type="dcterms:W3CDTF">2026-06-10T12:58:38Z</dcterms:created>
  <dcterms:modified xsi:type="dcterms:W3CDTF">2026-09-24T12:56:49Z</dcterms:modified>
</cp:coreProperties>
</file>