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60" r:id="rId5"/>
    <p:sldId id="259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310"/>
    <p:restoredTop sz="94662"/>
  </p:normalViewPr>
  <p:slideViewPr>
    <p:cSldViewPr snapToGrid="0">
      <p:cViewPr varScale="1">
        <p:scale>
          <a:sx n="104" d="100"/>
          <a:sy n="104" d="100"/>
        </p:scale>
        <p:origin x="560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A0EE6A-3968-5137-3D94-2670BD01444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FF7459A-8876-C532-E54E-861D6458194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4A705D8-3F05-5695-824A-529D552EA7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8A2C6-19B9-A741-8688-66CB8D4D488E}" type="datetimeFigureOut">
              <a:t>10/26/25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D174EC-E08F-9269-40E9-EE9F64BDAD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F6D0FE-1CB4-CEFF-7A04-93F3B05233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BDE67D-68A2-BA4C-8C2E-5ABDCE9A67EF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24870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B9B260-FE93-AC97-BFE6-7579B9571C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EB63ECF-8380-BBFF-6FD7-21E7DCFEE08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FFBC7C9-BA57-DABB-A74E-36FCD1EE41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8A2C6-19B9-A741-8688-66CB8D4D488E}" type="datetimeFigureOut">
              <a:t>10/26/25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1B3F53-97D5-B440-9A24-74EE814D41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6804CE-208B-47AA-24E5-086A452153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BDE67D-68A2-BA4C-8C2E-5ABDCE9A67EF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3666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5AAC4BE-6920-DA50-382C-BA9A67DC33A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FF83C46-37D2-8438-6B42-D3E9E0588F2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72BD2B-3012-5532-1298-92EB5F2CCE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8A2C6-19B9-A741-8688-66CB8D4D488E}" type="datetimeFigureOut">
              <a:t>10/26/25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A8E4F3-642E-F236-7122-DDBB55A111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469C1B-61A4-00DA-161E-8A6BA30A0D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BDE67D-68A2-BA4C-8C2E-5ABDCE9A67EF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48582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C6F6F7-2DCE-26D7-A103-7203170CFE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63E525-6919-A69E-F798-217D8CC885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75BC42-6EDF-FFA8-25B7-19C92C16AA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8A2C6-19B9-A741-8688-66CB8D4D488E}" type="datetimeFigureOut">
              <a:t>10/26/25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C4A8B3-FA7F-59F2-61B5-F921CE3D3A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648C36D-EDEB-E6DE-82E3-4D54D2F12E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BDE67D-68A2-BA4C-8C2E-5ABDCE9A67EF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11398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FDBED9-1923-C543-EDF5-8E5D5F4033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86B350A-17DF-7641-1B86-87EC2239E8A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CF8D1D-747E-8F8C-5866-30FF75C07C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8A2C6-19B9-A741-8688-66CB8D4D488E}" type="datetimeFigureOut">
              <a:t>10/26/25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8E4CFC8-F6CC-8E32-8999-82232ECAD4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07BAE2C-79EF-8AC6-A804-75ED281440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BDE67D-68A2-BA4C-8C2E-5ABDCE9A67EF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05411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E94208-5ADB-6724-6573-2066FAC1BD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359AEB-17A2-239F-B7EA-5443DF7AF2C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B4F353C-89E6-BCFB-8003-A4188B1B5D0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EAEDE47-92D8-7879-D24B-6053AADFB0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8A2C6-19B9-A741-8688-66CB8D4D488E}" type="datetimeFigureOut">
              <a:t>10/26/25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F49E993-A103-0CAC-E06E-777906C4DB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3B4A4CA-237B-07DA-6373-E4A8960246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BDE67D-68A2-BA4C-8C2E-5ABDCE9A67EF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83008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C25727-24C0-D838-3210-BC481B2A0A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BD8601-E0C4-F6FD-B1B1-833821FBB89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4AA63B7-31F1-0DD9-17E2-78739F59F2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01CC334-DF13-BC81-F829-53306F59D03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D967A25-F72F-5766-8E28-033FFA80601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4276012-02A6-097E-5CC2-B95464648A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8A2C6-19B9-A741-8688-66CB8D4D488E}" type="datetimeFigureOut">
              <a:t>10/26/25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A0284D6-E2D0-CAB9-44E8-179E190D92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51128B1-8C0A-5B9F-9743-6D19470491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BDE67D-68A2-BA4C-8C2E-5ABDCE9A67EF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23036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E29993-1937-6803-7D2E-725EBC170D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6127694-1CFC-1E2A-AF4B-2CBBDE1198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8A2C6-19B9-A741-8688-66CB8D4D488E}" type="datetimeFigureOut">
              <a:t>10/26/25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FE152EA-4461-3BEF-1A7A-D433C1AA25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A277C85-0DB7-8469-EA4A-3121B3554F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BDE67D-68A2-BA4C-8C2E-5ABDCE9A67EF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06135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7C33517-9845-B637-1132-C064ED6FAB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8A2C6-19B9-A741-8688-66CB8D4D488E}" type="datetimeFigureOut">
              <a:t>10/26/25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25AF9CD-B243-AE12-8A4D-FA549F2F22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B15368F-5C79-5CC7-95FB-A8A8BD83F1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BDE67D-68A2-BA4C-8C2E-5ABDCE9A67EF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72106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5EA0B2-26DF-2FA8-CB39-E8FD10A2C3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CB1CC2-C80D-211C-48B7-4282F5F4DC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6EF22DC-E024-7233-CD26-211900DAE1C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0FEBBAB-9C08-C510-240A-41ECC465F7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8A2C6-19B9-A741-8688-66CB8D4D488E}" type="datetimeFigureOut">
              <a:t>10/26/25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B41FD6A-895D-BFC9-AE48-E8E90FEDED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674193D-3B72-5817-D2B9-3121FC842D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BDE67D-68A2-BA4C-8C2E-5ABDCE9A67EF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42795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535126-FFA7-3A33-BCAC-E07E4709CD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E1D9F17-12E7-DB9F-DBC3-3B4F0061FBD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E9C057E-258B-996F-7D3B-DB5A242F71A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4EC0C1-976A-8A77-5FC0-B782B8B69E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8A2C6-19B9-A741-8688-66CB8D4D488E}" type="datetimeFigureOut">
              <a:t>10/26/25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A427686-DC1F-4FBB-8FFC-973AECC13A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56ECE5C-465C-C118-16D7-F3AC21A052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BDE67D-68A2-BA4C-8C2E-5ABDCE9A67EF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56843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EC3C340-0742-2775-F95A-49ADB3D368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AEE19D3-4593-3E50-7AFE-6FB2EE63C6F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21ABAA6-62DC-760D-017C-97CFD0442AB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4A8A2C6-19B9-A741-8688-66CB8D4D488E}" type="datetimeFigureOut">
              <a:t>10/26/25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7E15829-7125-2DC8-DD42-AB2F5FD4B41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280FF0-BE5C-2F7D-7824-BEF113C139F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2BDE67D-68A2-BA4C-8C2E-5ABDCE9A67EF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78406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7.png"/><Relationship Id="rId4" Type="http://schemas.openxmlformats.org/officeDocument/2006/relationships/image" Target="../media/image1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8700102E-5184-0882-E576-8A91E31DBFC7}"/>
              </a:ext>
            </a:extLst>
          </p:cNvPr>
          <p:cNvSpPr txBox="1"/>
          <p:nvPr/>
        </p:nvSpPr>
        <p:spPr>
          <a:xfrm>
            <a:off x="551543" y="478971"/>
            <a:ext cx="21569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/>
              <a:t>Blots from Figure 4F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053447E-1A28-9547-82E2-CF49D8FF3F10}"/>
              </a:ext>
            </a:extLst>
          </p:cNvPr>
          <p:cNvSpPr txBox="1"/>
          <p:nvPr/>
        </p:nvSpPr>
        <p:spPr>
          <a:xfrm>
            <a:off x="6512032" y="5213356"/>
            <a:ext cx="9076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>
                <a:latin typeface="Arial" panose="020B0604020202020204" pitchFamily="34" charset="0"/>
                <a:cs typeface="Arial" panose="020B0604020202020204" pitchFamily="34" charset="0"/>
              </a:rPr>
              <a:t>TGFβ1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537E218-D5E7-17DC-C718-11B392FA9E1A}"/>
              </a:ext>
            </a:extLst>
          </p:cNvPr>
          <p:cNvSpPr txBox="1"/>
          <p:nvPr/>
        </p:nvSpPr>
        <p:spPr>
          <a:xfrm>
            <a:off x="7559927" y="5228745"/>
            <a:ext cx="142859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>
                <a:latin typeface="Arial" panose="020B0604020202020204" pitchFamily="34" charset="0"/>
                <a:cs typeface="Arial" panose="020B0604020202020204" pitchFamily="34" charset="0"/>
              </a:rPr>
              <a:t>-     +     -     +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31E6106-B81C-7A36-768B-7E92F107F3B3}"/>
              </a:ext>
            </a:extLst>
          </p:cNvPr>
          <p:cNvSpPr txBox="1"/>
          <p:nvPr/>
        </p:nvSpPr>
        <p:spPr>
          <a:xfrm>
            <a:off x="7475314" y="5731765"/>
            <a:ext cx="74090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>
                <a:latin typeface="Arial" panose="020B0604020202020204" pitchFamily="34" charset="0"/>
                <a:cs typeface="Arial" panose="020B0604020202020204" pitchFamily="34" charset="0"/>
              </a:rPr>
              <a:t>dsiNC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C7F5A492-62BF-6095-DCF4-9C204C042613}"/>
              </a:ext>
            </a:extLst>
          </p:cNvPr>
          <p:cNvCxnSpPr/>
          <p:nvPr/>
        </p:nvCxnSpPr>
        <p:spPr>
          <a:xfrm>
            <a:off x="7543515" y="5668639"/>
            <a:ext cx="577133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C4E4BA43-8B39-FF0B-39F4-0E1D2DFDD5D0}"/>
              </a:ext>
            </a:extLst>
          </p:cNvPr>
          <p:cNvCxnSpPr/>
          <p:nvPr/>
        </p:nvCxnSpPr>
        <p:spPr>
          <a:xfrm>
            <a:off x="8339864" y="5668639"/>
            <a:ext cx="577133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E5EA4A3F-9C88-CFFB-B8F4-9A52DD5E51E1}"/>
              </a:ext>
            </a:extLst>
          </p:cNvPr>
          <p:cNvSpPr txBox="1"/>
          <p:nvPr/>
        </p:nvSpPr>
        <p:spPr>
          <a:xfrm>
            <a:off x="8150016" y="5731765"/>
            <a:ext cx="95731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>
                <a:latin typeface="Arial" panose="020B0604020202020204" pitchFamily="34" charset="0"/>
                <a:cs typeface="Arial" panose="020B0604020202020204" pitchFamily="34" charset="0"/>
              </a:rPr>
              <a:t>dsiETS1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E001ED6A-BCFD-456B-C1C4-1A9C4946392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36201" y="3418721"/>
            <a:ext cx="2362200" cy="1689100"/>
          </a:xfrm>
          <a:prstGeom prst="rect">
            <a:avLst/>
          </a:prstGeom>
        </p:spPr>
      </p:pic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49E0B5E7-E567-E202-17A7-4085E416E450}"/>
              </a:ext>
            </a:extLst>
          </p:cNvPr>
          <p:cNvCxnSpPr>
            <a:cxnSpLocks/>
          </p:cNvCxnSpPr>
          <p:nvPr/>
        </p:nvCxnSpPr>
        <p:spPr>
          <a:xfrm flipH="1">
            <a:off x="9709272" y="4270731"/>
            <a:ext cx="682760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TextBox 14">
            <a:extLst>
              <a:ext uri="{FF2B5EF4-FFF2-40B4-BE49-F238E27FC236}">
                <a16:creationId xmlns:a16="http://schemas.microsoft.com/office/drawing/2014/main" id="{2A20F4BE-5C71-864D-1DD3-F85212736D2B}"/>
              </a:ext>
            </a:extLst>
          </p:cNvPr>
          <p:cNvSpPr txBox="1"/>
          <p:nvPr/>
        </p:nvSpPr>
        <p:spPr>
          <a:xfrm>
            <a:off x="10473332" y="4086065"/>
            <a:ext cx="8819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>
                <a:latin typeface="Arial" panose="020B0604020202020204" pitchFamily="34" charset="0"/>
                <a:cs typeface="Arial" panose="020B0604020202020204" pitchFamily="34" charset="0"/>
              </a:rPr>
              <a:t>β-actin</a:t>
            </a:r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C1726575-CCFD-4664-C896-C578A31B0D3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83949" y="3418721"/>
            <a:ext cx="2019300" cy="1612900"/>
          </a:xfrm>
          <a:prstGeom prst="rect">
            <a:avLst/>
          </a:prstGeom>
        </p:spPr>
      </p:pic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68217A47-FDE5-2156-2BD6-CF445EE77804}"/>
              </a:ext>
            </a:extLst>
          </p:cNvPr>
          <p:cNvCxnSpPr>
            <a:cxnSpLocks/>
          </p:cNvCxnSpPr>
          <p:nvPr/>
        </p:nvCxnSpPr>
        <p:spPr>
          <a:xfrm flipH="1">
            <a:off x="4086649" y="4146342"/>
            <a:ext cx="682760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TextBox 17">
            <a:extLst>
              <a:ext uri="{FF2B5EF4-FFF2-40B4-BE49-F238E27FC236}">
                <a16:creationId xmlns:a16="http://schemas.microsoft.com/office/drawing/2014/main" id="{B7B5C76A-9463-160D-D2C3-8A2CC2B1EBEB}"/>
              </a:ext>
            </a:extLst>
          </p:cNvPr>
          <p:cNvSpPr txBox="1"/>
          <p:nvPr/>
        </p:nvSpPr>
        <p:spPr>
          <a:xfrm>
            <a:off x="4850709" y="3961676"/>
            <a:ext cx="7446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>
                <a:latin typeface="Arial" panose="020B0604020202020204" pitchFamily="34" charset="0"/>
                <a:cs typeface="Arial" panose="020B0604020202020204" pitchFamily="34" charset="0"/>
              </a:rPr>
              <a:t>PAI-1</a:t>
            </a:r>
          </a:p>
        </p:txBody>
      </p:sp>
      <p:pic>
        <p:nvPicPr>
          <p:cNvPr id="19" name="Picture 18">
            <a:extLst>
              <a:ext uri="{FF2B5EF4-FFF2-40B4-BE49-F238E27FC236}">
                <a16:creationId xmlns:a16="http://schemas.microsoft.com/office/drawing/2014/main" id="{A7CE2214-0F5B-1F3E-9B9F-B2BA6B12981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086608" y="1622575"/>
            <a:ext cx="2209800" cy="1676400"/>
          </a:xfrm>
          <a:prstGeom prst="rect">
            <a:avLst/>
          </a:prstGeom>
        </p:spPr>
      </p:pic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95CCDAC3-4119-E680-AA2D-2D0E6C1D6EDA}"/>
              </a:ext>
            </a:extLst>
          </p:cNvPr>
          <p:cNvCxnSpPr>
            <a:cxnSpLocks/>
          </p:cNvCxnSpPr>
          <p:nvPr/>
        </p:nvCxnSpPr>
        <p:spPr>
          <a:xfrm flipH="1">
            <a:off x="9361785" y="2519532"/>
            <a:ext cx="682760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TextBox 20">
            <a:extLst>
              <a:ext uri="{FF2B5EF4-FFF2-40B4-BE49-F238E27FC236}">
                <a16:creationId xmlns:a16="http://schemas.microsoft.com/office/drawing/2014/main" id="{B65C3FD5-96C6-C02A-D6E1-C37FD0C71A23}"/>
              </a:ext>
            </a:extLst>
          </p:cNvPr>
          <p:cNvSpPr txBox="1"/>
          <p:nvPr/>
        </p:nvSpPr>
        <p:spPr>
          <a:xfrm>
            <a:off x="10125845" y="2334866"/>
            <a:ext cx="7617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>
                <a:latin typeface="Arial" panose="020B0604020202020204" pitchFamily="34" charset="0"/>
                <a:cs typeface="Arial" panose="020B0604020202020204" pitchFamily="34" charset="0"/>
              </a:rPr>
              <a:t>ETS1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46882775-5546-86BF-4670-B1882F8065B8}"/>
              </a:ext>
            </a:extLst>
          </p:cNvPr>
          <p:cNvSpPr txBox="1"/>
          <p:nvPr/>
        </p:nvSpPr>
        <p:spPr>
          <a:xfrm>
            <a:off x="1007952" y="5150230"/>
            <a:ext cx="9076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>
                <a:latin typeface="Arial" panose="020B0604020202020204" pitchFamily="34" charset="0"/>
                <a:cs typeface="Arial" panose="020B0604020202020204" pitchFamily="34" charset="0"/>
              </a:rPr>
              <a:t>TGFβ1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03C79492-A500-05D5-F465-7203071AD924}"/>
              </a:ext>
            </a:extLst>
          </p:cNvPr>
          <p:cNvSpPr txBox="1"/>
          <p:nvPr/>
        </p:nvSpPr>
        <p:spPr>
          <a:xfrm>
            <a:off x="2055847" y="5165619"/>
            <a:ext cx="142859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>
                <a:latin typeface="Arial" panose="020B0604020202020204" pitchFamily="34" charset="0"/>
                <a:cs typeface="Arial" panose="020B0604020202020204" pitchFamily="34" charset="0"/>
              </a:rPr>
              <a:t>-     +     -     +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EE2A199B-AA4C-6D64-37E7-5D83ABA28C10}"/>
              </a:ext>
            </a:extLst>
          </p:cNvPr>
          <p:cNvSpPr txBox="1"/>
          <p:nvPr/>
        </p:nvSpPr>
        <p:spPr>
          <a:xfrm>
            <a:off x="1971234" y="5668639"/>
            <a:ext cx="74090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>
                <a:latin typeface="Arial" panose="020B0604020202020204" pitchFamily="34" charset="0"/>
                <a:cs typeface="Arial" panose="020B0604020202020204" pitchFamily="34" charset="0"/>
              </a:rPr>
              <a:t>dsiNC</a:t>
            </a:r>
          </a:p>
        </p:txBody>
      </p: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65F95818-1896-334B-67C2-89A69E71A449}"/>
              </a:ext>
            </a:extLst>
          </p:cNvPr>
          <p:cNvCxnSpPr/>
          <p:nvPr/>
        </p:nvCxnSpPr>
        <p:spPr>
          <a:xfrm>
            <a:off x="2039435" y="5605513"/>
            <a:ext cx="577133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DEE23361-9F1F-F05F-2501-791035784359}"/>
              </a:ext>
            </a:extLst>
          </p:cNvPr>
          <p:cNvCxnSpPr/>
          <p:nvPr/>
        </p:nvCxnSpPr>
        <p:spPr>
          <a:xfrm>
            <a:off x="2835784" y="5605513"/>
            <a:ext cx="577133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>
            <a:extLst>
              <a:ext uri="{FF2B5EF4-FFF2-40B4-BE49-F238E27FC236}">
                <a16:creationId xmlns:a16="http://schemas.microsoft.com/office/drawing/2014/main" id="{84D551AA-40C5-F1C9-1CA9-C3F9E892E105}"/>
              </a:ext>
            </a:extLst>
          </p:cNvPr>
          <p:cNvSpPr txBox="1"/>
          <p:nvPr/>
        </p:nvSpPr>
        <p:spPr>
          <a:xfrm>
            <a:off x="2645936" y="5668639"/>
            <a:ext cx="95731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>
                <a:latin typeface="Arial" panose="020B0604020202020204" pitchFamily="34" charset="0"/>
                <a:cs typeface="Arial" panose="020B0604020202020204" pitchFamily="34" charset="0"/>
              </a:rPr>
              <a:t>dsiETS1</a:t>
            </a:r>
          </a:p>
        </p:txBody>
      </p:sp>
      <p:pic>
        <p:nvPicPr>
          <p:cNvPr id="28" name="Picture 27">
            <a:extLst>
              <a:ext uri="{FF2B5EF4-FFF2-40B4-BE49-F238E27FC236}">
                <a16:creationId xmlns:a16="http://schemas.microsoft.com/office/drawing/2014/main" id="{E5A8B988-5EE1-44B6-3655-353AA8CF2AC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512845" y="1622575"/>
            <a:ext cx="2514600" cy="1295400"/>
          </a:xfrm>
          <a:prstGeom prst="rect">
            <a:avLst/>
          </a:prstGeom>
        </p:spPr>
      </p:pic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DD8DC848-F192-C040-51CB-ABE7500D70F3}"/>
              </a:ext>
            </a:extLst>
          </p:cNvPr>
          <p:cNvCxnSpPr>
            <a:cxnSpLocks/>
          </p:cNvCxnSpPr>
          <p:nvPr/>
        </p:nvCxnSpPr>
        <p:spPr>
          <a:xfrm flipH="1">
            <a:off x="4086649" y="2018789"/>
            <a:ext cx="682760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0" name="TextBox 29">
            <a:extLst>
              <a:ext uri="{FF2B5EF4-FFF2-40B4-BE49-F238E27FC236}">
                <a16:creationId xmlns:a16="http://schemas.microsoft.com/office/drawing/2014/main" id="{B89A8B3F-FED1-C35F-D452-8D524C5FDD77}"/>
              </a:ext>
            </a:extLst>
          </p:cNvPr>
          <p:cNvSpPr txBox="1"/>
          <p:nvPr/>
        </p:nvSpPr>
        <p:spPr>
          <a:xfrm>
            <a:off x="4850709" y="1834123"/>
            <a:ext cx="12875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>
                <a:latin typeface="Arial" panose="020B0604020202020204" pitchFamily="34" charset="0"/>
                <a:cs typeface="Arial" panose="020B0604020202020204" pitchFamily="34" charset="0"/>
              </a:rPr>
              <a:t>Collagen 1</a:t>
            </a:r>
          </a:p>
        </p:txBody>
      </p:sp>
    </p:spTree>
    <p:extLst>
      <p:ext uri="{BB962C8B-B14F-4D97-AF65-F5344CB8AC3E}">
        <p14:creationId xmlns:p14="http://schemas.microsoft.com/office/powerpoint/2010/main" val="418699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093F8C7-E8EA-5212-F200-FF02A1A531C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3BAF5A8D-531E-AE5F-24E3-2A6524482C07}"/>
              </a:ext>
            </a:extLst>
          </p:cNvPr>
          <p:cNvSpPr txBox="1"/>
          <p:nvPr/>
        </p:nvSpPr>
        <p:spPr>
          <a:xfrm>
            <a:off x="551543" y="478971"/>
            <a:ext cx="21938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/>
              <a:t>Blots from Figure 5D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403A47D-863E-D6EF-1679-317CA1FC1B4A}"/>
              </a:ext>
            </a:extLst>
          </p:cNvPr>
          <p:cNvSpPr txBox="1"/>
          <p:nvPr/>
        </p:nvSpPr>
        <p:spPr>
          <a:xfrm>
            <a:off x="6512032" y="5213356"/>
            <a:ext cx="8515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>
                <a:latin typeface="Arial" panose="020B0604020202020204" pitchFamily="34" charset="0"/>
                <a:cs typeface="Arial" panose="020B0604020202020204" pitchFamily="34" charset="0"/>
              </a:rPr>
              <a:t>MASH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D4AFA12-A49F-CA21-3380-F8640A54433D}"/>
              </a:ext>
            </a:extLst>
          </p:cNvPr>
          <p:cNvSpPr txBox="1"/>
          <p:nvPr/>
        </p:nvSpPr>
        <p:spPr>
          <a:xfrm>
            <a:off x="7559927" y="5228745"/>
            <a:ext cx="142859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>
                <a:latin typeface="Arial" panose="020B0604020202020204" pitchFamily="34" charset="0"/>
                <a:cs typeface="Arial" panose="020B0604020202020204" pitchFamily="34" charset="0"/>
              </a:rPr>
              <a:t>-     +     -     +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18FBEAE-A9F1-98BB-A676-56786C98E6CF}"/>
              </a:ext>
            </a:extLst>
          </p:cNvPr>
          <p:cNvSpPr txBox="1"/>
          <p:nvPr/>
        </p:nvSpPr>
        <p:spPr>
          <a:xfrm>
            <a:off x="7475314" y="5731765"/>
            <a:ext cx="74090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>
                <a:latin typeface="Arial" panose="020B0604020202020204" pitchFamily="34" charset="0"/>
                <a:cs typeface="Arial" panose="020B0604020202020204" pitchFamily="34" charset="0"/>
              </a:rPr>
              <a:t>dsiNC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F7AFEB1B-30F5-A146-376D-822F07D3B6A6}"/>
              </a:ext>
            </a:extLst>
          </p:cNvPr>
          <p:cNvCxnSpPr/>
          <p:nvPr/>
        </p:nvCxnSpPr>
        <p:spPr>
          <a:xfrm>
            <a:off x="7543515" y="5668639"/>
            <a:ext cx="577133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E8CC14B1-3990-645E-8644-0AE49CEA0952}"/>
              </a:ext>
            </a:extLst>
          </p:cNvPr>
          <p:cNvCxnSpPr/>
          <p:nvPr/>
        </p:nvCxnSpPr>
        <p:spPr>
          <a:xfrm>
            <a:off x="8339864" y="5668639"/>
            <a:ext cx="577133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7DE587A0-EFEC-C0E3-2157-21EBBEB0188A}"/>
              </a:ext>
            </a:extLst>
          </p:cNvPr>
          <p:cNvSpPr txBox="1"/>
          <p:nvPr/>
        </p:nvSpPr>
        <p:spPr>
          <a:xfrm>
            <a:off x="8150016" y="5731765"/>
            <a:ext cx="95731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>
                <a:latin typeface="Arial" panose="020B0604020202020204" pitchFamily="34" charset="0"/>
                <a:cs typeface="Arial" panose="020B0604020202020204" pitchFamily="34" charset="0"/>
              </a:rPr>
              <a:t>dsiETS1</a:t>
            </a:r>
          </a:p>
        </p:txBody>
      </p: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B629726F-C237-A80A-A0DE-E69EE338D2CC}"/>
              </a:ext>
            </a:extLst>
          </p:cNvPr>
          <p:cNvCxnSpPr>
            <a:cxnSpLocks/>
          </p:cNvCxnSpPr>
          <p:nvPr/>
        </p:nvCxnSpPr>
        <p:spPr>
          <a:xfrm flipH="1">
            <a:off x="9709272" y="4270731"/>
            <a:ext cx="682760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TextBox 14">
            <a:extLst>
              <a:ext uri="{FF2B5EF4-FFF2-40B4-BE49-F238E27FC236}">
                <a16:creationId xmlns:a16="http://schemas.microsoft.com/office/drawing/2014/main" id="{4BFA7E7A-2D73-9146-E656-E689794778AA}"/>
              </a:ext>
            </a:extLst>
          </p:cNvPr>
          <p:cNvSpPr txBox="1"/>
          <p:nvPr/>
        </p:nvSpPr>
        <p:spPr>
          <a:xfrm>
            <a:off x="10473332" y="4086065"/>
            <a:ext cx="8819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>
                <a:latin typeface="Arial" panose="020B0604020202020204" pitchFamily="34" charset="0"/>
                <a:cs typeface="Arial" panose="020B0604020202020204" pitchFamily="34" charset="0"/>
              </a:rPr>
              <a:t>β-actin</a:t>
            </a:r>
          </a:p>
        </p:txBody>
      </p: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1339549F-2CAE-03E5-55A0-9F4A920201B3}"/>
              </a:ext>
            </a:extLst>
          </p:cNvPr>
          <p:cNvCxnSpPr>
            <a:cxnSpLocks/>
          </p:cNvCxnSpPr>
          <p:nvPr/>
        </p:nvCxnSpPr>
        <p:spPr>
          <a:xfrm flipH="1">
            <a:off x="4086649" y="4146342"/>
            <a:ext cx="682760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TextBox 17">
            <a:extLst>
              <a:ext uri="{FF2B5EF4-FFF2-40B4-BE49-F238E27FC236}">
                <a16:creationId xmlns:a16="http://schemas.microsoft.com/office/drawing/2014/main" id="{DFADBD67-D67D-5992-7E8A-FCDA6CEABD22}"/>
              </a:ext>
            </a:extLst>
          </p:cNvPr>
          <p:cNvSpPr txBox="1"/>
          <p:nvPr/>
        </p:nvSpPr>
        <p:spPr>
          <a:xfrm>
            <a:off x="4850709" y="3961676"/>
            <a:ext cx="7446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>
                <a:latin typeface="Arial" panose="020B0604020202020204" pitchFamily="34" charset="0"/>
                <a:cs typeface="Arial" panose="020B0604020202020204" pitchFamily="34" charset="0"/>
              </a:rPr>
              <a:t>PAI-1</a:t>
            </a:r>
          </a:p>
        </p:txBody>
      </p: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62684466-E644-C042-27C8-B291742FA606}"/>
              </a:ext>
            </a:extLst>
          </p:cNvPr>
          <p:cNvCxnSpPr>
            <a:cxnSpLocks/>
          </p:cNvCxnSpPr>
          <p:nvPr/>
        </p:nvCxnSpPr>
        <p:spPr>
          <a:xfrm flipH="1">
            <a:off x="9361785" y="2650158"/>
            <a:ext cx="682760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TextBox 20">
            <a:extLst>
              <a:ext uri="{FF2B5EF4-FFF2-40B4-BE49-F238E27FC236}">
                <a16:creationId xmlns:a16="http://schemas.microsoft.com/office/drawing/2014/main" id="{DE71B5A0-D66E-3867-4047-830595905F92}"/>
              </a:ext>
            </a:extLst>
          </p:cNvPr>
          <p:cNvSpPr txBox="1"/>
          <p:nvPr/>
        </p:nvSpPr>
        <p:spPr>
          <a:xfrm>
            <a:off x="10125845" y="2465492"/>
            <a:ext cx="8178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>
                <a:latin typeface="Arial" panose="020B0604020202020204" pitchFamily="34" charset="0"/>
                <a:cs typeface="Arial" panose="020B0604020202020204" pitchFamily="34" charset="0"/>
              </a:rPr>
              <a:t>⍺SMA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5A761B05-B712-B80A-B835-95A80BE1097E}"/>
              </a:ext>
            </a:extLst>
          </p:cNvPr>
          <p:cNvSpPr txBox="1"/>
          <p:nvPr/>
        </p:nvSpPr>
        <p:spPr>
          <a:xfrm>
            <a:off x="1007952" y="5150230"/>
            <a:ext cx="8515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>
                <a:latin typeface="Arial" panose="020B0604020202020204" pitchFamily="34" charset="0"/>
                <a:cs typeface="Arial" panose="020B0604020202020204" pitchFamily="34" charset="0"/>
              </a:rPr>
              <a:t>MASH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148A65D8-0EE1-F5A0-F296-3AC162850A51}"/>
              </a:ext>
            </a:extLst>
          </p:cNvPr>
          <p:cNvSpPr txBox="1"/>
          <p:nvPr/>
        </p:nvSpPr>
        <p:spPr>
          <a:xfrm>
            <a:off x="2186473" y="5165619"/>
            <a:ext cx="142859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>
                <a:latin typeface="Arial" panose="020B0604020202020204" pitchFamily="34" charset="0"/>
                <a:cs typeface="Arial" panose="020B0604020202020204" pitchFamily="34" charset="0"/>
              </a:rPr>
              <a:t>-     +     -     +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6967DB25-2B2C-6F9F-8625-441ACD824176}"/>
              </a:ext>
            </a:extLst>
          </p:cNvPr>
          <p:cNvSpPr txBox="1"/>
          <p:nvPr/>
        </p:nvSpPr>
        <p:spPr>
          <a:xfrm>
            <a:off x="2101860" y="5668639"/>
            <a:ext cx="74090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>
                <a:latin typeface="Arial" panose="020B0604020202020204" pitchFamily="34" charset="0"/>
                <a:cs typeface="Arial" panose="020B0604020202020204" pitchFamily="34" charset="0"/>
              </a:rPr>
              <a:t>dsiNC</a:t>
            </a:r>
          </a:p>
        </p:txBody>
      </p: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3103EFD6-7B53-DF1C-775C-E7F8D23D8AD0}"/>
              </a:ext>
            </a:extLst>
          </p:cNvPr>
          <p:cNvCxnSpPr/>
          <p:nvPr/>
        </p:nvCxnSpPr>
        <p:spPr>
          <a:xfrm>
            <a:off x="2170061" y="5605513"/>
            <a:ext cx="577133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300E3D0C-6149-3C76-7CE5-3DD767AC13FF}"/>
              </a:ext>
            </a:extLst>
          </p:cNvPr>
          <p:cNvCxnSpPr/>
          <p:nvPr/>
        </p:nvCxnSpPr>
        <p:spPr>
          <a:xfrm>
            <a:off x="2966410" y="5605513"/>
            <a:ext cx="577133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>
            <a:extLst>
              <a:ext uri="{FF2B5EF4-FFF2-40B4-BE49-F238E27FC236}">
                <a16:creationId xmlns:a16="http://schemas.microsoft.com/office/drawing/2014/main" id="{2C5EBC0D-45A9-F8B1-2D33-271743DB8D49}"/>
              </a:ext>
            </a:extLst>
          </p:cNvPr>
          <p:cNvSpPr txBox="1"/>
          <p:nvPr/>
        </p:nvSpPr>
        <p:spPr>
          <a:xfrm>
            <a:off x="2776562" y="5668639"/>
            <a:ext cx="95731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>
                <a:latin typeface="Arial" panose="020B0604020202020204" pitchFamily="34" charset="0"/>
                <a:cs typeface="Arial" panose="020B0604020202020204" pitchFamily="34" charset="0"/>
              </a:rPr>
              <a:t>dsiETS1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08F15BB4-74AA-1909-D84C-3DBA2DBA0FA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54672" y="3638686"/>
            <a:ext cx="2273300" cy="1524000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2BE31DD6-111F-83CD-57D8-066EEB89D92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28075" y="2001020"/>
            <a:ext cx="1892300" cy="1473200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53766CB1-B9D3-527B-559A-0E7D4DCAEEB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07084" y="3477153"/>
            <a:ext cx="2057400" cy="1524000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0B763013-EDA9-8A1D-B186-DB2F87C72DA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433709" y="1682910"/>
            <a:ext cx="2616200" cy="1460500"/>
          </a:xfrm>
          <a:prstGeom prst="rect">
            <a:avLst/>
          </a:prstGeom>
        </p:spPr>
      </p:pic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CC223C8E-5D64-8268-7BB7-AB139AE96821}"/>
              </a:ext>
            </a:extLst>
          </p:cNvPr>
          <p:cNvCxnSpPr>
            <a:cxnSpLocks/>
          </p:cNvCxnSpPr>
          <p:nvPr/>
        </p:nvCxnSpPr>
        <p:spPr>
          <a:xfrm flipH="1">
            <a:off x="4180304" y="2236794"/>
            <a:ext cx="682760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9" name="TextBox 28">
            <a:extLst>
              <a:ext uri="{FF2B5EF4-FFF2-40B4-BE49-F238E27FC236}">
                <a16:creationId xmlns:a16="http://schemas.microsoft.com/office/drawing/2014/main" id="{5D0BBD22-8FA6-8DBB-187C-4A181D1EBBF3}"/>
              </a:ext>
            </a:extLst>
          </p:cNvPr>
          <p:cNvSpPr txBox="1"/>
          <p:nvPr/>
        </p:nvSpPr>
        <p:spPr>
          <a:xfrm>
            <a:off x="4944364" y="2052128"/>
            <a:ext cx="12875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>
                <a:latin typeface="Arial" panose="020B0604020202020204" pitchFamily="34" charset="0"/>
                <a:cs typeface="Arial" panose="020B0604020202020204" pitchFamily="34" charset="0"/>
              </a:rPr>
              <a:t>Collagen 1</a:t>
            </a:r>
          </a:p>
        </p:txBody>
      </p:sp>
    </p:spTree>
    <p:extLst>
      <p:ext uri="{BB962C8B-B14F-4D97-AF65-F5344CB8AC3E}">
        <p14:creationId xmlns:p14="http://schemas.microsoft.com/office/powerpoint/2010/main" val="19117354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C0C482F-15E9-A1D9-0152-891D4F658B6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659099CD-A20C-88B7-4F66-3A2BCFA0EB7A}"/>
              </a:ext>
            </a:extLst>
          </p:cNvPr>
          <p:cNvSpPr txBox="1"/>
          <p:nvPr/>
        </p:nvSpPr>
        <p:spPr>
          <a:xfrm>
            <a:off x="551543" y="478971"/>
            <a:ext cx="21938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/>
              <a:t>Blots from Figure 6D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BB76C4B-D490-9A16-6D42-1C5535B14516}"/>
              </a:ext>
            </a:extLst>
          </p:cNvPr>
          <p:cNvSpPr txBox="1"/>
          <p:nvPr/>
        </p:nvSpPr>
        <p:spPr>
          <a:xfrm rot="16200000">
            <a:off x="7000027" y="5328304"/>
            <a:ext cx="8515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>
                <a:latin typeface="Arial" panose="020B0604020202020204" pitchFamily="34" charset="0"/>
                <a:cs typeface="Arial" panose="020B0604020202020204" pitchFamily="34" charset="0"/>
              </a:rPr>
              <a:t>MASH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2E88E8C-2BA2-EC12-AD25-138D7A884F14}"/>
              </a:ext>
            </a:extLst>
          </p:cNvPr>
          <p:cNvSpPr txBox="1"/>
          <p:nvPr/>
        </p:nvSpPr>
        <p:spPr>
          <a:xfrm>
            <a:off x="7391496" y="6106600"/>
            <a:ext cx="74090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>
                <a:latin typeface="Arial" panose="020B0604020202020204" pitchFamily="34" charset="0"/>
                <a:cs typeface="Arial" panose="020B0604020202020204" pitchFamily="34" charset="0"/>
              </a:rPr>
              <a:t>dsiNC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B85EE5F8-2A95-D3EA-E1BE-B5F00D801149}"/>
              </a:ext>
            </a:extLst>
          </p:cNvPr>
          <p:cNvCxnSpPr/>
          <p:nvPr/>
        </p:nvCxnSpPr>
        <p:spPr>
          <a:xfrm>
            <a:off x="7459697" y="6043474"/>
            <a:ext cx="577133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58258C7B-B3AF-1517-9570-9E7B623A5271}"/>
              </a:ext>
            </a:extLst>
          </p:cNvPr>
          <p:cNvCxnSpPr/>
          <p:nvPr/>
        </p:nvCxnSpPr>
        <p:spPr>
          <a:xfrm>
            <a:off x="8256046" y="6043474"/>
            <a:ext cx="577133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E2C6FA80-516A-0AF8-71CD-ED0AFDC3EC6C}"/>
              </a:ext>
            </a:extLst>
          </p:cNvPr>
          <p:cNvSpPr txBox="1"/>
          <p:nvPr/>
        </p:nvSpPr>
        <p:spPr>
          <a:xfrm>
            <a:off x="8066198" y="6106600"/>
            <a:ext cx="95731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>
                <a:latin typeface="Arial" panose="020B0604020202020204" pitchFamily="34" charset="0"/>
                <a:cs typeface="Arial" panose="020B0604020202020204" pitchFamily="34" charset="0"/>
              </a:rPr>
              <a:t>dsiETS1</a:t>
            </a:r>
          </a:p>
        </p:txBody>
      </p: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7AD9FC5D-F31B-834C-33D0-AB53FF7BCB53}"/>
              </a:ext>
            </a:extLst>
          </p:cNvPr>
          <p:cNvCxnSpPr>
            <a:cxnSpLocks/>
          </p:cNvCxnSpPr>
          <p:nvPr/>
        </p:nvCxnSpPr>
        <p:spPr>
          <a:xfrm flipH="1">
            <a:off x="9405327" y="3806038"/>
            <a:ext cx="682760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TextBox 14">
            <a:extLst>
              <a:ext uri="{FF2B5EF4-FFF2-40B4-BE49-F238E27FC236}">
                <a16:creationId xmlns:a16="http://schemas.microsoft.com/office/drawing/2014/main" id="{20230651-02BE-A068-385A-6EE7E7C2AC20}"/>
              </a:ext>
            </a:extLst>
          </p:cNvPr>
          <p:cNvSpPr txBox="1"/>
          <p:nvPr/>
        </p:nvSpPr>
        <p:spPr>
          <a:xfrm>
            <a:off x="10169387" y="3621372"/>
            <a:ext cx="8819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>
                <a:latin typeface="Arial" panose="020B0604020202020204" pitchFamily="34" charset="0"/>
                <a:cs typeface="Arial" panose="020B0604020202020204" pitchFamily="34" charset="0"/>
              </a:rPr>
              <a:t>β-actin</a:t>
            </a:r>
          </a:p>
        </p:txBody>
      </p: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77FDF9A2-DCC5-B5C7-1046-39F566F6D06D}"/>
              </a:ext>
            </a:extLst>
          </p:cNvPr>
          <p:cNvCxnSpPr>
            <a:cxnSpLocks/>
          </p:cNvCxnSpPr>
          <p:nvPr/>
        </p:nvCxnSpPr>
        <p:spPr>
          <a:xfrm flipH="1">
            <a:off x="4086649" y="4146342"/>
            <a:ext cx="682760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5A88A04B-C9FB-1F2A-8347-A9457EB7D0C2}"/>
              </a:ext>
            </a:extLst>
          </p:cNvPr>
          <p:cNvCxnSpPr>
            <a:cxnSpLocks/>
          </p:cNvCxnSpPr>
          <p:nvPr/>
        </p:nvCxnSpPr>
        <p:spPr>
          <a:xfrm flipH="1">
            <a:off x="3721221" y="2212423"/>
            <a:ext cx="682760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TextBox 20">
            <a:extLst>
              <a:ext uri="{FF2B5EF4-FFF2-40B4-BE49-F238E27FC236}">
                <a16:creationId xmlns:a16="http://schemas.microsoft.com/office/drawing/2014/main" id="{33DF327D-AD5D-1E8F-962C-0658D38FE99A}"/>
              </a:ext>
            </a:extLst>
          </p:cNvPr>
          <p:cNvSpPr txBox="1"/>
          <p:nvPr/>
        </p:nvSpPr>
        <p:spPr>
          <a:xfrm>
            <a:off x="4485281" y="2027757"/>
            <a:ext cx="12875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>
                <a:latin typeface="Arial" panose="020B0604020202020204" pitchFamily="34" charset="0"/>
                <a:cs typeface="Arial" panose="020B0604020202020204" pitchFamily="34" charset="0"/>
              </a:rPr>
              <a:t>Collagen 1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0A5B4553-7961-3B82-955B-6C7888ABF7D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38934" y="3452303"/>
            <a:ext cx="2590800" cy="1498600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93812B76-A412-0662-1464-2462C79DEE08}"/>
              </a:ext>
            </a:extLst>
          </p:cNvPr>
          <p:cNvSpPr txBox="1"/>
          <p:nvPr/>
        </p:nvSpPr>
        <p:spPr>
          <a:xfrm rot="16200000">
            <a:off x="7524824" y="5214358"/>
            <a:ext cx="6078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>
                <a:latin typeface="Arial" panose="020B0604020202020204" pitchFamily="34" charset="0"/>
                <a:cs typeface="Arial" panose="020B0604020202020204" pitchFamily="34" charset="0"/>
              </a:rPr>
              <a:t>Reg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2F3C497F-88ED-A25A-7BC7-FF16307F6C5D}"/>
              </a:ext>
            </a:extLst>
          </p:cNvPr>
          <p:cNvSpPr txBox="1"/>
          <p:nvPr/>
        </p:nvSpPr>
        <p:spPr>
          <a:xfrm rot="16200000">
            <a:off x="7900795" y="5351985"/>
            <a:ext cx="8515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>
                <a:latin typeface="Arial" panose="020B0604020202020204" pitchFamily="34" charset="0"/>
                <a:cs typeface="Arial" panose="020B0604020202020204" pitchFamily="34" charset="0"/>
              </a:rPr>
              <a:t>MASH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2583A63F-47B7-5E78-9B58-3FB671DBD0FD}"/>
              </a:ext>
            </a:extLst>
          </p:cNvPr>
          <p:cNvSpPr txBox="1"/>
          <p:nvPr/>
        </p:nvSpPr>
        <p:spPr>
          <a:xfrm rot="16200000">
            <a:off x="8425592" y="5238039"/>
            <a:ext cx="6078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>
                <a:latin typeface="Arial" panose="020B0604020202020204" pitchFamily="34" charset="0"/>
                <a:cs typeface="Arial" panose="020B0604020202020204" pitchFamily="34" charset="0"/>
              </a:rPr>
              <a:t>Reg</a:t>
            </a: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DBA33532-F53F-8022-7F4F-6495C06D5DB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94168" y="3555773"/>
            <a:ext cx="2844800" cy="1447800"/>
          </a:xfrm>
          <a:prstGeom prst="rect">
            <a:avLst/>
          </a:prstGeom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C53EEA57-3C9D-8EF8-9E63-419AC143676D}"/>
              </a:ext>
            </a:extLst>
          </p:cNvPr>
          <p:cNvSpPr txBox="1"/>
          <p:nvPr/>
        </p:nvSpPr>
        <p:spPr>
          <a:xfrm rot="16200000">
            <a:off x="1332198" y="5265178"/>
            <a:ext cx="85151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>
                <a:latin typeface="Arial" panose="020B0604020202020204" pitchFamily="34" charset="0"/>
                <a:cs typeface="Arial" panose="020B0604020202020204" pitchFamily="34" charset="0"/>
              </a:rPr>
              <a:t>MASH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3E260F36-3E0C-13C6-8C54-713B44FE890F}"/>
              </a:ext>
            </a:extLst>
          </p:cNvPr>
          <p:cNvSpPr txBox="1"/>
          <p:nvPr/>
        </p:nvSpPr>
        <p:spPr>
          <a:xfrm>
            <a:off x="1723667" y="6043474"/>
            <a:ext cx="74090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>
                <a:latin typeface="Arial" panose="020B0604020202020204" pitchFamily="34" charset="0"/>
                <a:cs typeface="Arial" panose="020B0604020202020204" pitchFamily="34" charset="0"/>
              </a:rPr>
              <a:t>dsiNC</a:t>
            </a:r>
          </a:p>
        </p:txBody>
      </p: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B01C33D8-6C7B-19FB-A056-C84931BE4994}"/>
              </a:ext>
            </a:extLst>
          </p:cNvPr>
          <p:cNvCxnSpPr>
            <a:cxnSpLocks/>
          </p:cNvCxnSpPr>
          <p:nvPr/>
        </p:nvCxnSpPr>
        <p:spPr>
          <a:xfrm>
            <a:off x="1791868" y="5980348"/>
            <a:ext cx="577133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A82111E9-8C02-98AF-2D1B-22BAFF384183}"/>
              </a:ext>
            </a:extLst>
          </p:cNvPr>
          <p:cNvCxnSpPr>
            <a:cxnSpLocks/>
          </p:cNvCxnSpPr>
          <p:nvPr/>
        </p:nvCxnSpPr>
        <p:spPr>
          <a:xfrm>
            <a:off x="2588217" y="5980348"/>
            <a:ext cx="577133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29">
            <a:extLst>
              <a:ext uri="{FF2B5EF4-FFF2-40B4-BE49-F238E27FC236}">
                <a16:creationId xmlns:a16="http://schemas.microsoft.com/office/drawing/2014/main" id="{7B5B14C6-4101-2E27-17E7-7CCC4338960B}"/>
              </a:ext>
            </a:extLst>
          </p:cNvPr>
          <p:cNvSpPr txBox="1"/>
          <p:nvPr/>
        </p:nvSpPr>
        <p:spPr>
          <a:xfrm>
            <a:off x="2398369" y="6043474"/>
            <a:ext cx="95731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>
                <a:latin typeface="Arial" panose="020B0604020202020204" pitchFamily="34" charset="0"/>
                <a:cs typeface="Arial" panose="020B0604020202020204" pitchFamily="34" charset="0"/>
              </a:rPr>
              <a:t>dsiETS1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5CF67772-988E-F4F0-D900-D20649C5C584}"/>
              </a:ext>
            </a:extLst>
          </p:cNvPr>
          <p:cNvSpPr txBox="1"/>
          <p:nvPr/>
        </p:nvSpPr>
        <p:spPr>
          <a:xfrm rot="16200000">
            <a:off x="1856995" y="5151232"/>
            <a:ext cx="60785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>
                <a:latin typeface="Arial" panose="020B0604020202020204" pitchFamily="34" charset="0"/>
                <a:cs typeface="Arial" panose="020B0604020202020204" pitchFamily="34" charset="0"/>
              </a:rPr>
              <a:t>Reg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21917663-82F2-F710-D43D-55CB56567B72}"/>
              </a:ext>
            </a:extLst>
          </p:cNvPr>
          <p:cNvSpPr txBox="1"/>
          <p:nvPr/>
        </p:nvSpPr>
        <p:spPr>
          <a:xfrm rot="16200000">
            <a:off x="2232966" y="5288859"/>
            <a:ext cx="85151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>
                <a:latin typeface="Arial" panose="020B0604020202020204" pitchFamily="34" charset="0"/>
                <a:cs typeface="Arial" panose="020B0604020202020204" pitchFamily="34" charset="0"/>
              </a:rPr>
              <a:t>MASH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76CD961F-D89F-3445-5FF7-9E1C34AD2E38}"/>
              </a:ext>
            </a:extLst>
          </p:cNvPr>
          <p:cNvSpPr txBox="1"/>
          <p:nvPr/>
        </p:nvSpPr>
        <p:spPr>
          <a:xfrm rot="16200000">
            <a:off x="2757763" y="5174913"/>
            <a:ext cx="60785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>
                <a:latin typeface="Arial" panose="020B0604020202020204" pitchFamily="34" charset="0"/>
                <a:cs typeface="Arial" panose="020B0604020202020204" pitchFamily="34" charset="0"/>
              </a:rPr>
              <a:t>Reg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7F7E8BB3-089B-BE8A-6438-FC41E7BE6858}"/>
              </a:ext>
            </a:extLst>
          </p:cNvPr>
          <p:cNvSpPr txBox="1"/>
          <p:nvPr/>
        </p:nvSpPr>
        <p:spPr>
          <a:xfrm>
            <a:off x="4878621" y="3961676"/>
            <a:ext cx="8178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>
                <a:latin typeface="Arial" panose="020B0604020202020204" pitchFamily="34" charset="0"/>
                <a:cs typeface="Arial" panose="020B0604020202020204" pitchFamily="34" charset="0"/>
              </a:rPr>
              <a:t>⍺SMA</a:t>
            </a:r>
          </a:p>
        </p:txBody>
      </p:sp>
      <p:pic>
        <p:nvPicPr>
          <p:cNvPr id="37" name="Picture 36">
            <a:extLst>
              <a:ext uri="{FF2B5EF4-FFF2-40B4-BE49-F238E27FC236}">
                <a16:creationId xmlns:a16="http://schemas.microsoft.com/office/drawing/2014/main" id="{8D66FD91-603D-04FD-8E2E-17977325718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64491" y="1829608"/>
            <a:ext cx="2362200" cy="1346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47644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A74ED7E-F114-DA4F-6B8F-8E6408714E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EF6B2B36-C2B6-C8F1-8FD3-F8445F518A19}"/>
              </a:ext>
            </a:extLst>
          </p:cNvPr>
          <p:cNvSpPr txBox="1"/>
          <p:nvPr/>
        </p:nvSpPr>
        <p:spPr>
          <a:xfrm>
            <a:off x="551543" y="478971"/>
            <a:ext cx="21633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/>
              <a:t>Blots from Figure 7E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31290062-6D5A-AA4C-89B8-948BA3AD6C9F}"/>
              </a:ext>
            </a:extLst>
          </p:cNvPr>
          <p:cNvSpPr txBox="1"/>
          <p:nvPr/>
        </p:nvSpPr>
        <p:spPr>
          <a:xfrm rot="16200000">
            <a:off x="809392" y="2491126"/>
            <a:ext cx="74090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>
                <a:latin typeface="Arial" panose="020B0604020202020204" pitchFamily="34" charset="0"/>
                <a:cs typeface="Arial" panose="020B0604020202020204" pitchFamily="34" charset="0"/>
              </a:rPr>
              <a:t>dsiNC</a:t>
            </a:r>
          </a:p>
        </p:txBody>
      </p: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58E12239-BF39-5C66-5020-DA968CCFD068}"/>
              </a:ext>
            </a:extLst>
          </p:cNvPr>
          <p:cNvCxnSpPr/>
          <p:nvPr/>
        </p:nvCxnSpPr>
        <p:spPr>
          <a:xfrm>
            <a:off x="1106708" y="3229637"/>
            <a:ext cx="577133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1424536F-8185-DB4D-4EE9-BA5871A4D288}"/>
              </a:ext>
            </a:extLst>
          </p:cNvPr>
          <p:cNvCxnSpPr/>
          <p:nvPr/>
        </p:nvCxnSpPr>
        <p:spPr>
          <a:xfrm>
            <a:off x="2420970" y="3237539"/>
            <a:ext cx="577133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>
            <a:extLst>
              <a:ext uri="{FF2B5EF4-FFF2-40B4-BE49-F238E27FC236}">
                <a16:creationId xmlns:a16="http://schemas.microsoft.com/office/drawing/2014/main" id="{7A3EF6DC-C631-71A0-2E04-BD6F3E1AB368}"/>
              </a:ext>
            </a:extLst>
          </p:cNvPr>
          <p:cNvSpPr txBox="1"/>
          <p:nvPr/>
        </p:nvSpPr>
        <p:spPr>
          <a:xfrm rot="16200000">
            <a:off x="1181060" y="2549517"/>
            <a:ext cx="95731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>
                <a:latin typeface="Arial" panose="020B0604020202020204" pitchFamily="34" charset="0"/>
                <a:cs typeface="Arial" panose="020B0604020202020204" pitchFamily="34" charset="0"/>
              </a:rPr>
              <a:t>dsiETS1</a:t>
            </a:r>
          </a:p>
        </p:txBody>
      </p:sp>
      <p:pic>
        <p:nvPicPr>
          <p:cNvPr id="27" name="Picture 26">
            <a:extLst>
              <a:ext uri="{FF2B5EF4-FFF2-40B4-BE49-F238E27FC236}">
                <a16:creationId xmlns:a16="http://schemas.microsoft.com/office/drawing/2014/main" id="{60065987-6C42-64AF-D142-F487074CD86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2139" y="1338438"/>
            <a:ext cx="3289300" cy="901700"/>
          </a:xfrm>
          <a:prstGeom prst="rect">
            <a:avLst/>
          </a:prstGeom>
        </p:spPr>
      </p:pic>
      <p:cxnSp>
        <p:nvCxnSpPr>
          <p:cNvPr id="34" name="Straight Arrow Connector 33">
            <a:extLst>
              <a:ext uri="{FF2B5EF4-FFF2-40B4-BE49-F238E27FC236}">
                <a16:creationId xmlns:a16="http://schemas.microsoft.com/office/drawing/2014/main" id="{A6D1C0FE-0C8B-D0BE-82A5-82C3FA369A1E}"/>
              </a:ext>
            </a:extLst>
          </p:cNvPr>
          <p:cNvCxnSpPr>
            <a:cxnSpLocks/>
          </p:cNvCxnSpPr>
          <p:nvPr/>
        </p:nvCxnSpPr>
        <p:spPr>
          <a:xfrm flipH="1">
            <a:off x="4005425" y="1911432"/>
            <a:ext cx="682760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5" name="TextBox 34">
            <a:extLst>
              <a:ext uri="{FF2B5EF4-FFF2-40B4-BE49-F238E27FC236}">
                <a16:creationId xmlns:a16="http://schemas.microsoft.com/office/drawing/2014/main" id="{51590FD9-1C06-1511-31C9-C6B9B9D24B7F}"/>
              </a:ext>
            </a:extLst>
          </p:cNvPr>
          <p:cNvSpPr txBox="1"/>
          <p:nvPr/>
        </p:nvSpPr>
        <p:spPr>
          <a:xfrm>
            <a:off x="4769485" y="1726766"/>
            <a:ext cx="9499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>
                <a:latin typeface="Arial" panose="020B0604020202020204" pitchFamily="34" charset="0"/>
                <a:cs typeface="Arial" panose="020B0604020202020204" pitchFamily="34" charset="0"/>
              </a:rPr>
              <a:t>CRTC2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AE2B97C0-A6D0-2C0A-9C39-FC553A0F8D4A}"/>
              </a:ext>
            </a:extLst>
          </p:cNvPr>
          <p:cNvSpPr txBox="1"/>
          <p:nvPr/>
        </p:nvSpPr>
        <p:spPr>
          <a:xfrm rot="16200000">
            <a:off x="2085124" y="2523312"/>
            <a:ext cx="74090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>
                <a:latin typeface="Arial" panose="020B0604020202020204" pitchFamily="34" charset="0"/>
                <a:cs typeface="Arial" panose="020B0604020202020204" pitchFamily="34" charset="0"/>
              </a:rPr>
              <a:t>dsiNC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DE763E8D-9D13-4BC2-63E6-4CDA8852CF0D}"/>
              </a:ext>
            </a:extLst>
          </p:cNvPr>
          <p:cNvSpPr txBox="1"/>
          <p:nvPr/>
        </p:nvSpPr>
        <p:spPr>
          <a:xfrm rot="16200000">
            <a:off x="2456792" y="2581703"/>
            <a:ext cx="95731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>
                <a:latin typeface="Arial" panose="020B0604020202020204" pitchFamily="34" charset="0"/>
                <a:cs typeface="Arial" panose="020B0604020202020204" pitchFamily="34" charset="0"/>
              </a:rPr>
              <a:t>dsiETS1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D0EA9EC3-A6DA-E045-84E4-897A80E8B5AD}"/>
              </a:ext>
            </a:extLst>
          </p:cNvPr>
          <p:cNvSpPr txBox="1"/>
          <p:nvPr/>
        </p:nvSpPr>
        <p:spPr>
          <a:xfrm>
            <a:off x="1106708" y="3247261"/>
            <a:ext cx="57259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>
                <a:latin typeface="Arial" panose="020B0604020202020204" pitchFamily="34" charset="0"/>
                <a:cs typeface="Arial" panose="020B0604020202020204" pitchFamily="34" charset="0"/>
              </a:rPr>
              <a:t>set1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307B861F-C6BA-C51D-408D-AF8F0CC595FE}"/>
              </a:ext>
            </a:extLst>
          </p:cNvPr>
          <p:cNvSpPr txBox="1"/>
          <p:nvPr/>
        </p:nvSpPr>
        <p:spPr>
          <a:xfrm>
            <a:off x="2425510" y="3261822"/>
            <a:ext cx="57259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>
                <a:latin typeface="Arial" panose="020B0604020202020204" pitchFamily="34" charset="0"/>
                <a:cs typeface="Arial" panose="020B0604020202020204" pitchFamily="34" charset="0"/>
              </a:rPr>
              <a:t>set2</a:t>
            </a:r>
          </a:p>
        </p:txBody>
      </p:sp>
      <p:pic>
        <p:nvPicPr>
          <p:cNvPr id="44" name="Picture 43">
            <a:extLst>
              <a:ext uri="{FF2B5EF4-FFF2-40B4-BE49-F238E27FC236}">
                <a16:creationId xmlns:a16="http://schemas.microsoft.com/office/drawing/2014/main" id="{BAD55D29-660E-4186-8428-5494BF6444D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72577" y="1289026"/>
            <a:ext cx="2745564" cy="1403562"/>
          </a:xfrm>
          <a:prstGeom prst="rect">
            <a:avLst/>
          </a:prstGeom>
        </p:spPr>
      </p:pic>
      <p:sp>
        <p:nvSpPr>
          <p:cNvPr id="59" name="TextBox 58">
            <a:extLst>
              <a:ext uri="{FF2B5EF4-FFF2-40B4-BE49-F238E27FC236}">
                <a16:creationId xmlns:a16="http://schemas.microsoft.com/office/drawing/2014/main" id="{BFFBE03F-B18C-A24D-7E1A-1B90127CE778}"/>
              </a:ext>
            </a:extLst>
          </p:cNvPr>
          <p:cNvSpPr txBox="1"/>
          <p:nvPr/>
        </p:nvSpPr>
        <p:spPr>
          <a:xfrm rot="16200000">
            <a:off x="6719268" y="2976652"/>
            <a:ext cx="74090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>
                <a:latin typeface="Arial" panose="020B0604020202020204" pitchFamily="34" charset="0"/>
                <a:cs typeface="Arial" panose="020B0604020202020204" pitchFamily="34" charset="0"/>
              </a:rPr>
              <a:t>dsiNC</a:t>
            </a:r>
          </a:p>
        </p:txBody>
      </p:sp>
      <p:cxnSp>
        <p:nvCxnSpPr>
          <p:cNvPr id="60" name="Straight Connector 59">
            <a:extLst>
              <a:ext uri="{FF2B5EF4-FFF2-40B4-BE49-F238E27FC236}">
                <a16:creationId xmlns:a16="http://schemas.microsoft.com/office/drawing/2014/main" id="{18B28C6D-6BDA-6138-F037-CDD9F2D26214}"/>
              </a:ext>
            </a:extLst>
          </p:cNvPr>
          <p:cNvCxnSpPr/>
          <p:nvPr/>
        </p:nvCxnSpPr>
        <p:spPr>
          <a:xfrm>
            <a:off x="7016584" y="3715163"/>
            <a:ext cx="577133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Connector 60">
            <a:extLst>
              <a:ext uri="{FF2B5EF4-FFF2-40B4-BE49-F238E27FC236}">
                <a16:creationId xmlns:a16="http://schemas.microsoft.com/office/drawing/2014/main" id="{7A06E90A-AD26-C331-E93F-4C8DEA9B2765}"/>
              </a:ext>
            </a:extLst>
          </p:cNvPr>
          <p:cNvCxnSpPr/>
          <p:nvPr/>
        </p:nvCxnSpPr>
        <p:spPr>
          <a:xfrm>
            <a:off x="8330846" y="3723065"/>
            <a:ext cx="577133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TextBox 61">
            <a:extLst>
              <a:ext uri="{FF2B5EF4-FFF2-40B4-BE49-F238E27FC236}">
                <a16:creationId xmlns:a16="http://schemas.microsoft.com/office/drawing/2014/main" id="{9B566B29-C54B-97CC-5853-D8A3FC8317D9}"/>
              </a:ext>
            </a:extLst>
          </p:cNvPr>
          <p:cNvSpPr txBox="1"/>
          <p:nvPr/>
        </p:nvSpPr>
        <p:spPr>
          <a:xfrm rot="16200000">
            <a:off x="7090936" y="3035043"/>
            <a:ext cx="95731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>
                <a:latin typeface="Arial" panose="020B0604020202020204" pitchFamily="34" charset="0"/>
                <a:cs typeface="Arial" panose="020B0604020202020204" pitchFamily="34" charset="0"/>
              </a:rPr>
              <a:t>dsiETS1</a:t>
            </a: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63B016C5-C735-645D-17C1-9A8611747D3C}"/>
              </a:ext>
            </a:extLst>
          </p:cNvPr>
          <p:cNvSpPr txBox="1"/>
          <p:nvPr/>
        </p:nvSpPr>
        <p:spPr>
          <a:xfrm rot="16200000">
            <a:off x="7995000" y="3008838"/>
            <a:ext cx="74090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>
                <a:latin typeface="Arial" panose="020B0604020202020204" pitchFamily="34" charset="0"/>
                <a:cs typeface="Arial" panose="020B0604020202020204" pitchFamily="34" charset="0"/>
              </a:rPr>
              <a:t>dsiNC</a:t>
            </a:r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48EEFF0E-735B-D6D8-DD92-7D3216BAEA3A}"/>
              </a:ext>
            </a:extLst>
          </p:cNvPr>
          <p:cNvSpPr txBox="1"/>
          <p:nvPr/>
        </p:nvSpPr>
        <p:spPr>
          <a:xfrm rot="16200000">
            <a:off x="8366668" y="3067229"/>
            <a:ext cx="95731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>
                <a:latin typeface="Arial" panose="020B0604020202020204" pitchFamily="34" charset="0"/>
                <a:cs typeface="Arial" panose="020B0604020202020204" pitchFamily="34" charset="0"/>
              </a:rPr>
              <a:t>dsiETS1</a:t>
            </a:r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7AA68A9E-A9B4-6A16-2AAC-F4DE1B67B8FB}"/>
              </a:ext>
            </a:extLst>
          </p:cNvPr>
          <p:cNvSpPr txBox="1"/>
          <p:nvPr/>
        </p:nvSpPr>
        <p:spPr>
          <a:xfrm>
            <a:off x="7016584" y="3732787"/>
            <a:ext cx="57259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>
                <a:latin typeface="Arial" panose="020B0604020202020204" pitchFamily="34" charset="0"/>
                <a:cs typeface="Arial" panose="020B0604020202020204" pitchFamily="34" charset="0"/>
              </a:rPr>
              <a:t>set1</a:t>
            </a:r>
          </a:p>
        </p:txBody>
      </p:sp>
      <p:sp>
        <p:nvSpPr>
          <p:cNvPr id="66" name="TextBox 65">
            <a:extLst>
              <a:ext uri="{FF2B5EF4-FFF2-40B4-BE49-F238E27FC236}">
                <a16:creationId xmlns:a16="http://schemas.microsoft.com/office/drawing/2014/main" id="{D57D9630-5444-106A-15DC-8A046DA8D8E3}"/>
              </a:ext>
            </a:extLst>
          </p:cNvPr>
          <p:cNvSpPr txBox="1"/>
          <p:nvPr/>
        </p:nvSpPr>
        <p:spPr>
          <a:xfrm>
            <a:off x="8335386" y="3747348"/>
            <a:ext cx="57259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>
                <a:latin typeface="Arial" panose="020B0604020202020204" pitchFamily="34" charset="0"/>
                <a:cs typeface="Arial" panose="020B0604020202020204" pitchFamily="34" charset="0"/>
              </a:rPr>
              <a:t>set2</a:t>
            </a:r>
          </a:p>
        </p:txBody>
      </p:sp>
      <p:cxnSp>
        <p:nvCxnSpPr>
          <p:cNvPr id="67" name="Straight Arrow Connector 66">
            <a:extLst>
              <a:ext uri="{FF2B5EF4-FFF2-40B4-BE49-F238E27FC236}">
                <a16:creationId xmlns:a16="http://schemas.microsoft.com/office/drawing/2014/main" id="{0EEBA1C2-7BB0-1959-1C4C-E205FD318561}"/>
              </a:ext>
            </a:extLst>
          </p:cNvPr>
          <p:cNvCxnSpPr>
            <a:cxnSpLocks/>
          </p:cNvCxnSpPr>
          <p:nvPr/>
        </p:nvCxnSpPr>
        <p:spPr>
          <a:xfrm flipH="1">
            <a:off x="9322950" y="1644905"/>
            <a:ext cx="682760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9" name="TextBox 68">
            <a:extLst>
              <a:ext uri="{FF2B5EF4-FFF2-40B4-BE49-F238E27FC236}">
                <a16:creationId xmlns:a16="http://schemas.microsoft.com/office/drawing/2014/main" id="{EA645FDA-20DC-6533-DF89-6B85468634F9}"/>
              </a:ext>
            </a:extLst>
          </p:cNvPr>
          <p:cNvSpPr txBox="1"/>
          <p:nvPr/>
        </p:nvSpPr>
        <p:spPr>
          <a:xfrm>
            <a:off x="10110519" y="1425186"/>
            <a:ext cx="8819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>
                <a:latin typeface="Arial" panose="020B0604020202020204" pitchFamily="34" charset="0"/>
                <a:cs typeface="Arial" panose="020B0604020202020204" pitchFamily="34" charset="0"/>
              </a:rPr>
              <a:t>β-actin</a:t>
            </a:r>
          </a:p>
        </p:txBody>
      </p:sp>
    </p:spTree>
    <p:extLst>
      <p:ext uri="{BB962C8B-B14F-4D97-AF65-F5344CB8AC3E}">
        <p14:creationId xmlns:p14="http://schemas.microsoft.com/office/powerpoint/2010/main" val="26667915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1C6E4EB-EA95-2AB0-6543-4E720B86641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D3D63CFE-A489-0114-1DEA-705302544D14}"/>
              </a:ext>
            </a:extLst>
          </p:cNvPr>
          <p:cNvSpPr txBox="1"/>
          <p:nvPr/>
        </p:nvSpPr>
        <p:spPr>
          <a:xfrm>
            <a:off x="551543" y="478971"/>
            <a:ext cx="23012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/>
              <a:t>Blots from Figure S5A</a:t>
            </a:r>
          </a:p>
        </p:txBody>
      </p: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516FD7EE-6EFF-180A-B53B-1E347228678B}"/>
              </a:ext>
            </a:extLst>
          </p:cNvPr>
          <p:cNvCxnSpPr>
            <a:cxnSpLocks/>
          </p:cNvCxnSpPr>
          <p:nvPr/>
        </p:nvCxnSpPr>
        <p:spPr>
          <a:xfrm flipH="1">
            <a:off x="9430466" y="3439149"/>
            <a:ext cx="682760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TextBox 14">
            <a:extLst>
              <a:ext uri="{FF2B5EF4-FFF2-40B4-BE49-F238E27FC236}">
                <a16:creationId xmlns:a16="http://schemas.microsoft.com/office/drawing/2014/main" id="{734A8882-1F82-9867-96CA-752C2A0C23AB}"/>
              </a:ext>
            </a:extLst>
          </p:cNvPr>
          <p:cNvSpPr txBox="1"/>
          <p:nvPr/>
        </p:nvSpPr>
        <p:spPr>
          <a:xfrm>
            <a:off x="10194526" y="3254483"/>
            <a:ext cx="8819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>
                <a:latin typeface="Arial" panose="020B0604020202020204" pitchFamily="34" charset="0"/>
                <a:cs typeface="Arial" panose="020B0604020202020204" pitchFamily="34" charset="0"/>
              </a:rPr>
              <a:t>β-actin</a:t>
            </a:r>
          </a:p>
        </p:txBody>
      </p: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13C9B807-BDF9-5780-C347-C7321D39A543}"/>
              </a:ext>
            </a:extLst>
          </p:cNvPr>
          <p:cNvCxnSpPr>
            <a:cxnSpLocks/>
          </p:cNvCxnSpPr>
          <p:nvPr/>
        </p:nvCxnSpPr>
        <p:spPr>
          <a:xfrm flipH="1">
            <a:off x="3737871" y="4014849"/>
            <a:ext cx="682760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797FCF2B-C002-2DF4-6E3C-FE0F9F488917}"/>
              </a:ext>
            </a:extLst>
          </p:cNvPr>
          <p:cNvCxnSpPr>
            <a:cxnSpLocks/>
          </p:cNvCxnSpPr>
          <p:nvPr/>
        </p:nvCxnSpPr>
        <p:spPr>
          <a:xfrm flipH="1">
            <a:off x="3721221" y="2261851"/>
            <a:ext cx="682760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TextBox 20">
            <a:extLst>
              <a:ext uri="{FF2B5EF4-FFF2-40B4-BE49-F238E27FC236}">
                <a16:creationId xmlns:a16="http://schemas.microsoft.com/office/drawing/2014/main" id="{A9B442A8-A166-7FDC-48F9-30BA0D103CE6}"/>
              </a:ext>
            </a:extLst>
          </p:cNvPr>
          <p:cNvSpPr txBox="1"/>
          <p:nvPr/>
        </p:nvSpPr>
        <p:spPr>
          <a:xfrm>
            <a:off x="4485281" y="2077185"/>
            <a:ext cx="19672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>
                <a:latin typeface="Arial" panose="020B0604020202020204" pitchFamily="34" charset="0"/>
                <a:cs typeface="Arial" panose="020B0604020202020204" pitchFamily="34" charset="0"/>
              </a:rPr>
              <a:t>Phospho-SMAD2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6A052643-8BE5-A185-AC11-02311C443A3F}"/>
              </a:ext>
            </a:extLst>
          </p:cNvPr>
          <p:cNvSpPr txBox="1"/>
          <p:nvPr/>
        </p:nvSpPr>
        <p:spPr>
          <a:xfrm>
            <a:off x="4529843" y="3830183"/>
            <a:ext cx="9797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>
                <a:latin typeface="Arial" panose="020B0604020202020204" pitchFamily="34" charset="0"/>
                <a:cs typeface="Arial" panose="020B0604020202020204" pitchFamily="34" charset="0"/>
              </a:rPr>
              <a:t>SMAD2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3F8A908-1BAD-9798-1640-3D9E55986A03}"/>
              </a:ext>
            </a:extLst>
          </p:cNvPr>
          <p:cNvSpPr txBox="1"/>
          <p:nvPr/>
        </p:nvSpPr>
        <p:spPr>
          <a:xfrm>
            <a:off x="6450674" y="4429398"/>
            <a:ext cx="9076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>
                <a:latin typeface="Arial" panose="020B0604020202020204" pitchFamily="34" charset="0"/>
                <a:cs typeface="Arial" panose="020B0604020202020204" pitchFamily="34" charset="0"/>
              </a:rPr>
              <a:t>TGFβ1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FDCADA61-3CE6-C6AF-39A1-9106FE134B9C}"/>
              </a:ext>
            </a:extLst>
          </p:cNvPr>
          <p:cNvSpPr txBox="1"/>
          <p:nvPr/>
        </p:nvSpPr>
        <p:spPr>
          <a:xfrm>
            <a:off x="7498569" y="4444787"/>
            <a:ext cx="160172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>
                <a:latin typeface="Arial" panose="020B0604020202020204" pitchFamily="34" charset="0"/>
                <a:cs typeface="Arial" panose="020B0604020202020204" pitchFamily="34" charset="0"/>
              </a:rPr>
              <a:t>-      +      -      +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9FF2960D-9BA0-0575-7514-1505015D3C5B}"/>
              </a:ext>
            </a:extLst>
          </p:cNvPr>
          <p:cNvSpPr txBox="1"/>
          <p:nvPr/>
        </p:nvSpPr>
        <p:spPr>
          <a:xfrm>
            <a:off x="7451027" y="4947807"/>
            <a:ext cx="74090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>
                <a:latin typeface="Arial" panose="020B0604020202020204" pitchFamily="34" charset="0"/>
                <a:cs typeface="Arial" panose="020B0604020202020204" pitchFamily="34" charset="0"/>
              </a:rPr>
              <a:t>dsiNC</a:t>
            </a:r>
          </a:p>
        </p:txBody>
      </p: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35F1E739-B474-F5BB-F4B1-79A29DE165D3}"/>
              </a:ext>
            </a:extLst>
          </p:cNvPr>
          <p:cNvCxnSpPr/>
          <p:nvPr/>
        </p:nvCxnSpPr>
        <p:spPr>
          <a:xfrm>
            <a:off x="7519228" y="4884681"/>
            <a:ext cx="577133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F3DAF037-C2AB-3A26-D0E3-B51CD7AAF004}"/>
              </a:ext>
            </a:extLst>
          </p:cNvPr>
          <p:cNvCxnSpPr/>
          <p:nvPr/>
        </p:nvCxnSpPr>
        <p:spPr>
          <a:xfrm>
            <a:off x="8476216" y="4884681"/>
            <a:ext cx="577133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>
            <a:extLst>
              <a:ext uri="{FF2B5EF4-FFF2-40B4-BE49-F238E27FC236}">
                <a16:creationId xmlns:a16="http://schemas.microsoft.com/office/drawing/2014/main" id="{44E5F7C0-73A8-1249-FA41-7E57227C84A9}"/>
              </a:ext>
            </a:extLst>
          </p:cNvPr>
          <p:cNvSpPr txBox="1"/>
          <p:nvPr/>
        </p:nvSpPr>
        <p:spPr>
          <a:xfrm>
            <a:off x="8286368" y="4947807"/>
            <a:ext cx="95731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>
                <a:latin typeface="Arial" panose="020B0604020202020204" pitchFamily="34" charset="0"/>
                <a:cs typeface="Arial" panose="020B0604020202020204" pitchFamily="34" charset="0"/>
              </a:rPr>
              <a:t>dsiETS1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49BF1B95-432D-80DB-880D-559CBBE30D7D}"/>
              </a:ext>
            </a:extLst>
          </p:cNvPr>
          <p:cNvSpPr txBox="1"/>
          <p:nvPr/>
        </p:nvSpPr>
        <p:spPr>
          <a:xfrm>
            <a:off x="773660" y="4394607"/>
            <a:ext cx="9076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>
                <a:latin typeface="Arial" panose="020B0604020202020204" pitchFamily="34" charset="0"/>
                <a:cs typeface="Arial" panose="020B0604020202020204" pitchFamily="34" charset="0"/>
              </a:rPr>
              <a:t>TGFβ1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F8BD04E7-789F-3C6F-0869-A026A041DD2C}"/>
              </a:ext>
            </a:extLst>
          </p:cNvPr>
          <p:cNvSpPr txBox="1"/>
          <p:nvPr/>
        </p:nvSpPr>
        <p:spPr>
          <a:xfrm>
            <a:off x="1821555" y="4409996"/>
            <a:ext cx="148630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>
                <a:latin typeface="Arial" panose="020B0604020202020204" pitchFamily="34" charset="0"/>
                <a:cs typeface="Arial" panose="020B0604020202020204" pitchFamily="34" charset="0"/>
              </a:rPr>
              <a:t>-     +     -      +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0FCE14F9-77B5-54AB-B40D-4DEB083448E1}"/>
              </a:ext>
            </a:extLst>
          </p:cNvPr>
          <p:cNvSpPr txBox="1"/>
          <p:nvPr/>
        </p:nvSpPr>
        <p:spPr>
          <a:xfrm>
            <a:off x="1736942" y="4913016"/>
            <a:ext cx="74090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>
                <a:latin typeface="Arial" panose="020B0604020202020204" pitchFamily="34" charset="0"/>
                <a:cs typeface="Arial" panose="020B0604020202020204" pitchFamily="34" charset="0"/>
              </a:rPr>
              <a:t>dsiNC</a:t>
            </a:r>
          </a:p>
        </p:txBody>
      </p: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F302C0A8-1BC0-05A7-39B6-7CBE4D470533}"/>
              </a:ext>
            </a:extLst>
          </p:cNvPr>
          <p:cNvCxnSpPr/>
          <p:nvPr/>
        </p:nvCxnSpPr>
        <p:spPr>
          <a:xfrm>
            <a:off x="1805143" y="4849890"/>
            <a:ext cx="577133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13B23F8F-C801-02B9-ADB6-63E435046000}"/>
              </a:ext>
            </a:extLst>
          </p:cNvPr>
          <p:cNvCxnSpPr/>
          <p:nvPr/>
        </p:nvCxnSpPr>
        <p:spPr>
          <a:xfrm>
            <a:off x="2650920" y="4849890"/>
            <a:ext cx="577133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TextBox 38">
            <a:extLst>
              <a:ext uri="{FF2B5EF4-FFF2-40B4-BE49-F238E27FC236}">
                <a16:creationId xmlns:a16="http://schemas.microsoft.com/office/drawing/2014/main" id="{0CF6C9C5-E2C8-3A61-19EB-9D4B2AA27246}"/>
              </a:ext>
            </a:extLst>
          </p:cNvPr>
          <p:cNvSpPr txBox="1"/>
          <p:nvPr/>
        </p:nvSpPr>
        <p:spPr>
          <a:xfrm>
            <a:off x="2461072" y="4913016"/>
            <a:ext cx="95731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>
                <a:latin typeface="Arial" panose="020B0604020202020204" pitchFamily="34" charset="0"/>
                <a:cs typeface="Arial" panose="020B0604020202020204" pitchFamily="34" charset="0"/>
              </a:rPr>
              <a:t>dsiETS1</a:t>
            </a:r>
          </a:p>
        </p:txBody>
      </p:sp>
      <p:pic>
        <p:nvPicPr>
          <p:cNvPr id="40" name="Picture 39">
            <a:extLst>
              <a:ext uri="{FF2B5EF4-FFF2-40B4-BE49-F238E27FC236}">
                <a16:creationId xmlns:a16="http://schemas.microsoft.com/office/drawing/2014/main" id="{8DD7B104-EA3F-427C-E02F-9EE5A08CC1A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31766" y="3292396"/>
            <a:ext cx="2298700" cy="1117600"/>
          </a:xfrm>
          <a:prstGeom prst="rect">
            <a:avLst/>
          </a:prstGeom>
        </p:spPr>
      </p:pic>
      <p:pic>
        <p:nvPicPr>
          <p:cNvPr id="41" name="Picture 40">
            <a:extLst>
              <a:ext uri="{FF2B5EF4-FFF2-40B4-BE49-F238E27FC236}">
                <a16:creationId xmlns:a16="http://schemas.microsoft.com/office/drawing/2014/main" id="{A6486BB0-F900-AD7C-CD83-10A708398E5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61762" y="1012769"/>
            <a:ext cx="2127005" cy="1674159"/>
          </a:xfrm>
          <a:prstGeom prst="rect">
            <a:avLst/>
          </a:prstGeom>
        </p:spPr>
      </p:pic>
      <p:pic>
        <p:nvPicPr>
          <p:cNvPr id="42" name="Picture 41">
            <a:extLst>
              <a:ext uri="{FF2B5EF4-FFF2-40B4-BE49-F238E27FC236}">
                <a16:creationId xmlns:a16="http://schemas.microsoft.com/office/drawing/2014/main" id="{346E04CD-0DC4-75A1-29BD-87A4895CFB9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493267" y="2857808"/>
            <a:ext cx="2095500" cy="1473200"/>
          </a:xfrm>
          <a:prstGeom prst="rect">
            <a:avLst/>
          </a:prstGeom>
        </p:spPr>
      </p:pic>
      <p:pic>
        <p:nvPicPr>
          <p:cNvPr id="43" name="Picture 42">
            <a:extLst>
              <a:ext uri="{FF2B5EF4-FFF2-40B4-BE49-F238E27FC236}">
                <a16:creationId xmlns:a16="http://schemas.microsoft.com/office/drawing/2014/main" id="{8D869A54-A94A-5BC1-B4DA-71AC6E395D4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108517" y="1183649"/>
            <a:ext cx="2302953" cy="1802817"/>
          </a:xfrm>
          <a:prstGeom prst="rect">
            <a:avLst/>
          </a:prstGeom>
        </p:spPr>
      </p:pic>
      <p:cxnSp>
        <p:nvCxnSpPr>
          <p:cNvPr id="44" name="Straight Arrow Connector 43">
            <a:extLst>
              <a:ext uri="{FF2B5EF4-FFF2-40B4-BE49-F238E27FC236}">
                <a16:creationId xmlns:a16="http://schemas.microsoft.com/office/drawing/2014/main" id="{8AD4ED85-ADC7-8D92-05CB-45320605D7E5}"/>
              </a:ext>
            </a:extLst>
          </p:cNvPr>
          <p:cNvCxnSpPr>
            <a:cxnSpLocks/>
          </p:cNvCxnSpPr>
          <p:nvPr/>
        </p:nvCxnSpPr>
        <p:spPr>
          <a:xfrm flipH="1">
            <a:off x="9435311" y="1750392"/>
            <a:ext cx="682760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5" name="TextBox 44">
            <a:extLst>
              <a:ext uri="{FF2B5EF4-FFF2-40B4-BE49-F238E27FC236}">
                <a16:creationId xmlns:a16="http://schemas.microsoft.com/office/drawing/2014/main" id="{97C2CA56-1F06-0196-B9F2-9690A54CD59A}"/>
              </a:ext>
            </a:extLst>
          </p:cNvPr>
          <p:cNvSpPr txBox="1"/>
          <p:nvPr/>
        </p:nvSpPr>
        <p:spPr>
          <a:xfrm>
            <a:off x="10199371" y="1565726"/>
            <a:ext cx="7617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>
                <a:latin typeface="Arial" panose="020B0604020202020204" pitchFamily="34" charset="0"/>
                <a:cs typeface="Arial" panose="020B0604020202020204" pitchFamily="34" charset="0"/>
              </a:rPr>
              <a:t>ETS1</a:t>
            </a:r>
          </a:p>
        </p:txBody>
      </p:sp>
    </p:spTree>
    <p:extLst>
      <p:ext uri="{BB962C8B-B14F-4D97-AF65-F5344CB8AC3E}">
        <p14:creationId xmlns:p14="http://schemas.microsoft.com/office/powerpoint/2010/main" val="8533814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81</TotalTime>
  <Words>108</Words>
  <Application>Microsoft Macintosh PowerPoint</Application>
  <PresentationFormat>Widescreen</PresentationFormat>
  <Paragraphs>70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Aptos</vt:lpstr>
      <vt:lpstr>Aptos Display</vt:lpstr>
      <vt:lpstr>Arial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Lee, Wonseok</dc:creator>
  <cp:lastModifiedBy>Lee, Wonseok</cp:lastModifiedBy>
  <cp:revision>4</cp:revision>
  <dcterms:created xsi:type="dcterms:W3CDTF">2025-05-02T13:03:01Z</dcterms:created>
  <dcterms:modified xsi:type="dcterms:W3CDTF">2025-10-25T16:43:44Z</dcterms:modified>
</cp:coreProperties>
</file>