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73" r:id="rId2"/>
    <p:sldId id="274" r:id="rId3"/>
    <p:sldId id="275" r:id="rId4"/>
    <p:sldId id="276" r:id="rId5"/>
    <p:sldId id="277" r:id="rId6"/>
    <p:sldId id="278" r:id="rId7"/>
    <p:sldId id="280" r:id="rId8"/>
    <p:sldId id="281" r:id="rId9"/>
    <p:sldId id="282" r:id="rId10"/>
    <p:sldId id="279" r:id="rId11"/>
    <p:sldId id="284" r:id="rId12"/>
    <p:sldId id="283" r:id="rId13"/>
    <p:sldId id="289" r:id="rId14"/>
    <p:sldId id="286" r:id="rId15"/>
    <p:sldId id="287" r:id="rId16"/>
    <p:sldId id="288" r:id="rId17"/>
    <p:sldId id="257" r:id="rId18"/>
    <p:sldId id="290" r:id="rId19"/>
    <p:sldId id="258" r:id="rId20"/>
    <p:sldId id="291" r:id="rId21"/>
    <p:sldId id="292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igure 1" id="{B66FE8FA-94D8-7542-BEDB-1872C87AACBD}">
          <p14:sldIdLst>
            <p14:sldId id="273"/>
            <p14:sldId id="274"/>
            <p14:sldId id="275"/>
            <p14:sldId id="276"/>
          </p14:sldIdLst>
        </p14:section>
        <p14:section name="figure2" id="{3AF66355-F5AA-8D4B-9D7F-D90EB0463292}">
          <p14:sldIdLst>
            <p14:sldId id="277"/>
            <p14:sldId id="278"/>
          </p14:sldIdLst>
        </p14:section>
        <p14:section name="figure3 MMP9" id="{10A88D78-E4D2-764D-8725-ECC6BE72285F}">
          <p14:sldIdLst>
            <p14:sldId id="280"/>
            <p14:sldId id="281"/>
            <p14:sldId id="282"/>
            <p14:sldId id="279"/>
          </p14:sldIdLst>
        </p14:section>
        <p14:section name="figure 4" id="{BEFA471B-8F33-F945-B8F5-F8D1837EAD86}">
          <p14:sldIdLst>
            <p14:sldId id="284"/>
            <p14:sldId id="283"/>
            <p14:sldId id="289"/>
          </p14:sldIdLst>
        </p14:section>
        <p14:section name="figure5" id="{800DA38A-6963-EF42-B296-0558E213D088}">
          <p14:sldIdLst>
            <p14:sldId id="286"/>
          </p14:sldIdLst>
        </p14:section>
        <p14:section name="figure6" id="{3F36068D-62E1-6F41-B137-5336AAE3CA51}">
          <p14:sldIdLst>
            <p14:sldId id="287"/>
            <p14:sldId id="288"/>
            <p14:sldId id="257"/>
            <p14:sldId id="290"/>
            <p14:sldId id="258"/>
            <p14:sldId id="291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70"/>
    <p:restoredTop sz="94509"/>
  </p:normalViewPr>
  <p:slideViewPr>
    <p:cSldViewPr snapToGrid="0">
      <p:cViewPr varScale="1">
        <p:scale>
          <a:sx n="97" d="100"/>
          <a:sy n="97" d="100"/>
        </p:scale>
        <p:origin x="5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F9967-2579-3C4C-BA7A-084D7EB2BF42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42BDF-1C45-8B42-87BB-8F306CA9C5B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332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42BDF-1C45-8B42-87BB-8F306CA9C5BC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8926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42BDF-1C45-8B42-87BB-8F306CA9C5BC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4173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42BDF-1C45-8B42-87BB-8F306CA9C5BC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9226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42BDF-1C45-8B42-87BB-8F306CA9C5BC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3559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42BDF-1C45-8B42-87BB-8F306CA9C5BC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4957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42BDF-1C45-8B42-87BB-8F306CA9C5BC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737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42BDF-1C45-8B42-87BB-8F306CA9C5BC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1376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42BDF-1C45-8B42-87BB-8F306CA9C5BC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9401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42BDF-1C45-8B42-87BB-8F306CA9C5BC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1171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42BDF-1C45-8B42-87BB-8F306CA9C5BC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24617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DDD498-8716-3976-95F7-C8CB07074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50E3C7B-ACF5-07BB-A992-6D6DA1799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440DA0-E7CA-D5E1-001E-BD983F3A6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A143-DAB6-DC46-BFD1-3B8A6EF776B4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F37028-2811-0F8B-3406-0B1CF3D0D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58DC22-DFD3-59C5-9ABA-F4C9D7DE4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C8B-2A97-1C4C-AB6E-CF09AAFFA77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1166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C6C60-A7CE-168C-692C-1EBC397BF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A5B742-F9EE-4857-5258-C8A93E6260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549B9A-5CFA-2849-BE2C-52D41682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A143-DAB6-DC46-BFD1-3B8A6EF776B4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110C6D-3D85-6778-6114-94877411A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1BDB77-C2F6-F7CF-1474-5C5C81587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C8B-2A97-1C4C-AB6E-CF09AAFFA77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957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A4A7467-EF68-1DA0-782F-64635C27A5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4B1F4AE-4E7F-1C00-8ED9-019E462BD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7D8B6C-6BC4-D05F-3FF9-ADB8900AF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A143-DAB6-DC46-BFD1-3B8A6EF776B4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DB5F87-8078-3284-BDAA-CDE2E5AFF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4B6BE8-2687-C1DF-4419-2550C755B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C8B-2A97-1C4C-AB6E-CF09AAFFA77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2788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195BEE-8992-C121-D8CD-738E1AD35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6C1E76-9ADE-9592-DD47-5C7853591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6C0DD9-59DC-0FE8-C0A6-9E7A7BBBE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A143-DAB6-DC46-BFD1-3B8A6EF776B4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EA6029-5E38-7C3D-3873-161678C94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A12FC-B25A-AFDE-2327-630C06B7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C8B-2A97-1C4C-AB6E-CF09AAFFA77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9483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572627-09BB-0636-8355-DECD18628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DF89D7-6186-6E28-BB9B-9E55AFECA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2CD18A-18AD-9458-EAA7-64061BF57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A143-DAB6-DC46-BFD1-3B8A6EF776B4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5BC16-F863-ED34-5002-11C724FF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332067-DF52-B3D1-D8A6-EC261CDD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C8B-2A97-1C4C-AB6E-CF09AAFFA77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700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EC3D87-ACE8-6A06-DCFB-A18857BE8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DFB001-84A8-CB08-5341-5FD904ABD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6DC394-B665-A70F-CF0B-34810975E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2429F-19E6-1E60-2019-524133A75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A143-DAB6-DC46-BFD1-3B8A6EF776B4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D4A83E-EBFA-B21F-15F2-348FB9415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0180B8-91B2-8EBD-062E-A16F8E36C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C8B-2A97-1C4C-AB6E-CF09AAFFA77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3561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695560-B0FB-B6C6-C8FA-33C32461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A8E7E-C01B-3554-54F8-CB8C316C4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943566-F023-7434-8D88-D7AC6D99A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C250AC1-72D6-A15C-3968-3539D67C7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DE9BF6-2664-523D-5030-FA2FC0F540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A49A063-52DC-9A4E-CEC7-A09EE8902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A143-DAB6-DC46-BFD1-3B8A6EF776B4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B2192BF-FBC9-C504-75B2-77D4A19F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0DBD192-2407-A4CC-B029-47C3B4EF8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C8B-2A97-1C4C-AB6E-CF09AAFFA77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3048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F346B1-1EE3-3C83-E1D4-79B0A1D9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956031A-0188-7248-228D-48A9F1353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A143-DAB6-DC46-BFD1-3B8A6EF776B4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672C558-5E91-F092-253E-80F525E69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4DEA0CA-278B-2379-2C5B-B252E058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C8B-2A97-1C4C-AB6E-CF09AAFFA77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0524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86B1EB6-A57E-D6C1-6021-AB6CFFB75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A143-DAB6-DC46-BFD1-3B8A6EF776B4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2F408D6-69EE-B8FB-B40E-2D8466C83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6CC99A-536C-5524-6ABA-2328326EF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C8B-2A97-1C4C-AB6E-CF09AAFFA77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2333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0B2B12-63E4-3786-B286-EA154F04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A15A8A-396A-3A88-BEBC-EB1C81A41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92421B-75E6-A97A-E731-0A66F38E0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FBD5E8-36B2-84D5-98B3-43CA1F1A6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A143-DAB6-DC46-BFD1-3B8A6EF776B4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2EF253-5AAB-A841-FCD0-9C9AD6262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C2C1C49-F8E8-ACCF-6938-FE2800A7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C8B-2A97-1C4C-AB6E-CF09AAFFA77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2290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E6A2B-1CB8-2934-F1EF-2B55BEAF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CC3E062-1E04-D1CA-2F39-953871EE17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832D92-9E0E-DF38-38C9-4B13B44F4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F1BFB6-91CF-C043-250C-8BFE63509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A143-DAB6-DC46-BFD1-3B8A6EF776B4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EAD930-D14A-22FB-5505-67C98C99E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26F273-DC80-8703-B552-7C010B4E3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C8B-2A97-1C4C-AB6E-CF09AAFFA77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34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F100FD5-1335-D98B-20CA-89A11C042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960824-64AC-0357-E313-0109F1261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B48B23-B35F-07A9-B788-E2D76D2A8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89A143-DAB6-DC46-BFD1-3B8A6EF776B4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E07985-4F4B-82F1-3C23-B4F39CE7CB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D71C93-5250-D909-4935-7DEE2FBEC7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A6CC8B-2A97-1C4C-AB6E-CF09AAFFA77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797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microsoft.com/office/2007/relationships/hdphoto" Target="../media/hdphoto10.wdp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2.png"/><Relationship Id="rId3" Type="http://schemas.openxmlformats.org/officeDocument/2006/relationships/image" Target="../media/image124.png"/><Relationship Id="rId7" Type="http://schemas.openxmlformats.org/officeDocument/2006/relationships/image" Target="../media/image127.png"/><Relationship Id="rId12" Type="http://schemas.openxmlformats.org/officeDocument/2006/relationships/image" Target="../media/image131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microsoft.com/office/2007/relationships/hdphoto" Target="../media/hdphoto12.wdp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microsoft.com/office/2007/relationships/hdphoto" Target="../media/hdphoto11.wdp"/><Relationship Id="rId9" Type="http://schemas.openxmlformats.org/officeDocument/2006/relationships/image" Target="../media/image129.png"/><Relationship Id="rId1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60.png"/><Relationship Id="rId3" Type="http://schemas.openxmlformats.org/officeDocument/2006/relationships/image" Target="../media/image153.png"/><Relationship Id="rId7" Type="http://schemas.openxmlformats.org/officeDocument/2006/relationships/image" Target="../media/image156.png"/><Relationship Id="rId12" Type="http://schemas.microsoft.com/office/2007/relationships/hdphoto" Target="../media/hdphoto16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11" Type="http://schemas.openxmlformats.org/officeDocument/2006/relationships/image" Target="../media/image159.png"/><Relationship Id="rId5" Type="http://schemas.openxmlformats.org/officeDocument/2006/relationships/image" Target="../media/image154.png"/><Relationship Id="rId10" Type="http://schemas.openxmlformats.org/officeDocument/2006/relationships/image" Target="../media/image158.png"/><Relationship Id="rId4" Type="http://schemas.microsoft.com/office/2007/relationships/hdphoto" Target="../media/hdphoto14.wdp"/><Relationship Id="rId9" Type="http://schemas.openxmlformats.org/officeDocument/2006/relationships/image" Target="../media/image1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7823EFB9-BB6E-56FD-5D7E-217549B8EECC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520487" y="3049692"/>
            <a:ext cx="1160955" cy="17144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6CE6FF28-9FF4-5476-4A7C-A46F0E2D095A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3520487" y="3430482"/>
            <a:ext cx="1160955" cy="61949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36F1FF40-9D71-E519-E4C3-AD497DA47A01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3520487" y="3770850"/>
            <a:ext cx="1160955" cy="95556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EBA529FB-C214-33B8-030A-AEA5A969D066}"/>
              </a:ext>
            </a:extLst>
          </p:cNvPr>
          <p:cNvGrpSpPr/>
          <p:nvPr/>
        </p:nvGrpSpPr>
        <p:grpSpPr>
          <a:xfrm>
            <a:off x="4681442" y="2757591"/>
            <a:ext cx="3791080" cy="2279978"/>
            <a:chOff x="4486952" y="1107152"/>
            <a:chExt cx="3791080" cy="227997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084314B-4CFF-E5DC-6EE8-0636FA4D3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6952" y="1107152"/>
              <a:ext cx="3328308" cy="9271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D569656-DCB6-4DEB-EB37-C27650B5E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86952" y="2062991"/>
              <a:ext cx="3328308" cy="67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1D40C7E-D853-3A10-1556-AB6BC332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6952" y="2764830"/>
              <a:ext cx="3328308" cy="622300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2B02868-4E84-A12A-D342-143252086CA8}"/>
                </a:ext>
              </a:extLst>
            </p:cNvPr>
            <p:cNvSpPr txBox="1"/>
            <p:nvPr/>
          </p:nvSpPr>
          <p:spPr>
            <a:xfrm>
              <a:off x="7730951" y="1600494"/>
              <a:ext cx="547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50" b="1" dirty="0">
                  <a:solidFill>
                    <a:schemeClr val="accent5">
                      <a:lumMod val="75000"/>
                    </a:schemeClr>
                  </a:solidFill>
                </a:rPr>
                <a:t>250</a:t>
              </a:r>
              <a:endParaRPr kumimoji="1" lang="zh-CN" altLang="en-US" sz="105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1AD3AF9-B4DA-AF45-0664-EEB7E31101E9}"/>
                </a:ext>
              </a:extLst>
            </p:cNvPr>
            <p:cNvSpPr txBox="1"/>
            <p:nvPr/>
          </p:nvSpPr>
          <p:spPr>
            <a:xfrm>
              <a:off x="7712907" y="1989606"/>
              <a:ext cx="547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50" b="1" dirty="0">
                  <a:solidFill>
                    <a:schemeClr val="accent5">
                      <a:lumMod val="75000"/>
                    </a:schemeClr>
                  </a:solidFill>
                </a:rPr>
                <a:t>150</a:t>
              </a:r>
              <a:endParaRPr kumimoji="1" lang="zh-CN" altLang="en-US" sz="105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78BD9505-A5DB-B04B-9018-7D5A9ACB236E}"/>
                </a:ext>
              </a:extLst>
            </p:cNvPr>
            <p:cNvSpPr txBox="1"/>
            <p:nvPr/>
          </p:nvSpPr>
          <p:spPr>
            <a:xfrm>
              <a:off x="7730951" y="2242132"/>
              <a:ext cx="547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50" b="1" dirty="0">
                  <a:solidFill>
                    <a:schemeClr val="accent5">
                      <a:lumMod val="75000"/>
                    </a:schemeClr>
                  </a:solidFill>
                </a:rPr>
                <a:t>100</a:t>
              </a:r>
              <a:endParaRPr kumimoji="1" lang="zh-CN" altLang="en-US" sz="105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1DFA6EA-F937-E1E4-8DDC-FA301982AF11}"/>
                </a:ext>
              </a:extLst>
            </p:cNvPr>
            <p:cNvSpPr txBox="1"/>
            <p:nvPr/>
          </p:nvSpPr>
          <p:spPr>
            <a:xfrm>
              <a:off x="7730955" y="2981794"/>
              <a:ext cx="547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50" b="1" dirty="0">
                  <a:solidFill>
                    <a:schemeClr val="accent5">
                      <a:lumMod val="75000"/>
                    </a:schemeClr>
                  </a:solidFill>
                </a:rPr>
                <a:t>40</a:t>
              </a:r>
              <a:endParaRPr kumimoji="1" lang="zh-CN" altLang="en-US" sz="105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FEE529AC-277C-93C8-02B1-78AC740C2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562" y="3713430"/>
            <a:ext cx="3184480" cy="1899078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CA1781E4-5284-9FF2-D158-BBA97BBAE7B3}"/>
              </a:ext>
            </a:extLst>
          </p:cNvPr>
          <p:cNvSpPr/>
          <p:nvPr/>
        </p:nvSpPr>
        <p:spPr>
          <a:xfrm>
            <a:off x="11559840" y="3827670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FN</a:t>
            </a:r>
            <a:endParaRPr kumimoji="1" lang="zh-CN" altLang="en-US" sz="700" b="1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004F266-29B8-71D9-D00A-94ED46F92668}"/>
              </a:ext>
            </a:extLst>
          </p:cNvPr>
          <p:cNvSpPr/>
          <p:nvPr/>
        </p:nvSpPr>
        <p:spPr>
          <a:xfrm>
            <a:off x="11559840" y="4283545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Collagen</a:t>
            </a:r>
            <a:r>
              <a:rPr kumimoji="1" lang="zh-CN" altLang="en-US" sz="700" b="1" dirty="0"/>
              <a:t> </a:t>
            </a:r>
            <a:r>
              <a:rPr kumimoji="1" lang="en-US" altLang="zh-CN" sz="700" b="1" dirty="0"/>
              <a:t>I</a:t>
            </a:r>
            <a:endParaRPr kumimoji="1" lang="zh-CN" altLang="en-US" sz="700" b="1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4F9CBD3-E878-F168-53E8-5F0387C2026E}"/>
              </a:ext>
            </a:extLst>
          </p:cNvPr>
          <p:cNvSpPr/>
          <p:nvPr/>
        </p:nvSpPr>
        <p:spPr>
          <a:xfrm>
            <a:off x="11559840" y="4955683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α-SMA</a:t>
            </a:r>
            <a:endParaRPr kumimoji="1" lang="zh-CN" altLang="en-US" sz="700" b="1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555FDA7-FB53-C7CA-6A1A-A502159890CF}"/>
              </a:ext>
            </a:extLst>
          </p:cNvPr>
          <p:cNvSpPr/>
          <p:nvPr/>
        </p:nvSpPr>
        <p:spPr>
          <a:xfrm>
            <a:off x="11575931" y="5332745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GAPDH</a:t>
            </a:r>
            <a:endParaRPr kumimoji="1" lang="zh-CN" altLang="en-US" sz="700" b="1" dirty="0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70749741-4C6C-8696-7396-110709EDD2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1929" y="613851"/>
            <a:ext cx="3297668" cy="79708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F2EE08B-2080-9469-A87F-824824D228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9106" y="1642387"/>
            <a:ext cx="3297668" cy="797083"/>
          </a:xfrm>
          <a:prstGeom prst="rect">
            <a:avLst/>
          </a:prstGeom>
        </p:spPr>
      </p:pic>
      <p:cxnSp>
        <p:nvCxnSpPr>
          <p:cNvPr id="33" name="直线连接符 32">
            <a:extLst>
              <a:ext uri="{FF2B5EF4-FFF2-40B4-BE49-F238E27FC236}">
                <a16:creationId xmlns:a16="http://schemas.microsoft.com/office/drawing/2014/main" id="{B74688C4-3BD7-368E-42A1-84EB73451D4C}"/>
              </a:ext>
            </a:extLst>
          </p:cNvPr>
          <p:cNvCxnSpPr>
            <a:cxnSpLocks/>
          </p:cNvCxnSpPr>
          <p:nvPr/>
        </p:nvCxnSpPr>
        <p:spPr>
          <a:xfrm flipV="1">
            <a:off x="3341129" y="1085928"/>
            <a:ext cx="1320800" cy="99751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线连接符 33">
            <a:extLst>
              <a:ext uri="{FF2B5EF4-FFF2-40B4-BE49-F238E27FC236}">
                <a16:creationId xmlns:a16="http://schemas.microsoft.com/office/drawing/2014/main" id="{E86786A8-C66E-D37A-9E95-69E1D10593D0}"/>
              </a:ext>
            </a:extLst>
          </p:cNvPr>
          <p:cNvCxnSpPr>
            <a:cxnSpLocks/>
          </p:cNvCxnSpPr>
          <p:nvPr/>
        </p:nvCxnSpPr>
        <p:spPr>
          <a:xfrm flipV="1">
            <a:off x="3341129" y="2207403"/>
            <a:ext cx="1327976" cy="3182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24FEEF5F-F4F3-39B2-F6D1-3A7FFA00CB02}"/>
              </a:ext>
            </a:extLst>
          </p:cNvPr>
          <p:cNvSpPr txBox="1"/>
          <p:nvPr/>
        </p:nvSpPr>
        <p:spPr>
          <a:xfrm>
            <a:off x="7925445" y="1998717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6190EBF-C8AD-0E38-DC36-4B4BF583D125}"/>
              </a:ext>
            </a:extLst>
          </p:cNvPr>
          <p:cNvSpPr txBox="1"/>
          <p:nvPr/>
        </p:nvSpPr>
        <p:spPr>
          <a:xfrm>
            <a:off x="7925445" y="1863300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98341D4-15B0-32ED-B5EE-E0BCB9D39C79}"/>
              </a:ext>
            </a:extLst>
          </p:cNvPr>
          <p:cNvSpPr txBox="1"/>
          <p:nvPr/>
        </p:nvSpPr>
        <p:spPr>
          <a:xfrm>
            <a:off x="7913105" y="550154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75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8106D8D-029E-E56A-ABBC-0A234ABF36A1}"/>
              </a:ext>
            </a:extLst>
          </p:cNvPr>
          <p:cNvSpPr txBox="1"/>
          <p:nvPr/>
        </p:nvSpPr>
        <p:spPr>
          <a:xfrm>
            <a:off x="7912611" y="893370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D2F71DC-3F32-B1CF-0CB2-84F4C0739C8E}"/>
              </a:ext>
            </a:extLst>
          </p:cNvPr>
          <p:cNvSpPr txBox="1"/>
          <p:nvPr/>
        </p:nvSpPr>
        <p:spPr>
          <a:xfrm>
            <a:off x="7895060" y="1178783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0725970C-7630-E3E1-C02B-66BC6D490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2137" y="372049"/>
            <a:ext cx="3149121" cy="1441669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0E5FC5D7-D5C3-E2AC-8517-32CB7ED3215E}"/>
              </a:ext>
            </a:extLst>
          </p:cNvPr>
          <p:cNvSpPr/>
          <p:nvPr/>
        </p:nvSpPr>
        <p:spPr>
          <a:xfrm>
            <a:off x="11591258" y="524082"/>
            <a:ext cx="600742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Ecto-LYVE1</a:t>
            </a:r>
            <a:endParaRPr kumimoji="1" lang="zh-CN" altLang="en-US" sz="700" b="1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76812A97-D29D-6D8F-A184-8A4BCE2FD29D}"/>
              </a:ext>
            </a:extLst>
          </p:cNvPr>
          <p:cNvSpPr/>
          <p:nvPr/>
        </p:nvSpPr>
        <p:spPr>
          <a:xfrm>
            <a:off x="11591258" y="1352248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GAPDH</a:t>
            </a:r>
            <a:endParaRPr kumimoji="1" lang="zh-CN" altLang="en-US" sz="700" b="1" dirty="0"/>
          </a:p>
        </p:txBody>
      </p:sp>
      <p:cxnSp>
        <p:nvCxnSpPr>
          <p:cNvPr id="48" name="直线连接符 47">
            <a:extLst>
              <a:ext uri="{FF2B5EF4-FFF2-40B4-BE49-F238E27FC236}">
                <a16:creationId xmlns:a16="http://schemas.microsoft.com/office/drawing/2014/main" id="{746EAB61-663C-F311-9D47-811A40D8AB8D}"/>
              </a:ext>
            </a:extLst>
          </p:cNvPr>
          <p:cNvCxnSpPr>
            <a:cxnSpLocks/>
          </p:cNvCxnSpPr>
          <p:nvPr/>
        </p:nvCxnSpPr>
        <p:spPr>
          <a:xfrm>
            <a:off x="3178489" y="4070485"/>
            <a:ext cx="1497794" cy="139775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图片 49">
            <a:extLst>
              <a:ext uri="{FF2B5EF4-FFF2-40B4-BE49-F238E27FC236}">
                <a16:creationId xmlns:a16="http://schemas.microsoft.com/office/drawing/2014/main" id="{A5DD12D5-02C1-3DDD-0B52-0D151577E4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75428" b="-1"/>
          <a:stretch/>
        </p:blipFill>
        <p:spPr>
          <a:xfrm>
            <a:off x="4676283" y="5088215"/>
            <a:ext cx="3328308" cy="601375"/>
          </a:xfrm>
          <a:prstGeom prst="rect">
            <a:avLst/>
          </a:prstGeom>
        </p:spPr>
      </p:pic>
      <p:sp>
        <p:nvSpPr>
          <p:cNvPr id="51" name="文本框 50">
            <a:extLst>
              <a:ext uri="{FF2B5EF4-FFF2-40B4-BE49-F238E27FC236}">
                <a16:creationId xmlns:a16="http://schemas.microsoft.com/office/drawing/2014/main" id="{35E84C27-593C-EE58-C83D-8D9E88841140}"/>
              </a:ext>
            </a:extLst>
          </p:cNvPr>
          <p:cNvSpPr txBox="1"/>
          <p:nvPr/>
        </p:nvSpPr>
        <p:spPr>
          <a:xfrm>
            <a:off x="7959597" y="5130306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B304F520-A1D1-3AB9-AE56-DD0D077D40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4457" y="1939847"/>
            <a:ext cx="3184480" cy="967535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8B069097-4964-41B8-C13F-522CDFC6A5F4}"/>
              </a:ext>
            </a:extLst>
          </p:cNvPr>
          <p:cNvSpPr txBox="1"/>
          <p:nvPr/>
        </p:nvSpPr>
        <p:spPr>
          <a:xfrm>
            <a:off x="11545812" y="2391498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0E5AF11-8BAC-4BB7-9304-6FFE17473DDA}"/>
              </a:ext>
            </a:extLst>
          </p:cNvPr>
          <p:cNvSpPr txBox="1"/>
          <p:nvPr/>
        </p:nvSpPr>
        <p:spPr>
          <a:xfrm>
            <a:off x="11545812" y="2256081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3AFFEE46-A468-F85E-78BF-F927C41D3087}"/>
              </a:ext>
            </a:extLst>
          </p:cNvPr>
          <p:cNvSpPr/>
          <p:nvPr/>
        </p:nvSpPr>
        <p:spPr>
          <a:xfrm>
            <a:off x="11476056" y="2756525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GAPDH</a:t>
            </a:r>
            <a:endParaRPr kumimoji="1" lang="zh-CN" altLang="en-US" sz="700" b="1" dirty="0"/>
          </a:p>
        </p:txBody>
      </p:sp>
      <p:cxnSp>
        <p:nvCxnSpPr>
          <p:cNvPr id="56" name="直线连接符 55">
            <a:extLst>
              <a:ext uri="{FF2B5EF4-FFF2-40B4-BE49-F238E27FC236}">
                <a16:creationId xmlns:a16="http://schemas.microsoft.com/office/drawing/2014/main" id="{B31CB6F7-2432-7FF6-D203-F0C6283A9F21}"/>
              </a:ext>
            </a:extLst>
          </p:cNvPr>
          <p:cNvCxnSpPr>
            <a:cxnSpLocks/>
          </p:cNvCxnSpPr>
          <p:nvPr/>
        </p:nvCxnSpPr>
        <p:spPr>
          <a:xfrm flipV="1">
            <a:off x="7895134" y="876480"/>
            <a:ext cx="611540" cy="17209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线连接符 57">
            <a:extLst>
              <a:ext uri="{FF2B5EF4-FFF2-40B4-BE49-F238E27FC236}">
                <a16:creationId xmlns:a16="http://schemas.microsoft.com/office/drawing/2014/main" id="{2233C29C-4E25-F8CA-D4A5-B99AD95479A4}"/>
              </a:ext>
            </a:extLst>
          </p:cNvPr>
          <p:cNvCxnSpPr>
            <a:cxnSpLocks/>
            <a:endCxn id="52" idx="1"/>
          </p:cNvCxnSpPr>
          <p:nvPr/>
        </p:nvCxnSpPr>
        <p:spPr>
          <a:xfrm>
            <a:off x="7901884" y="2000573"/>
            <a:ext cx="522573" cy="42304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右大括号 59">
            <a:extLst>
              <a:ext uri="{FF2B5EF4-FFF2-40B4-BE49-F238E27FC236}">
                <a16:creationId xmlns:a16="http://schemas.microsoft.com/office/drawing/2014/main" id="{35112F6E-57CF-A14B-8D57-71C42296E307}"/>
              </a:ext>
            </a:extLst>
          </p:cNvPr>
          <p:cNvSpPr/>
          <p:nvPr/>
        </p:nvSpPr>
        <p:spPr>
          <a:xfrm>
            <a:off x="8135007" y="3221141"/>
            <a:ext cx="289450" cy="229982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738478-0544-8742-28A5-A71C6A0891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174" y="1335171"/>
            <a:ext cx="3416300" cy="308009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93EE749-3514-830A-B13C-E9C8D8762880}"/>
              </a:ext>
            </a:extLst>
          </p:cNvPr>
          <p:cNvSpPr txBox="1"/>
          <p:nvPr/>
        </p:nvSpPr>
        <p:spPr>
          <a:xfrm>
            <a:off x="203391" y="159442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1A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29A57D9-98E1-A8D4-7347-81758CE87B89}"/>
              </a:ext>
            </a:extLst>
          </p:cNvPr>
          <p:cNvSpPr/>
          <p:nvPr/>
        </p:nvSpPr>
        <p:spPr>
          <a:xfrm>
            <a:off x="4549656" y="1949704"/>
            <a:ext cx="3467097" cy="30248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361F9E9-027D-57E5-68FC-E63AEF1E4E04}"/>
              </a:ext>
            </a:extLst>
          </p:cNvPr>
          <p:cNvSpPr/>
          <p:nvPr/>
        </p:nvSpPr>
        <p:spPr>
          <a:xfrm>
            <a:off x="4549656" y="747939"/>
            <a:ext cx="3467097" cy="508958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9E994CE-E6F1-A095-B40B-68ECF61E987A}"/>
              </a:ext>
            </a:extLst>
          </p:cNvPr>
          <p:cNvSpPr/>
          <p:nvPr/>
        </p:nvSpPr>
        <p:spPr>
          <a:xfrm>
            <a:off x="4549656" y="3143637"/>
            <a:ext cx="3467097" cy="30248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0789E41-5856-7F37-FD1F-18D7F54103B6}"/>
              </a:ext>
            </a:extLst>
          </p:cNvPr>
          <p:cNvSpPr/>
          <p:nvPr/>
        </p:nvSpPr>
        <p:spPr>
          <a:xfrm>
            <a:off x="4549656" y="3772318"/>
            <a:ext cx="3467097" cy="30248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EC87612-60D2-E15D-818E-794EA78DCC6A}"/>
              </a:ext>
            </a:extLst>
          </p:cNvPr>
          <p:cNvSpPr/>
          <p:nvPr/>
        </p:nvSpPr>
        <p:spPr>
          <a:xfrm>
            <a:off x="4549656" y="4528032"/>
            <a:ext cx="3467097" cy="30248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D0902D6-AE99-9CEC-8C79-0384E6862AF0}"/>
              </a:ext>
            </a:extLst>
          </p:cNvPr>
          <p:cNvSpPr/>
          <p:nvPr/>
        </p:nvSpPr>
        <p:spPr>
          <a:xfrm>
            <a:off x="4549656" y="5118040"/>
            <a:ext cx="3467097" cy="30248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87849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7D749527-3912-2F35-3E9B-D4372C7E7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2" y="3650082"/>
            <a:ext cx="5087683" cy="257083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23CEB0A-69E3-884F-0089-1F739A53CE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1"/>
          <a:stretch/>
        </p:blipFill>
        <p:spPr>
          <a:xfrm>
            <a:off x="873923" y="455568"/>
            <a:ext cx="3702127" cy="16080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AB5A816-EC59-89C0-6791-0253CA8D1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709" y="717659"/>
            <a:ext cx="3176533" cy="12849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164B0DB-3098-970B-1AB2-2A91A26FB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298" y="108973"/>
            <a:ext cx="3339499" cy="10720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CF33135-D258-BD96-DAEF-2C969E6256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8298" y="1211318"/>
            <a:ext cx="3339499" cy="85225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A628A36-9F19-88E6-74DC-DAC22BC30452}"/>
              </a:ext>
            </a:extLst>
          </p:cNvPr>
          <p:cNvSpPr/>
          <p:nvPr/>
        </p:nvSpPr>
        <p:spPr>
          <a:xfrm>
            <a:off x="11562973" y="1639010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GAPDH</a:t>
            </a:r>
            <a:endParaRPr kumimoji="1" lang="zh-CN" altLang="en-US" sz="1000" b="1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952FC44-B262-F2E1-036B-538F864E3856}"/>
              </a:ext>
            </a:extLst>
          </p:cNvPr>
          <p:cNvSpPr/>
          <p:nvPr/>
        </p:nvSpPr>
        <p:spPr>
          <a:xfrm>
            <a:off x="11562973" y="1209077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MMP9</a:t>
            </a:r>
            <a:endParaRPr kumimoji="1" lang="zh-CN" altLang="en-US" sz="1000" b="1" dirty="0"/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B383887D-E757-8694-BE2A-F89B77973603}"/>
              </a:ext>
            </a:extLst>
          </p:cNvPr>
          <p:cNvCxnSpPr>
            <a:cxnSpLocks/>
          </p:cNvCxnSpPr>
          <p:nvPr/>
        </p:nvCxnSpPr>
        <p:spPr>
          <a:xfrm flipV="1">
            <a:off x="4132893" y="815190"/>
            <a:ext cx="1395934" cy="32271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42AE4513-A6F0-611A-041F-551800BB23AD}"/>
              </a:ext>
            </a:extLst>
          </p:cNvPr>
          <p:cNvCxnSpPr>
            <a:cxnSpLocks/>
          </p:cNvCxnSpPr>
          <p:nvPr/>
        </p:nvCxnSpPr>
        <p:spPr>
          <a:xfrm>
            <a:off x="4132893" y="1736022"/>
            <a:ext cx="1395934" cy="10810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83E5BD2B-1181-C38A-1D70-8BFB11F869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8298" y="3457898"/>
            <a:ext cx="3279991" cy="7739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3768696-8EC0-33E9-782C-9480036F14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3666" y="2401981"/>
            <a:ext cx="3132576" cy="18848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FB26ADE-C5F7-6131-92C9-D0B143096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8298" y="2491269"/>
            <a:ext cx="3279991" cy="938086"/>
          </a:xfrm>
          <a:prstGeom prst="rect">
            <a:avLst/>
          </a:prstGeom>
        </p:spPr>
      </p:pic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97C9A8E7-2D24-806F-033E-393B8E39369D}"/>
              </a:ext>
            </a:extLst>
          </p:cNvPr>
          <p:cNvCxnSpPr>
            <a:cxnSpLocks/>
          </p:cNvCxnSpPr>
          <p:nvPr/>
        </p:nvCxnSpPr>
        <p:spPr>
          <a:xfrm flipV="1">
            <a:off x="3258335" y="2643407"/>
            <a:ext cx="2279282" cy="183227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DD17B2CC-40CE-81BF-6FC1-55EC4500D348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763865" y="3844879"/>
            <a:ext cx="1684433" cy="199786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6516B12D-26ED-70BE-A6DE-442F400A5912}"/>
              </a:ext>
            </a:extLst>
          </p:cNvPr>
          <p:cNvSpPr/>
          <p:nvPr/>
        </p:nvSpPr>
        <p:spPr>
          <a:xfrm>
            <a:off x="11741648" y="3687845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GAPDH</a:t>
            </a:r>
            <a:endParaRPr kumimoji="1" lang="zh-CN" altLang="en-US" sz="1000" b="1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2DB345D-6CA9-EBA8-5F8D-887E6B30CE9A}"/>
              </a:ext>
            </a:extLst>
          </p:cNvPr>
          <p:cNvSpPr/>
          <p:nvPr/>
        </p:nvSpPr>
        <p:spPr>
          <a:xfrm>
            <a:off x="11741648" y="3257912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MMP9</a:t>
            </a:r>
            <a:endParaRPr kumimoji="1" lang="zh-CN" altLang="en-US" sz="1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9EAFE8E-A1D1-77B3-1F1E-F9E9BE4F5C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8297" y="5823275"/>
            <a:ext cx="3279991" cy="925751"/>
          </a:xfrm>
          <a:prstGeom prst="rect">
            <a:avLst/>
          </a:prstGeom>
        </p:spPr>
      </p:pic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A3FFB125-84D9-78F6-E830-116AAB1F564A}"/>
              </a:ext>
            </a:extLst>
          </p:cNvPr>
          <p:cNvCxnSpPr>
            <a:cxnSpLocks/>
          </p:cNvCxnSpPr>
          <p:nvPr/>
        </p:nvCxnSpPr>
        <p:spPr>
          <a:xfrm>
            <a:off x="3477381" y="5446897"/>
            <a:ext cx="2176294" cy="99711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图片 24">
            <a:extLst>
              <a:ext uri="{FF2B5EF4-FFF2-40B4-BE49-F238E27FC236}">
                <a16:creationId xmlns:a16="http://schemas.microsoft.com/office/drawing/2014/main" id="{C811D78F-1C84-51B1-3CB7-219C337EC8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8297" y="4269742"/>
            <a:ext cx="3279991" cy="1248517"/>
          </a:xfrm>
          <a:prstGeom prst="rect">
            <a:avLst/>
          </a:prstGeom>
        </p:spPr>
      </p:pic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FEB37A62-F1DF-5D02-2987-71902550B1C3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3556909" y="4780699"/>
            <a:ext cx="1891388" cy="11330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图片 27">
            <a:extLst>
              <a:ext uri="{FF2B5EF4-FFF2-40B4-BE49-F238E27FC236}">
                <a16:creationId xmlns:a16="http://schemas.microsoft.com/office/drawing/2014/main" id="{70E90B17-F828-EA26-88FA-947228D9EF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3666" y="4511412"/>
            <a:ext cx="3023872" cy="21844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0DDB889-2B3E-9773-647D-1A515A1B937C}"/>
              </a:ext>
            </a:extLst>
          </p:cNvPr>
          <p:cNvSpPr txBox="1"/>
          <p:nvPr/>
        </p:nvSpPr>
        <p:spPr>
          <a:xfrm>
            <a:off x="79040" y="10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3L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C094D04-AE15-D1C2-B515-B3100521BF17}"/>
              </a:ext>
            </a:extLst>
          </p:cNvPr>
          <p:cNvSpPr txBox="1"/>
          <p:nvPr/>
        </p:nvSpPr>
        <p:spPr>
          <a:xfrm>
            <a:off x="234462" y="3177200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3M</a:t>
            </a:r>
            <a:endParaRPr lang="zh-CN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CC331F1-9334-AF31-9B0C-3F7C1229E0A3}"/>
              </a:ext>
            </a:extLst>
          </p:cNvPr>
          <p:cNvSpPr/>
          <p:nvPr/>
        </p:nvSpPr>
        <p:spPr>
          <a:xfrm>
            <a:off x="5384498" y="397885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5378693-4288-396A-D685-2FB046F7A1EA}"/>
              </a:ext>
            </a:extLst>
          </p:cNvPr>
          <p:cNvSpPr/>
          <p:nvPr/>
        </p:nvSpPr>
        <p:spPr>
          <a:xfrm>
            <a:off x="5384498" y="1479375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2A3AD79-6289-E214-E891-F4342EDDA41F}"/>
              </a:ext>
            </a:extLst>
          </p:cNvPr>
          <p:cNvSpPr/>
          <p:nvPr/>
        </p:nvSpPr>
        <p:spPr>
          <a:xfrm>
            <a:off x="5320700" y="2709338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85C2FBE-BD39-0FE7-18E2-95E6B777D2EC}"/>
              </a:ext>
            </a:extLst>
          </p:cNvPr>
          <p:cNvSpPr/>
          <p:nvPr/>
        </p:nvSpPr>
        <p:spPr>
          <a:xfrm>
            <a:off x="5320699" y="3596109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FF31696-0F52-475A-79DE-16EEDD9D333C}"/>
              </a:ext>
            </a:extLst>
          </p:cNvPr>
          <p:cNvSpPr/>
          <p:nvPr/>
        </p:nvSpPr>
        <p:spPr>
          <a:xfrm>
            <a:off x="5340417" y="4845954"/>
            <a:ext cx="3467097" cy="550996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D810A92-B32D-C36D-00C5-0890E638BA36}"/>
              </a:ext>
            </a:extLst>
          </p:cNvPr>
          <p:cNvSpPr/>
          <p:nvPr/>
        </p:nvSpPr>
        <p:spPr>
          <a:xfrm>
            <a:off x="5448297" y="6222819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37" name="直线连接符 36">
            <a:extLst>
              <a:ext uri="{FF2B5EF4-FFF2-40B4-BE49-F238E27FC236}">
                <a16:creationId xmlns:a16="http://schemas.microsoft.com/office/drawing/2014/main" id="{CF94075B-C06A-5F4E-639B-16264541488E}"/>
              </a:ext>
            </a:extLst>
          </p:cNvPr>
          <p:cNvCxnSpPr>
            <a:cxnSpLocks/>
          </p:cNvCxnSpPr>
          <p:nvPr/>
        </p:nvCxnSpPr>
        <p:spPr>
          <a:xfrm>
            <a:off x="8561490" y="3074616"/>
            <a:ext cx="72029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线连接符 39">
            <a:extLst>
              <a:ext uri="{FF2B5EF4-FFF2-40B4-BE49-F238E27FC236}">
                <a16:creationId xmlns:a16="http://schemas.microsoft.com/office/drawing/2014/main" id="{6748FA82-3893-42B0-D8EA-14CB25B90C4C}"/>
              </a:ext>
            </a:extLst>
          </p:cNvPr>
          <p:cNvCxnSpPr>
            <a:cxnSpLocks/>
          </p:cNvCxnSpPr>
          <p:nvPr/>
        </p:nvCxnSpPr>
        <p:spPr>
          <a:xfrm>
            <a:off x="8573518" y="3859261"/>
            <a:ext cx="72029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线连接符 40">
            <a:extLst>
              <a:ext uri="{FF2B5EF4-FFF2-40B4-BE49-F238E27FC236}">
                <a16:creationId xmlns:a16="http://schemas.microsoft.com/office/drawing/2014/main" id="{24333081-4C16-5027-2774-53BFE508EBB5}"/>
              </a:ext>
            </a:extLst>
          </p:cNvPr>
          <p:cNvCxnSpPr>
            <a:cxnSpLocks/>
          </p:cNvCxnSpPr>
          <p:nvPr/>
        </p:nvCxnSpPr>
        <p:spPr>
          <a:xfrm>
            <a:off x="8555246" y="5116753"/>
            <a:ext cx="72029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id="{291131F0-AEC1-3694-A603-AFFAD6A28474}"/>
              </a:ext>
            </a:extLst>
          </p:cNvPr>
          <p:cNvSpPr/>
          <p:nvPr/>
        </p:nvSpPr>
        <p:spPr>
          <a:xfrm>
            <a:off x="11298419" y="6393686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GAPDH</a:t>
            </a:r>
            <a:endParaRPr kumimoji="1" lang="zh-CN" altLang="en-US" sz="1000" b="1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91CB79C-46D7-8C7E-A72D-81F9DF5F8611}"/>
              </a:ext>
            </a:extLst>
          </p:cNvPr>
          <p:cNvSpPr/>
          <p:nvPr/>
        </p:nvSpPr>
        <p:spPr>
          <a:xfrm>
            <a:off x="11326623" y="4527891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LYVE1</a:t>
            </a:r>
            <a:endParaRPr kumimoji="1" lang="zh-CN" altLang="en-US" sz="1000" b="1" dirty="0"/>
          </a:p>
        </p:txBody>
      </p:sp>
      <p:cxnSp>
        <p:nvCxnSpPr>
          <p:cNvPr id="45" name="直线连接符 44">
            <a:extLst>
              <a:ext uri="{FF2B5EF4-FFF2-40B4-BE49-F238E27FC236}">
                <a16:creationId xmlns:a16="http://schemas.microsoft.com/office/drawing/2014/main" id="{EDC81482-793D-7551-9F0F-9CF28F2F3E3E}"/>
              </a:ext>
            </a:extLst>
          </p:cNvPr>
          <p:cNvCxnSpPr>
            <a:cxnSpLocks/>
          </p:cNvCxnSpPr>
          <p:nvPr/>
        </p:nvCxnSpPr>
        <p:spPr>
          <a:xfrm>
            <a:off x="8573518" y="815190"/>
            <a:ext cx="72029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线连接符 45">
            <a:extLst>
              <a:ext uri="{FF2B5EF4-FFF2-40B4-BE49-F238E27FC236}">
                <a16:creationId xmlns:a16="http://schemas.microsoft.com/office/drawing/2014/main" id="{7388B7B2-188F-F8CF-EC1A-67E48C86FCAD}"/>
              </a:ext>
            </a:extLst>
          </p:cNvPr>
          <p:cNvCxnSpPr>
            <a:cxnSpLocks/>
          </p:cNvCxnSpPr>
          <p:nvPr/>
        </p:nvCxnSpPr>
        <p:spPr>
          <a:xfrm>
            <a:off x="8533050" y="1661633"/>
            <a:ext cx="72029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430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CDFCF4-2E65-82D0-74DB-A858408C7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9" y="3991691"/>
            <a:ext cx="3873500" cy="26797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B883486-5460-0B41-CDE2-3E64DC994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44" y="766811"/>
            <a:ext cx="4153807" cy="25336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35FA5B-8480-A9F7-6F79-74CE42EF6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535" y="52146"/>
            <a:ext cx="4389209" cy="31459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32C735-BE37-AE3A-D6CA-D343CDB04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8535" y="4640311"/>
            <a:ext cx="2875525" cy="10922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9B06BE8-1B96-B7C2-47E7-263BFAC7E3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2729" y="3571626"/>
            <a:ext cx="3688939" cy="2727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BF67348-D87A-B48C-58D3-5931CC936F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8535" y="3463290"/>
            <a:ext cx="2875525" cy="10568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7361221-D065-7545-699B-44FEDFDE4A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8535" y="5877293"/>
            <a:ext cx="2875525" cy="924067"/>
          </a:xfrm>
          <a:prstGeom prst="rect">
            <a:avLst/>
          </a:prstGeom>
        </p:spPr>
      </p:pic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1BFD1235-93AC-8D56-E87B-91AF815FB7A8}"/>
              </a:ext>
            </a:extLst>
          </p:cNvPr>
          <p:cNvCxnSpPr>
            <a:cxnSpLocks/>
          </p:cNvCxnSpPr>
          <p:nvPr/>
        </p:nvCxnSpPr>
        <p:spPr>
          <a:xfrm flipV="1">
            <a:off x="3251129" y="4395925"/>
            <a:ext cx="1229637" cy="1267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AA637359-8D4E-1488-419B-94969AE97CB9}"/>
              </a:ext>
            </a:extLst>
          </p:cNvPr>
          <p:cNvCxnSpPr>
            <a:cxnSpLocks/>
          </p:cNvCxnSpPr>
          <p:nvPr/>
        </p:nvCxnSpPr>
        <p:spPr>
          <a:xfrm flipV="1">
            <a:off x="3251129" y="6234682"/>
            <a:ext cx="1378472" cy="28051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79D91830-4028-2A89-743F-3BA1E07E1588}"/>
              </a:ext>
            </a:extLst>
          </p:cNvPr>
          <p:cNvCxnSpPr>
            <a:cxnSpLocks/>
          </p:cNvCxnSpPr>
          <p:nvPr/>
        </p:nvCxnSpPr>
        <p:spPr>
          <a:xfrm flipV="1">
            <a:off x="3251129" y="5269996"/>
            <a:ext cx="1229637" cy="81114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449A37D4-6292-3C65-91A5-B64FA352A607}"/>
              </a:ext>
            </a:extLst>
          </p:cNvPr>
          <p:cNvCxnSpPr>
            <a:cxnSpLocks/>
          </p:cNvCxnSpPr>
          <p:nvPr/>
        </p:nvCxnSpPr>
        <p:spPr>
          <a:xfrm flipV="1">
            <a:off x="3493827" y="1846063"/>
            <a:ext cx="1135774" cy="35893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0C9B1E19-CA17-BD9D-1FFE-ECBAAA8503A5}"/>
              </a:ext>
            </a:extLst>
          </p:cNvPr>
          <p:cNvSpPr/>
          <p:nvPr/>
        </p:nvSpPr>
        <p:spPr>
          <a:xfrm>
            <a:off x="11187073" y="5930076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GAPDH</a:t>
            </a:r>
            <a:endParaRPr kumimoji="1" lang="zh-CN" altLang="en-US" sz="1000" b="1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A673FD5-7F8B-C574-5466-7F455DD0291E}"/>
              </a:ext>
            </a:extLst>
          </p:cNvPr>
          <p:cNvSpPr/>
          <p:nvPr/>
        </p:nvSpPr>
        <p:spPr>
          <a:xfrm>
            <a:off x="11187073" y="4756902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Ecto-LYVE1 </a:t>
            </a:r>
            <a:endParaRPr kumimoji="1" lang="zh-CN" altLang="en-US" sz="1000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E4778E5-EF6C-A5E8-017E-9F4C2368370D}"/>
              </a:ext>
            </a:extLst>
          </p:cNvPr>
          <p:cNvSpPr txBox="1"/>
          <p:nvPr/>
        </p:nvSpPr>
        <p:spPr>
          <a:xfrm>
            <a:off x="203391" y="151782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4A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779258A-A1EA-8890-2106-CFA72EA930A8}"/>
              </a:ext>
            </a:extLst>
          </p:cNvPr>
          <p:cNvSpPr txBox="1"/>
          <p:nvPr/>
        </p:nvSpPr>
        <p:spPr>
          <a:xfrm>
            <a:off x="-42917" y="3524689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4B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7C8A1A5-4F86-DCBB-49B9-11CD25FA2CE4}"/>
              </a:ext>
            </a:extLst>
          </p:cNvPr>
          <p:cNvSpPr/>
          <p:nvPr/>
        </p:nvSpPr>
        <p:spPr>
          <a:xfrm>
            <a:off x="4869590" y="1550859"/>
            <a:ext cx="3467097" cy="57989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248A87E-174E-E05B-6B5C-461C98C0AD48}"/>
              </a:ext>
            </a:extLst>
          </p:cNvPr>
          <p:cNvSpPr/>
          <p:nvPr/>
        </p:nvSpPr>
        <p:spPr>
          <a:xfrm>
            <a:off x="4330906" y="3947964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6C0A987-8D2C-4C00-9323-1B93BAC329BD}"/>
              </a:ext>
            </a:extLst>
          </p:cNvPr>
          <p:cNvSpPr/>
          <p:nvPr/>
        </p:nvSpPr>
        <p:spPr>
          <a:xfrm>
            <a:off x="4262681" y="4996466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993403E-F31B-B846-B1EB-A52FE7260E32}"/>
              </a:ext>
            </a:extLst>
          </p:cNvPr>
          <p:cNvSpPr/>
          <p:nvPr/>
        </p:nvSpPr>
        <p:spPr>
          <a:xfrm>
            <a:off x="4268034" y="6188160"/>
            <a:ext cx="3230103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E3B97EBB-D726-A233-E91A-4A5E88E013DC}"/>
              </a:ext>
            </a:extLst>
          </p:cNvPr>
          <p:cNvCxnSpPr>
            <a:cxnSpLocks/>
          </p:cNvCxnSpPr>
          <p:nvPr/>
        </p:nvCxnSpPr>
        <p:spPr>
          <a:xfrm>
            <a:off x="6883318" y="3801768"/>
            <a:ext cx="1170918" cy="37440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228FBC46-E8EA-3986-7CEC-9F87922C5009}"/>
              </a:ext>
            </a:extLst>
          </p:cNvPr>
          <p:cNvCxnSpPr>
            <a:cxnSpLocks/>
          </p:cNvCxnSpPr>
          <p:nvPr/>
        </p:nvCxnSpPr>
        <p:spPr>
          <a:xfrm>
            <a:off x="6967936" y="5206986"/>
            <a:ext cx="1170918" cy="37440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665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A56F8E8-1A8C-2A98-21C6-AFB71E3FD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" y="1794492"/>
            <a:ext cx="3993886" cy="2298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4EDF96C-55C9-26F0-CFE9-60575499C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994" y="4328958"/>
            <a:ext cx="3888658" cy="18060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AD714D7-FFD9-76E8-23D1-0EEF42FA7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0800" y="3940799"/>
            <a:ext cx="3310398" cy="10246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1865E42-0236-48F5-0800-AD98B6EB1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801" y="5077348"/>
            <a:ext cx="3310398" cy="10576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09DCE1D-02D7-B2F6-61CB-BD0AC8AEE4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0798" y="1364041"/>
            <a:ext cx="3310399" cy="9399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CACACFE-EA5B-0D04-3F97-28F91C430A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0799" y="2536277"/>
            <a:ext cx="3310398" cy="9399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C9F0B7-738D-AD9F-706B-CDB3346DB4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1714" y="280284"/>
            <a:ext cx="3888658" cy="1821646"/>
          </a:xfrm>
          <a:prstGeom prst="rect">
            <a:avLst/>
          </a:prstGeom>
        </p:spPr>
      </p:pic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C84F71B9-A7B8-31A6-223D-B806A87C85CB}"/>
              </a:ext>
            </a:extLst>
          </p:cNvPr>
          <p:cNvCxnSpPr>
            <a:cxnSpLocks/>
          </p:cNvCxnSpPr>
          <p:nvPr/>
        </p:nvCxnSpPr>
        <p:spPr>
          <a:xfrm flipV="1">
            <a:off x="3628695" y="2101930"/>
            <a:ext cx="1120286" cy="44258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4C114344-1B0B-3CEF-68E6-9DB99AF4D839}"/>
              </a:ext>
            </a:extLst>
          </p:cNvPr>
          <p:cNvCxnSpPr>
            <a:cxnSpLocks/>
          </p:cNvCxnSpPr>
          <p:nvPr/>
        </p:nvCxnSpPr>
        <p:spPr>
          <a:xfrm>
            <a:off x="3704250" y="3041879"/>
            <a:ext cx="1044731" cy="8190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1417BBCA-050F-CE94-730F-B5BE51AC249A}"/>
              </a:ext>
            </a:extLst>
          </p:cNvPr>
          <p:cNvCxnSpPr>
            <a:cxnSpLocks/>
          </p:cNvCxnSpPr>
          <p:nvPr/>
        </p:nvCxnSpPr>
        <p:spPr>
          <a:xfrm>
            <a:off x="3666472" y="3359781"/>
            <a:ext cx="1082509" cy="8215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720FC5CE-344B-5F7E-87EB-80C2096340CC}"/>
              </a:ext>
            </a:extLst>
          </p:cNvPr>
          <p:cNvCxnSpPr>
            <a:cxnSpLocks/>
          </p:cNvCxnSpPr>
          <p:nvPr/>
        </p:nvCxnSpPr>
        <p:spPr>
          <a:xfrm>
            <a:off x="3628695" y="3756756"/>
            <a:ext cx="1017047" cy="202391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右大括号 17">
            <a:extLst>
              <a:ext uri="{FF2B5EF4-FFF2-40B4-BE49-F238E27FC236}">
                <a16:creationId xmlns:a16="http://schemas.microsoft.com/office/drawing/2014/main" id="{13929B6D-B092-7780-5600-67FBD2BA0775}"/>
              </a:ext>
            </a:extLst>
          </p:cNvPr>
          <p:cNvSpPr/>
          <p:nvPr/>
        </p:nvSpPr>
        <p:spPr>
          <a:xfrm>
            <a:off x="7882544" y="3940799"/>
            <a:ext cx="289450" cy="229982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2026F89C-A6C9-73EF-BE02-3EE314FEC9EE}"/>
              </a:ext>
            </a:extLst>
          </p:cNvPr>
          <p:cNvCxnSpPr>
            <a:cxnSpLocks/>
          </p:cNvCxnSpPr>
          <p:nvPr/>
        </p:nvCxnSpPr>
        <p:spPr>
          <a:xfrm flipV="1">
            <a:off x="7524765" y="899468"/>
            <a:ext cx="1038535" cy="80206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9923F6A5-C831-132A-DA27-C1C0719A9534}"/>
              </a:ext>
            </a:extLst>
          </p:cNvPr>
          <p:cNvSpPr/>
          <p:nvPr/>
        </p:nvSpPr>
        <p:spPr>
          <a:xfrm>
            <a:off x="11451185" y="1799475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GAPDH</a:t>
            </a:r>
            <a:endParaRPr kumimoji="1" lang="zh-CN" altLang="en-US" sz="1000" b="1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26A13FD-CEDA-045A-49A1-5E3CC6044552}"/>
              </a:ext>
            </a:extLst>
          </p:cNvPr>
          <p:cNvSpPr/>
          <p:nvPr/>
        </p:nvSpPr>
        <p:spPr>
          <a:xfrm>
            <a:off x="11451185" y="989591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Ecto-LYVE1 </a:t>
            </a:r>
            <a:endParaRPr kumimoji="1" lang="zh-CN" altLang="en-US" sz="1000" b="1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EB3A00C-B75A-73C9-4108-24987B0A9E90}"/>
              </a:ext>
            </a:extLst>
          </p:cNvPr>
          <p:cNvSpPr/>
          <p:nvPr/>
        </p:nvSpPr>
        <p:spPr>
          <a:xfrm>
            <a:off x="11451185" y="5868080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GAPDH</a:t>
            </a:r>
            <a:endParaRPr kumimoji="1" lang="zh-CN" altLang="en-US" sz="1000" b="1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A9C8393-87DA-497B-4B09-26A459023053}"/>
              </a:ext>
            </a:extLst>
          </p:cNvPr>
          <p:cNvSpPr/>
          <p:nvPr/>
        </p:nvSpPr>
        <p:spPr>
          <a:xfrm>
            <a:off x="11451185" y="4906804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MMP9 </a:t>
            </a:r>
            <a:endParaRPr kumimoji="1" lang="zh-CN" altLang="en-US" sz="10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AE2A4D9-A2EF-4F78-6FD6-40558E3129F6}"/>
              </a:ext>
            </a:extLst>
          </p:cNvPr>
          <p:cNvSpPr txBox="1"/>
          <p:nvPr/>
        </p:nvSpPr>
        <p:spPr>
          <a:xfrm>
            <a:off x="203391" y="151782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4E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19282C6-68F1-D2D2-0815-8FAC20E2280A}"/>
              </a:ext>
            </a:extLst>
          </p:cNvPr>
          <p:cNvSpPr/>
          <p:nvPr/>
        </p:nvSpPr>
        <p:spPr>
          <a:xfrm>
            <a:off x="4455350" y="1794492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3C68677-AF68-C05F-97CD-A2FE7A1F8BC4}"/>
              </a:ext>
            </a:extLst>
          </p:cNvPr>
          <p:cNvSpPr/>
          <p:nvPr/>
        </p:nvSpPr>
        <p:spPr>
          <a:xfrm>
            <a:off x="4530905" y="2859427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B6863BA-8BE3-A3AA-0828-DCD29885E295}"/>
              </a:ext>
            </a:extLst>
          </p:cNvPr>
          <p:cNvSpPr/>
          <p:nvPr/>
        </p:nvSpPr>
        <p:spPr>
          <a:xfrm>
            <a:off x="4512381" y="3987165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6A71A48-473B-209F-BC6F-4C5F24917165}"/>
              </a:ext>
            </a:extLst>
          </p:cNvPr>
          <p:cNvSpPr/>
          <p:nvPr/>
        </p:nvSpPr>
        <p:spPr>
          <a:xfrm>
            <a:off x="4530905" y="5377963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6314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6FEAA09-F4F7-A9E0-FE38-FDCAB4B43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5322"/>
            <a:ext cx="4129184" cy="23038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781F9B-8DFE-8BB7-B134-05254C174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238" y="4096072"/>
            <a:ext cx="3475580" cy="7493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7E2B38C-0E10-8F26-1CBE-6B7C43BDB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210" y="5053105"/>
            <a:ext cx="3475580" cy="10156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47611D1-7AB7-4C94-9151-E23AAA0D6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486" y="4273180"/>
            <a:ext cx="3951514" cy="15367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DA0B11B-0835-7864-CEFE-4C1CECB8F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8210" y="913034"/>
            <a:ext cx="3475580" cy="112641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6665F3-90EB-C3ED-B090-60569E95D6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5559" y="495003"/>
            <a:ext cx="3958542" cy="19624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E1C210-FA9F-987B-0E58-BA7FE5C69D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8210" y="2247178"/>
            <a:ext cx="3475580" cy="1536700"/>
          </a:xfrm>
          <a:prstGeom prst="rect">
            <a:avLst/>
          </a:prstGeom>
        </p:spPr>
      </p:pic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886667B0-E5BF-7737-E042-AA0E8E345DA7}"/>
              </a:ext>
            </a:extLst>
          </p:cNvPr>
          <p:cNvCxnSpPr>
            <a:cxnSpLocks/>
          </p:cNvCxnSpPr>
          <p:nvPr/>
        </p:nvCxnSpPr>
        <p:spPr>
          <a:xfrm flipV="1">
            <a:off x="2951710" y="1697136"/>
            <a:ext cx="1516118" cy="80619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CB911005-A18E-5E2B-7117-9DC6B7796D8F}"/>
              </a:ext>
            </a:extLst>
          </p:cNvPr>
          <p:cNvCxnSpPr>
            <a:cxnSpLocks/>
          </p:cNvCxnSpPr>
          <p:nvPr/>
        </p:nvCxnSpPr>
        <p:spPr>
          <a:xfrm>
            <a:off x="2951710" y="2881880"/>
            <a:ext cx="1413528" cy="41511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14196E93-9FE6-DB73-5DC7-02CFD9FCF43A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2794177" y="3196391"/>
            <a:ext cx="1571061" cy="127433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5CD54D42-4B79-F1BA-277C-1E273D0357AF}"/>
              </a:ext>
            </a:extLst>
          </p:cNvPr>
          <p:cNvCxnSpPr>
            <a:cxnSpLocks/>
          </p:cNvCxnSpPr>
          <p:nvPr/>
        </p:nvCxnSpPr>
        <p:spPr>
          <a:xfrm>
            <a:off x="2751980" y="3745657"/>
            <a:ext cx="1613258" cy="210118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右大括号 13">
            <a:extLst>
              <a:ext uri="{FF2B5EF4-FFF2-40B4-BE49-F238E27FC236}">
                <a16:creationId xmlns:a16="http://schemas.microsoft.com/office/drawing/2014/main" id="{ACA3D531-02D8-DB3E-EACF-C760DA634D6B}"/>
              </a:ext>
            </a:extLst>
          </p:cNvPr>
          <p:cNvSpPr/>
          <p:nvPr/>
        </p:nvSpPr>
        <p:spPr>
          <a:xfrm>
            <a:off x="7908839" y="4247135"/>
            <a:ext cx="289450" cy="182163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CD9B7D9F-746B-ED40-CA34-B397FB651248}"/>
              </a:ext>
            </a:extLst>
          </p:cNvPr>
          <p:cNvCxnSpPr>
            <a:cxnSpLocks/>
          </p:cNvCxnSpPr>
          <p:nvPr/>
        </p:nvCxnSpPr>
        <p:spPr>
          <a:xfrm flipV="1">
            <a:off x="7472542" y="952658"/>
            <a:ext cx="1038535" cy="80206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79B1061A-C363-5722-6C93-02E7DB0196B2}"/>
              </a:ext>
            </a:extLst>
          </p:cNvPr>
          <p:cNvSpPr/>
          <p:nvPr/>
        </p:nvSpPr>
        <p:spPr>
          <a:xfrm>
            <a:off x="11620359" y="2405116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GAPDH</a:t>
            </a:r>
            <a:endParaRPr kumimoji="1" lang="zh-CN" altLang="en-US" sz="1000" b="1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9A84015-A008-D5CE-8355-AAD333CA81A3}"/>
              </a:ext>
            </a:extLst>
          </p:cNvPr>
          <p:cNvSpPr/>
          <p:nvPr/>
        </p:nvSpPr>
        <p:spPr>
          <a:xfrm>
            <a:off x="11620358" y="1364713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Ecto-LYVE1 </a:t>
            </a:r>
            <a:endParaRPr kumimoji="1" lang="zh-CN" altLang="en-US" sz="1000" b="1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52AF1F9-E7BC-921F-F396-FB054F1D2F79}"/>
              </a:ext>
            </a:extLst>
          </p:cNvPr>
          <p:cNvSpPr/>
          <p:nvPr/>
        </p:nvSpPr>
        <p:spPr>
          <a:xfrm>
            <a:off x="11620357" y="5552709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GAPDH</a:t>
            </a:r>
            <a:endParaRPr kumimoji="1" lang="zh-CN" altLang="en-US" sz="1000" b="1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AD6FB75-1210-C620-9E75-08B7BD9DD592}"/>
              </a:ext>
            </a:extLst>
          </p:cNvPr>
          <p:cNvSpPr/>
          <p:nvPr/>
        </p:nvSpPr>
        <p:spPr>
          <a:xfrm>
            <a:off x="11295763" y="4096072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MMP9 </a:t>
            </a:r>
            <a:endParaRPr kumimoji="1" lang="zh-CN" altLang="en-US" sz="10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3F9E3B5-C00E-3C05-4525-FE309C30D8B8}"/>
              </a:ext>
            </a:extLst>
          </p:cNvPr>
          <p:cNvSpPr txBox="1"/>
          <p:nvPr/>
        </p:nvSpPr>
        <p:spPr>
          <a:xfrm>
            <a:off x="203391" y="151782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4F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426FCB1-743A-A004-B85D-9144743A674C}"/>
              </a:ext>
            </a:extLst>
          </p:cNvPr>
          <p:cNvSpPr/>
          <p:nvPr/>
        </p:nvSpPr>
        <p:spPr>
          <a:xfrm>
            <a:off x="4467828" y="1373788"/>
            <a:ext cx="3167231" cy="561195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1EB7B81-8DF3-DA0C-108F-3BD5AA178323}"/>
              </a:ext>
            </a:extLst>
          </p:cNvPr>
          <p:cNvSpPr/>
          <p:nvPr/>
        </p:nvSpPr>
        <p:spPr>
          <a:xfrm>
            <a:off x="4445043" y="2794744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16AEFDB-2D69-5CC2-C20F-3BB2E23EDCCD}"/>
              </a:ext>
            </a:extLst>
          </p:cNvPr>
          <p:cNvSpPr/>
          <p:nvPr/>
        </p:nvSpPr>
        <p:spPr>
          <a:xfrm>
            <a:off x="4440287" y="4272378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C9672D8-3BA4-C907-FB8C-B1A54145C77E}"/>
              </a:ext>
            </a:extLst>
          </p:cNvPr>
          <p:cNvSpPr/>
          <p:nvPr/>
        </p:nvSpPr>
        <p:spPr>
          <a:xfrm>
            <a:off x="4488890" y="5212640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4662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26B55B9-02C0-E301-6564-65AFF0BC7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897" y="409264"/>
            <a:ext cx="3548364" cy="9928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7E783F5-3AB1-CC9B-332B-8951292CB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463" y="431186"/>
            <a:ext cx="3548364" cy="21671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D1B870-BDB4-8C21-6958-6042068AE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897" y="1514786"/>
            <a:ext cx="3548364" cy="960504"/>
          </a:xfrm>
          <a:prstGeom prst="rect">
            <a:avLst/>
          </a:prstGeom>
        </p:spPr>
      </p:pic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81C61438-B680-F71D-5618-84FAD39DFDF8}"/>
              </a:ext>
            </a:extLst>
          </p:cNvPr>
          <p:cNvCxnSpPr>
            <a:cxnSpLocks/>
          </p:cNvCxnSpPr>
          <p:nvPr/>
        </p:nvCxnSpPr>
        <p:spPr>
          <a:xfrm flipV="1">
            <a:off x="3672636" y="741083"/>
            <a:ext cx="1516118" cy="80619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43BB2611-144E-CE86-EE54-07441731A3A7}"/>
              </a:ext>
            </a:extLst>
          </p:cNvPr>
          <p:cNvCxnSpPr>
            <a:cxnSpLocks/>
          </p:cNvCxnSpPr>
          <p:nvPr/>
        </p:nvCxnSpPr>
        <p:spPr>
          <a:xfrm>
            <a:off x="3672636" y="1925827"/>
            <a:ext cx="1413528" cy="41511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右大括号 8">
            <a:extLst>
              <a:ext uri="{FF2B5EF4-FFF2-40B4-BE49-F238E27FC236}">
                <a16:creationId xmlns:a16="http://schemas.microsoft.com/office/drawing/2014/main" id="{EF4A760D-7061-3EE2-7AA5-9344BA120515}"/>
              </a:ext>
            </a:extLst>
          </p:cNvPr>
          <p:cNvSpPr/>
          <p:nvPr/>
        </p:nvSpPr>
        <p:spPr>
          <a:xfrm>
            <a:off x="8188927" y="580444"/>
            <a:ext cx="289450" cy="182163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6CD7715-E1E0-A187-22DE-4FEC59C8ABD0}"/>
              </a:ext>
            </a:extLst>
          </p:cNvPr>
          <p:cNvSpPr/>
          <p:nvPr/>
        </p:nvSpPr>
        <p:spPr>
          <a:xfrm>
            <a:off x="11631813" y="2098000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GAPDH</a:t>
            </a:r>
            <a:endParaRPr kumimoji="1" lang="zh-CN" altLang="en-US" sz="1000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83075E9-9973-90E6-9677-7A9675AD0905}"/>
              </a:ext>
            </a:extLst>
          </p:cNvPr>
          <p:cNvSpPr/>
          <p:nvPr/>
        </p:nvSpPr>
        <p:spPr>
          <a:xfrm>
            <a:off x="11737291" y="642984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F4/80 </a:t>
            </a:r>
            <a:endParaRPr kumimoji="1" lang="zh-CN" altLang="en-US" sz="1000" b="1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D05165F-50E8-4051-1DAB-BE63E2C8E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897" y="3584947"/>
            <a:ext cx="3548364" cy="9605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7B59C6-1C88-A60D-A735-23B0F0E28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0897" y="4679803"/>
            <a:ext cx="3548364" cy="96050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7F4FF67-BC4A-A4FE-0871-F6A3723A84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3593" y="3856706"/>
            <a:ext cx="3382461" cy="1886132"/>
          </a:xfrm>
          <a:prstGeom prst="rect">
            <a:avLst/>
          </a:prstGeom>
        </p:spPr>
      </p:pic>
      <p:sp>
        <p:nvSpPr>
          <p:cNvPr id="15" name="右大括号 14">
            <a:extLst>
              <a:ext uri="{FF2B5EF4-FFF2-40B4-BE49-F238E27FC236}">
                <a16:creationId xmlns:a16="http://schemas.microsoft.com/office/drawing/2014/main" id="{6FE26AA3-D598-2C09-23E3-850FF622535C}"/>
              </a:ext>
            </a:extLst>
          </p:cNvPr>
          <p:cNvSpPr/>
          <p:nvPr/>
        </p:nvSpPr>
        <p:spPr>
          <a:xfrm>
            <a:off x="8296112" y="3768984"/>
            <a:ext cx="289450" cy="182163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7DC9B45-2081-2F5A-F302-5167AF1277EC}"/>
              </a:ext>
            </a:extLst>
          </p:cNvPr>
          <p:cNvSpPr/>
          <p:nvPr/>
        </p:nvSpPr>
        <p:spPr>
          <a:xfrm>
            <a:off x="11763233" y="5492667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GAPDH</a:t>
            </a:r>
            <a:endParaRPr kumimoji="1" lang="zh-CN" altLang="en-US" sz="1000" b="1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72C332D-B32E-91F0-1A8F-22F40B77F57E}"/>
              </a:ext>
            </a:extLst>
          </p:cNvPr>
          <p:cNvSpPr/>
          <p:nvPr/>
        </p:nvSpPr>
        <p:spPr>
          <a:xfrm>
            <a:off x="11868711" y="4037651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F4/80 </a:t>
            </a:r>
            <a:endParaRPr kumimoji="1" lang="zh-CN" altLang="en-US" sz="1000" b="1" dirty="0"/>
          </a:p>
        </p:txBody>
      </p: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F12B0C30-3EB2-C30A-D4DD-A781CCD5B116}"/>
              </a:ext>
            </a:extLst>
          </p:cNvPr>
          <p:cNvCxnSpPr>
            <a:cxnSpLocks/>
          </p:cNvCxnSpPr>
          <p:nvPr/>
        </p:nvCxnSpPr>
        <p:spPr>
          <a:xfrm flipV="1">
            <a:off x="3664038" y="3752942"/>
            <a:ext cx="1516118" cy="80619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1CCEE0EC-E869-4424-DBC3-648736D121D4}"/>
              </a:ext>
            </a:extLst>
          </p:cNvPr>
          <p:cNvCxnSpPr>
            <a:cxnSpLocks/>
          </p:cNvCxnSpPr>
          <p:nvPr/>
        </p:nvCxnSpPr>
        <p:spPr>
          <a:xfrm>
            <a:off x="3664038" y="4937686"/>
            <a:ext cx="1413528" cy="41511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158313E4-FCEF-871F-ADA5-4D3DBCD88D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73" y="838026"/>
            <a:ext cx="4202301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18EE00C-B321-0B10-BBF7-A54DCB4555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73" y="4024514"/>
            <a:ext cx="4340505" cy="14478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BE49C8C-0828-BCAF-3419-3555690046F4}"/>
              </a:ext>
            </a:extLst>
          </p:cNvPr>
          <p:cNvSpPr txBox="1"/>
          <p:nvPr/>
        </p:nvSpPr>
        <p:spPr>
          <a:xfrm>
            <a:off x="203391" y="151782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5G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6112A58-0FEB-02AB-5C4B-EA005AF44183}"/>
              </a:ext>
            </a:extLst>
          </p:cNvPr>
          <p:cNvSpPr/>
          <p:nvPr/>
        </p:nvSpPr>
        <p:spPr>
          <a:xfrm>
            <a:off x="4881595" y="838026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D210970-7BB7-2749-3578-9CF3AA3490D3}"/>
              </a:ext>
            </a:extLst>
          </p:cNvPr>
          <p:cNvSpPr/>
          <p:nvPr/>
        </p:nvSpPr>
        <p:spPr>
          <a:xfrm>
            <a:off x="4893471" y="1601504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25E9FD0-565A-98DD-CB95-45DB5B0DE3EC}"/>
              </a:ext>
            </a:extLst>
          </p:cNvPr>
          <p:cNvSpPr/>
          <p:nvPr/>
        </p:nvSpPr>
        <p:spPr>
          <a:xfrm>
            <a:off x="4809064" y="3967238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6974C7A-5A28-A4BF-B7E3-4F221DF92D3E}"/>
              </a:ext>
            </a:extLst>
          </p:cNvPr>
          <p:cNvSpPr/>
          <p:nvPr/>
        </p:nvSpPr>
        <p:spPr>
          <a:xfrm>
            <a:off x="4849010" y="5003935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566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6897CB5-230E-F66A-EC6A-6F78D246C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999430"/>
            <a:ext cx="4800600" cy="228825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7886BC0-B8A1-2B61-6543-3A367C1FF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252" y="904037"/>
            <a:ext cx="3279253" cy="9265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0B1B4C-4217-1243-B987-0C1811421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252" y="2173702"/>
            <a:ext cx="3279253" cy="10102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A2D450-2838-35E4-5FF7-AF1B22AB2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3252" y="3568090"/>
            <a:ext cx="3350043" cy="6731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D8B1FB-9C08-644E-CB85-33ED1C751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3252" y="4551692"/>
            <a:ext cx="3424060" cy="12911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8919E5E-D223-3D93-656F-8D13C72B1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851" y="2025178"/>
            <a:ext cx="3424149" cy="2526514"/>
          </a:xfrm>
          <a:prstGeom prst="rect">
            <a:avLst/>
          </a:prstGeom>
        </p:spPr>
      </p:pic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79A83F83-9AB2-0B84-F254-A318D938E810}"/>
              </a:ext>
            </a:extLst>
          </p:cNvPr>
          <p:cNvCxnSpPr>
            <a:cxnSpLocks/>
          </p:cNvCxnSpPr>
          <p:nvPr/>
        </p:nvCxnSpPr>
        <p:spPr>
          <a:xfrm flipV="1">
            <a:off x="3940412" y="1647911"/>
            <a:ext cx="1294745" cy="90030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72CC1EF6-E1F6-C9C7-6755-4BF679A81139}"/>
              </a:ext>
            </a:extLst>
          </p:cNvPr>
          <p:cNvCxnSpPr>
            <a:cxnSpLocks/>
          </p:cNvCxnSpPr>
          <p:nvPr/>
        </p:nvCxnSpPr>
        <p:spPr>
          <a:xfrm flipV="1">
            <a:off x="3991707" y="2548214"/>
            <a:ext cx="991545" cy="55491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EFEB3916-331A-473C-F643-F39AAF3C17A9}"/>
              </a:ext>
            </a:extLst>
          </p:cNvPr>
          <p:cNvCxnSpPr>
            <a:cxnSpLocks/>
          </p:cNvCxnSpPr>
          <p:nvPr/>
        </p:nvCxnSpPr>
        <p:spPr>
          <a:xfrm>
            <a:off x="3940246" y="3568090"/>
            <a:ext cx="1294911" cy="49659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F7FF8AE3-4F25-9F99-92B3-DD7B25FFEB79}"/>
              </a:ext>
            </a:extLst>
          </p:cNvPr>
          <p:cNvCxnSpPr>
            <a:cxnSpLocks/>
          </p:cNvCxnSpPr>
          <p:nvPr/>
        </p:nvCxnSpPr>
        <p:spPr>
          <a:xfrm>
            <a:off x="4013647" y="4057484"/>
            <a:ext cx="1076827" cy="134407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右大括号 11">
            <a:extLst>
              <a:ext uri="{FF2B5EF4-FFF2-40B4-BE49-F238E27FC236}">
                <a16:creationId xmlns:a16="http://schemas.microsoft.com/office/drawing/2014/main" id="{6CB71223-CBE9-FF02-7554-A83B87D23408}"/>
              </a:ext>
            </a:extLst>
          </p:cNvPr>
          <p:cNvSpPr/>
          <p:nvPr/>
        </p:nvSpPr>
        <p:spPr>
          <a:xfrm>
            <a:off x="8333253" y="1477716"/>
            <a:ext cx="289450" cy="403696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D2AF2DE-3F89-678E-1542-58489DB7B899}"/>
              </a:ext>
            </a:extLst>
          </p:cNvPr>
          <p:cNvSpPr/>
          <p:nvPr/>
        </p:nvSpPr>
        <p:spPr>
          <a:xfrm>
            <a:off x="11814833" y="2454948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FN</a:t>
            </a:r>
            <a:endParaRPr kumimoji="1" lang="zh-CN" altLang="en-US" sz="700" b="1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0C13F85-C8F1-A111-092A-8034C12B3E21}"/>
              </a:ext>
            </a:extLst>
          </p:cNvPr>
          <p:cNvSpPr/>
          <p:nvPr/>
        </p:nvSpPr>
        <p:spPr>
          <a:xfrm>
            <a:off x="11814833" y="2815895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Collagen</a:t>
            </a:r>
            <a:r>
              <a:rPr kumimoji="1" lang="zh-CN" altLang="en-US" sz="700" b="1" dirty="0"/>
              <a:t> </a:t>
            </a:r>
            <a:r>
              <a:rPr kumimoji="1" lang="en-US" altLang="zh-CN" sz="700" b="1" dirty="0"/>
              <a:t>I</a:t>
            </a:r>
            <a:endParaRPr kumimoji="1" lang="zh-CN" altLang="en-US" sz="700" b="1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F1D980F-8CD4-4509-8113-C8B43EB6C221}"/>
              </a:ext>
            </a:extLst>
          </p:cNvPr>
          <p:cNvSpPr/>
          <p:nvPr/>
        </p:nvSpPr>
        <p:spPr>
          <a:xfrm>
            <a:off x="11865482" y="3750091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α-SMA</a:t>
            </a:r>
            <a:endParaRPr kumimoji="1" lang="zh-CN" altLang="en-US" sz="700" b="1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7BD142B-3939-4C4D-3F3D-BF9474722C9F}"/>
              </a:ext>
            </a:extLst>
          </p:cNvPr>
          <p:cNvSpPr/>
          <p:nvPr/>
        </p:nvSpPr>
        <p:spPr>
          <a:xfrm>
            <a:off x="11756867" y="4305024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GAPDH</a:t>
            </a:r>
            <a:endParaRPr kumimoji="1" lang="zh-CN" altLang="en-US" sz="7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D5CCA52-0BCF-FD5A-9C71-5139F570D5DB}"/>
              </a:ext>
            </a:extLst>
          </p:cNvPr>
          <p:cNvSpPr txBox="1"/>
          <p:nvPr/>
        </p:nvSpPr>
        <p:spPr>
          <a:xfrm>
            <a:off x="203391" y="151782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6A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11E3174-08A7-5D2B-1837-E0D43E48F58E}"/>
              </a:ext>
            </a:extLst>
          </p:cNvPr>
          <p:cNvSpPr/>
          <p:nvPr/>
        </p:nvSpPr>
        <p:spPr>
          <a:xfrm>
            <a:off x="5039262" y="1214941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E810229-0AAF-0D97-C6F5-6434C7559590}"/>
              </a:ext>
            </a:extLst>
          </p:cNvPr>
          <p:cNvSpPr/>
          <p:nvPr/>
        </p:nvSpPr>
        <p:spPr>
          <a:xfrm>
            <a:off x="5093448" y="2354940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9873775-3615-36B0-245B-A8F74102F49B}"/>
              </a:ext>
            </a:extLst>
          </p:cNvPr>
          <p:cNvSpPr/>
          <p:nvPr/>
        </p:nvSpPr>
        <p:spPr>
          <a:xfrm>
            <a:off x="5110081" y="3675011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FC17EA7-C5EA-8AE7-7D6E-D6CC6303AC72}"/>
              </a:ext>
            </a:extLst>
          </p:cNvPr>
          <p:cNvSpPr/>
          <p:nvPr/>
        </p:nvSpPr>
        <p:spPr>
          <a:xfrm>
            <a:off x="5008949" y="4848420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1251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8F42B3F-C5B3-1783-5716-0FCF24DBA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365" y="921928"/>
            <a:ext cx="2880674" cy="66177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43F9360-612A-03D2-5B23-C49EDC3F5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366" y="1909916"/>
            <a:ext cx="2880674" cy="6617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0B17CFB-BDD4-82FC-2CEC-AACD48919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365" y="2961535"/>
            <a:ext cx="2880675" cy="79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8E14B58-E4D4-32A5-01F8-3C67D3036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365" y="4011561"/>
            <a:ext cx="2880674" cy="7903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9128CD1-D16A-DE89-4EB2-EC4C85A0E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7673" y="1926413"/>
            <a:ext cx="3606341" cy="2161029"/>
          </a:xfrm>
          <a:prstGeom prst="rect">
            <a:avLst/>
          </a:prstGeom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8F3549C7-1F5B-EB22-EBAB-AEC13F4847B2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940412" y="1252816"/>
            <a:ext cx="1351953" cy="129539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6BB85374-C3A0-3B48-73D3-859CBC4FB758}"/>
              </a:ext>
            </a:extLst>
          </p:cNvPr>
          <p:cNvCxnSpPr>
            <a:cxnSpLocks/>
          </p:cNvCxnSpPr>
          <p:nvPr/>
        </p:nvCxnSpPr>
        <p:spPr>
          <a:xfrm flipV="1">
            <a:off x="4056287" y="2231220"/>
            <a:ext cx="1401833" cy="80638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4940B6B8-0B97-1FF1-3834-91004EA1DBCF}"/>
              </a:ext>
            </a:extLst>
          </p:cNvPr>
          <p:cNvCxnSpPr>
            <a:cxnSpLocks/>
          </p:cNvCxnSpPr>
          <p:nvPr/>
        </p:nvCxnSpPr>
        <p:spPr>
          <a:xfrm>
            <a:off x="4056287" y="3323794"/>
            <a:ext cx="1401833" cy="22630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D39CB1CA-A4CC-8DD0-69CA-EF6E57230A5C}"/>
              </a:ext>
            </a:extLst>
          </p:cNvPr>
          <p:cNvCxnSpPr>
            <a:cxnSpLocks/>
          </p:cNvCxnSpPr>
          <p:nvPr/>
        </p:nvCxnSpPr>
        <p:spPr>
          <a:xfrm>
            <a:off x="4215538" y="3750091"/>
            <a:ext cx="1076827" cy="99178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右大括号 12">
            <a:extLst>
              <a:ext uri="{FF2B5EF4-FFF2-40B4-BE49-F238E27FC236}">
                <a16:creationId xmlns:a16="http://schemas.microsoft.com/office/drawing/2014/main" id="{CAC0E490-DCB8-9679-5CA9-1CF11113D9BD}"/>
              </a:ext>
            </a:extLst>
          </p:cNvPr>
          <p:cNvSpPr/>
          <p:nvPr/>
        </p:nvSpPr>
        <p:spPr>
          <a:xfrm>
            <a:off x="8192070" y="921928"/>
            <a:ext cx="289450" cy="403696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E946BF0-F911-F6CD-F3D5-A33558D6A3C4}"/>
              </a:ext>
            </a:extLst>
          </p:cNvPr>
          <p:cNvSpPr/>
          <p:nvPr/>
        </p:nvSpPr>
        <p:spPr>
          <a:xfrm>
            <a:off x="11814833" y="2138887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FN</a:t>
            </a:r>
            <a:endParaRPr kumimoji="1" lang="zh-CN" altLang="en-US" sz="700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3C191BD-D0C2-404F-A8CA-314220F8238C}"/>
              </a:ext>
            </a:extLst>
          </p:cNvPr>
          <p:cNvSpPr/>
          <p:nvPr/>
        </p:nvSpPr>
        <p:spPr>
          <a:xfrm>
            <a:off x="11843587" y="2571691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Collagen</a:t>
            </a:r>
            <a:r>
              <a:rPr kumimoji="1" lang="zh-CN" altLang="en-US" sz="700" b="1" dirty="0"/>
              <a:t> </a:t>
            </a:r>
            <a:r>
              <a:rPr kumimoji="1" lang="en-US" altLang="zh-CN" sz="700" b="1" dirty="0"/>
              <a:t>I</a:t>
            </a:r>
            <a:endParaRPr kumimoji="1" lang="zh-CN" altLang="en-US" sz="700" b="1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E1F8491-7E99-7D36-F1DA-9C7E9FD3FC11}"/>
              </a:ext>
            </a:extLst>
          </p:cNvPr>
          <p:cNvSpPr/>
          <p:nvPr/>
        </p:nvSpPr>
        <p:spPr>
          <a:xfrm>
            <a:off x="11795048" y="3142908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α-SMA</a:t>
            </a:r>
            <a:endParaRPr kumimoji="1" lang="zh-CN" altLang="en-US" sz="700" b="1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794E042-A473-BE24-CC9C-E2131ADBED95}"/>
              </a:ext>
            </a:extLst>
          </p:cNvPr>
          <p:cNvSpPr/>
          <p:nvPr/>
        </p:nvSpPr>
        <p:spPr>
          <a:xfrm>
            <a:off x="11842656" y="3788186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GAPDH</a:t>
            </a:r>
            <a:endParaRPr kumimoji="1" lang="zh-CN" altLang="en-US" sz="700" b="1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D8D4E1F-441A-CC38-0BF9-1836A9B772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79" y="2186708"/>
            <a:ext cx="4140200" cy="17018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015D47E-5CA1-5178-F180-300D30203DF7}"/>
              </a:ext>
            </a:extLst>
          </p:cNvPr>
          <p:cNvSpPr txBox="1"/>
          <p:nvPr/>
        </p:nvSpPr>
        <p:spPr>
          <a:xfrm>
            <a:off x="203391" y="151782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6B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41624F-7CF8-E241-ACD2-1303A7B47DDB}"/>
              </a:ext>
            </a:extLst>
          </p:cNvPr>
          <p:cNvSpPr/>
          <p:nvPr/>
        </p:nvSpPr>
        <p:spPr>
          <a:xfrm>
            <a:off x="5149086" y="1132236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B16F827-BAB0-E4E1-BEAA-F7C96A014D25}"/>
              </a:ext>
            </a:extLst>
          </p:cNvPr>
          <p:cNvSpPr/>
          <p:nvPr/>
        </p:nvSpPr>
        <p:spPr>
          <a:xfrm>
            <a:off x="5217401" y="1949040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2B0ABF9-F825-536A-2492-080A4F2A02D6}"/>
              </a:ext>
            </a:extLst>
          </p:cNvPr>
          <p:cNvSpPr/>
          <p:nvPr/>
        </p:nvSpPr>
        <p:spPr>
          <a:xfrm>
            <a:off x="5190594" y="3276306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A817065-363B-7D00-05C8-9763666D394D}"/>
              </a:ext>
            </a:extLst>
          </p:cNvPr>
          <p:cNvSpPr/>
          <p:nvPr/>
        </p:nvSpPr>
        <p:spPr>
          <a:xfrm>
            <a:off x="5190594" y="4117599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530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255CBC0-86D4-DCA5-2388-F932C7C8D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443" y="1773819"/>
            <a:ext cx="3508292" cy="1308781"/>
          </a:xfrm>
          <a:prstGeom prst="rect">
            <a:avLst/>
          </a:prstGeom>
        </p:spPr>
      </p:pic>
      <p:sp>
        <p:nvSpPr>
          <p:cNvPr id="58" name="文本框 57">
            <a:extLst>
              <a:ext uri="{FF2B5EF4-FFF2-40B4-BE49-F238E27FC236}">
                <a16:creationId xmlns:a16="http://schemas.microsoft.com/office/drawing/2014/main" id="{09E7AB86-46C7-3774-8EF6-82BDC67FA6FF}"/>
              </a:ext>
            </a:extLst>
          </p:cNvPr>
          <p:cNvSpPr txBox="1"/>
          <p:nvPr/>
        </p:nvSpPr>
        <p:spPr>
          <a:xfrm>
            <a:off x="330" y="3009631"/>
            <a:ext cx="874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MMP9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图片 68">
            <a:extLst>
              <a:ext uri="{FF2B5EF4-FFF2-40B4-BE49-F238E27FC236}">
                <a16:creationId xmlns:a16="http://schemas.microsoft.com/office/drawing/2014/main" id="{FCF690BA-84A7-E5F2-C2DC-B1656BC36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7000"/>
                    </a14:imgEffect>
                    <a14:imgEffect>
                      <a14:brightnessContrast bright="59000" contras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4337" y="4391364"/>
            <a:ext cx="2539231" cy="240030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BE40055-182D-0D9D-33A4-D0C4E12DA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561" y="4916305"/>
            <a:ext cx="3498569" cy="1308781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7ECB0A4D-46D5-5D4A-165F-2D4845722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389" y="3002853"/>
            <a:ext cx="4501131" cy="3937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73" name="直线箭头连接符 72">
            <a:extLst>
              <a:ext uri="{FF2B5EF4-FFF2-40B4-BE49-F238E27FC236}">
                <a16:creationId xmlns:a16="http://schemas.microsoft.com/office/drawing/2014/main" id="{2E81222A-8545-F7AA-EFE5-D6226958D7E7}"/>
              </a:ext>
            </a:extLst>
          </p:cNvPr>
          <p:cNvCxnSpPr>
            <a:cxnSpLocks/>
            <a:stCxn id="71" idx="3"/>
          </p:cNvCxnSpPr>
          <p:nvPr/>
        </p:nvCxnSpPr>
        <p:spPr>
          <a:xfrm>
            <a:off x="5375520" y="3199703"/>
            <a:ext cx="471098" cy="18585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直线箭头连接符 76">
            <a:extLst>
              <a:ext uri="{FF2B5EF4-FFF2-40B4-BE49-F238E27FC236}">
                <a16:creationId xmlns:a16="http://schemas.microsoft.com/office/drawing/2014/main" id="{AD5807FC-EBAC-D592-8D71-248939268697}"/>
              </a:ext>
            </a:extLst>
          </p:cNvPr>
          <p:cNvCxnSpPr>
            <a:cxnSpLocks/>
          </p:cNvCxnSpPr>
          <p:nvPr/>
        </p:nvCxnSpPr>
        <p:spPr>
          <a:xfrm flipV="1">
            <a:off x="8866018" y="5266463"/>
            <a:ext cx="808316" cy="3042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矩形 80">
            <a:extLst>
              <a:ext uri="{FF2B5EF4-FFF2-40B4-BE49-F238E27FC236}">
                <a16:creationId xmlns:a16="http://schemas.microsoft.com/office/drawing/2014/main" id="{F4736D30-9A84-2008-BE24-764376DC88F5}"/>
              </a:ext>
            </a:extLst>
          </p:cNvPr>
          <p:cNvSpPr/>
          <p:nvPr/>
        </p:nvSpPr>
        <p:spPr>
          <a:xfrm>
            <a:off x="11350468" y="4697116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MMP9</a:t>
            </a:r>
            <a:endParaRPr kumimoji="1" lang="zh-CN" altLang="en-US" sz="700" b="1" dirty="0"/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DED5CE53-AEAE-663D-7C6C-A1BFB8E9B044}"/>
              </a:ext>
            </a:extLst>
          </p:cNvPr>
          <p:cNvSpPr/>
          <p:nvPr/>
        </p:nvSpPr>
        <p:spPr>
          <a:xfrm>
            <a:off x="11097243" y="6544162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GAPDH</a:t>
            </a:r>
            <a:endParaRPr kumimoji="1" lang="zh-CN" altLang="en-US" sz="7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869DB88-4F6A-4461-7D1D-BD22B42E968B}"/>
              </a:ext>
            </a:extLst>
          </p:cNvPr>
          <p:cNvSpPr txBox="1"/>
          <p:nvPr/>
        </p:nvSpPr>
        <p:spPr>
          <a:xfrm>
            <a:off x="140064" y="48575"/>
            <a:ext cx="5563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kern="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宋体" panose="02010600030101010101" pitchFamily="2" charset="-122"/>
              </a:rPr>
              <a:t>A</a:t>
            </a:r>
            <a:r>
              <a:rPr lang="en-US" altLang="zh-CN" sz="1800" kern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宋体" panose="02010600030101010101" pitchFamily="2" charset="-122"/>
              </a:rPr>
              <a:t>dditional blot</a:t>
            </a:r>
            <a:r>
              <a:rPr lang="zh-CN" altLang="en-US" sz="1800" kern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1800" kern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宋体" panose="02010600030101010101" pitchFamily="2" charset="-122"/>
              </a:rPr>
              <a:t>for</a:t>
            </a:r>
            <a:r>
              <a:rPr lang="zh-CN" altLang="en-US" sz="1800" kern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1800" kern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宋体" panose="02010600030101010101" pitchFamily="2" charset="-122"/>
              </a:rPr>
              <a:t>UUO+SB-3CT/UUO+GM6001 </a:t>
            </a:r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F7568DB-9C2F-0D3B-4F61-053D0BFF6D62}"/>
              </a:ext>
            </a:extLst>
          </p:cNvPr>
          <p:cNvSpPr txBox="1"/>
          <p:nvPr/>
        </p:nvSpPr>
        <p:spPr>
          <a:xfrm>
            <a:off x="-52722" y="1640478"/>
            <a:ext cx="874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LYVE1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570437F7-569A-8AD7-9C84-401AC9C9DD70}"/>
              </a:ext>
            </a:extLst>
          </p:cNvPr>
          <p:cNvCxnSpPr>
            <a:cxnSpLocks/>
          </p:cNvCxnSpPr>
          <p:nvPr/>
        </p:nvCxnSpPr>
        <p:spPr>
          <a:xfrm>
            <a:off x="1025110" y="1311762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521EBB77-5C30-B994-1B23-4E29F674CAA6}"/>
              </a:ext>
            </a:extLst>
          </p:cNvPr>
          <p:cNvSpPr txBox="1"/>
          <p:nvPr/>
        </p:nvSpPr>
        <p:spPr>
          <a:xfrm>
            <a:off x="1023783" y="1016254"/>
            <a:ext cx="614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Ctrl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E38AB5AA-6206-C2E8-10DC-BBC3BB1E7C20}"/>
              </a:ext>
            </a:extLst>
          </p:cNvPr>
          <p:cNvCxnSpPr>
            <a:cxnSpLocks/>
          </p:cNvCxnSpPr>
          <p:nvPr/>
        </p:nvCxnSpPr>
        <p:spPr>
          <a:xfrm>
            <a:off x="2124197" y="1290281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B8E3F787-BF8A-F024-D23A-44954C199703}"/>
              </a:ext>
            </a:extLst>
          </p:cNvPr>
          <p:cNvSpPr txBox="1"/>
          <p:nvPr/>
        </p:nvSpPr>
        <p:spPr>
          <a:xfrm>
            <a:off x="1946268" y="951727"/>
            <a:ext cx="861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UUO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F99CA815-1D2D-D5C0-915D-DDDCE1E16300}"/>
              </a:ext>
            </a:extLst>
          </p:cNvPr>
          <p:cNvCxnSpPr>
            <a:cxnSpLocks/>
          </p:cNvCxnSpPr>
          <p:nvPr/>
        </p:nvCxnSpPr>
        <p:spPr>
          <a:xfrm>
            <a:off x="3218400" y="1290281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FBA1377A-14AB-F253-9DFE-DD68FEBB6861}"/>
              </a:ext>
            </a:extLst>
          </p:cNvPr>
          <p:cNvSpPr txBox="1"/>
          <p:nvPr/>
        </p:nvSpPr>
        <p:spPr>
          <a:xfrm>
            <a:off x="3081824" y="913785"/>
            <a:ext cx="1046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SB-3CT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直线连接符 33">
            <a:extLst>
              <a:ext uri="{FF2B5EF4-FFF2-40B4-BE49-F238E27FC236}">
                <a16:creationId xmlns:a16="http://schemas.microsoft.com/office/drawing/2014/main" id="{32795F9E-07C6-09E6-76EE-690F989943F7}"/>
              </a:ext>
            </a:extLst>
          </p:cNvPr>
          <p:cNvCxnSpPr>
            <a:cxnSpLocks/>
          </p:cNvCxnSpPr>
          <p:nvPr/>
        </p:nvCxnSpPr>
        <p:spPr>
          <a:xfrm>
            <a:off x="4396533" y="1290696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4FF8EEF5-A8A4-1972-FF3B-E668418F7C2A}"/>
              </a:ext>
            </a:extLst>
          </p:cNvPr>
          <p:cNvSpPr txBox="1"/>
          <p:nvPr/>
        </p:nvSpPr>
        <p:spPr>
          <a:xfrm>
            <a:off x="4323614" y="744709"/>
            <a:ext cx="115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UUO+</a:t>
            </a:r>
          </a:p>
          <a:p>
            <a:pPr algn="ct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SB-3CT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A405360F-0D6B-D249-CDD8-EC994953B0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350" y="1401638"/>
            <a:ext cx="4501131" cy="7904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81A0E0E8-88CC-8007-29AB-4CB371D1C3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4802" y="-4388"/>
            <a:ext cx="2803342" cy="161955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417CA6B4-66A8-D4C3-336C-7187F4599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1997" y="-24020"/>
            <a:ext cx="3450325" cy="1672885"/>
          </a:xfrm>
          <a:prstGeom prst="rect">
            <a:avLst/>
          </a:prstGeom>
        </p:spPr>
      </p:pic>
      <p:cxnSp>
        <p:nvCxnSpPr>
          <p:cNvPr id="57" name="直线箭头连接符 56">
            <a:extLst>
              <a:ext uri="{FF2B5EF4-FFF2-40B4-BE49-F238E27FC236}">
                <a16:creationId xmlns:a16="http://schemas.microsoft.com/office/drawing/2014/main" id="{7361925C-E5E7-3C80-C824-6835530A1444}"/>
              </a:ext>
            </a:extLst>
          </p:cNvPr>
          <p:cNvCxnSpPr>
            <a:cxnSpLocks/>
          </p:cNvCxnSpPr>
          <p:nvPr/>
        </p:nvCxnSpPr>
        <p:spPr>
          <a:xfrm flipV="1">
            <a:off x="5279221" y="913785"/>
            <a:ext cx="683619" cy="8770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线箭头连接符 59">
            <a:extLst>
              <a:ext uri="{FF2B5EF4-FFF2-40B4-BE49-F238E27FC236}">
                <a16:creationId xmlns:a16="http://schemas.microsoft.com/office/drawing/2014/main" id="{76947604-5B0A-76F1-C015-634CB5E2FFE9}"/>
              </a:ext>
            </a:extLst>
          </p:cNvPr>
          <p:cNvCxnSpPr>
            <a:cxnSpLocks/>
          </p:cNvCxnSpPr>
          <p:nvPr/>
        </p:nvCxnSpPr>
        <p:spPr>
          <a:xfrm flipV="1">
            <a:off x="5269259" y="2375790"/>
            <a:ext cx="683619" cy="195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文本框 75">
            <a:extLst>
              <a:ext uri="{FF2B5EF4-FFF2-40B4-BE49-F238E27FC236}">
                <a16:creationId xmlns:a16="http://schemas.microsoft.com/office/drawing/2014/main" id="{B681335F-61C8-D313-A7AA-735797020165}"/>
              </a:ext>
            </a:extLst>
          </p:cNvPr>
          <p:cNvSpPr txBox="1"/>
          <p:nvPr/>
        </p:nvSpPr>
        <p:spPr>
          <a:xfrm>
            <a:off x="8934558" y="1218706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25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CFC78529-E06A-9B34-0D0A-20FDDD6EE46E}"/>
              </a:ext>
            </a:extLst>
          </p:cNvPr>
          <p:cNvSpPr txBox="1"/>
          <p:nvPr/>
        </p:nvSpPr>
        <p:spPr>
          <a:xfrm>
            <a:off x="8907162" y="-22610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150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544AEDBF-EBFB-0631-1A7D-BBD71E04D07D}"/>
              </a:ext>
            </a:extLst>
          </p:cNvPr>
          <p:cNvSpPr txBox="1"/>
          <p:nvPr/>
        </p:nvSpPr>
        <p:spPr>
          <a:xfrm>
            <a:off x="8914238" y="118041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100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4B7E2E9F-6DA1-7269-CA08-1ACF808AAEF1}"/>
              </a:ext>
            </a:extLst>
          </p:cNvPr>
          <p:cNvSpPr txBox="1"/>
          <p:nvPr/>
        </p:nvSpPr>
        <p:spPr>
          <a:xfrm>
            <a:off x="8944087" y="330408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70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7D30A982-F407-CF2F-B64F-6C38E70ACB0E}"/>
              </a:ext>
            </a:extLst>
          </p:cNvPr>
          <p:cNvSpPr txBox="1"/>
          <p:nvPr/>
        </p:nvSpPr>
        <p:spPr>
          <a:xfrm>
            <a:off x="8958216" y="563510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07E9EFD7-6951-3300-877A-F2EE80209D2C}"/>
              </a:ext>
            </a:extLst>
          </p:cNvPr>
          <p:cNvSpPr txBox="1"/>
          <p:nvPr/>
        </p:nvSpPr>
        <p:spPr>
          <a:xfrm>
            <a:off x="8954742" y="742802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5C677D16-FE37-A20C-6BD9-FC70856D945E}"/>
              </a:ext>
            </a:extLst>
          </p:cNvPr>
          <p:cNvSpPr txBox="1"/>
          <p:nvPr/>
        </p:nvSpPr>
        <p:spPr>
          <a:xfrm>
            <a:off x="8951268" y="951566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C352F832-77D3-DCA9-CBA5-7C380382FFA3}"/>
              </a:ext>
            </a:extLst>
          </p:cNvPr>
          <p:cNvSpPr txBox="1"/>
          <p:nvPr/>
        </p:nvSpPr>
        <p:spPr>
          <a:xfrm>
            <a:off x="12134474" y="1213176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25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BA52B9DF-59D2-EB31-3AAB-41CE600D7ACE}"/>
              </a:ext>
            </a:extLst>
          </p:cNvPr>
          <p:cNvSpPr txBox="1"/>
          <p:nvPr/>
        </p:nvSpPr>
        <p:spPr>
          <a:xfrm>
            <a:off x="12058540" y="-31396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150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A7F0F2F2-2A69-B8F5-3CCC-7F3234A1FBA7}"/>
              </a:ext>
            </a:extLst>
          </p:cNvPr>
          <p:cNvSpPr txBox="1"/>
          <p:nvPr/>
        </p:nvSpPr>
        <p:spPr>
          <a:xfrm>
            <a:off x="12070954" y="123495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100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D93AA4D5-0CBD-397E-F3E7-02D0503051CA}"/>
              </a:ext>
            </a:extLst>
          </p:cNvPr>
          <p:cNvSpPr txBox="1"/>
          <p:nvPr/>
        </p:nvSpPr>
        <p:spPr>
          <a:xfrm>
            <a:off x="12100803" y="335862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70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B5F4A23E-0847-3B3E-EAC2-9476E63AFB7C}"/>
              </a:ext>
            </a:extLst>
          </p:cNvPr>
          <p:cNvSpPr txBox="1"/>
          <p:nvPr/>
        </p:nvSpPr>
        <p:spPr>
          <a:xfrm>
            <a:off x="12114932" y="568964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F2F40F93-502B-C229-F261-E090D4823C6D}"/>
              </a:ext>
            </a:extLst>
          </p:cNvPr>
          <p:cNvSpPr txBox="1"/>
          <p:nvPr/>
        </p:nvSpPr>
        <p:spPr>
          <a:xfrm>
            <a:off x="12111458" y="748256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13CEC83B-0DA7-78A4-FE91-BE41CF987482}"/>
              </a:ext>
            </a:extLst>
          </p:cNvPr>
          <p:cNvSpPr txBox="1"/>
          <p:nvPr/>
        </p:nvSpPr>
        <p:spPr>
          <a:xfrm>
            <a:off x="12107984" y="957020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B6E33E6-C82E-9157-32BD-78CCC6B756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474" y="2344103"/>
            <a:ext cx="4544175" cy="4834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F5F429A-D2F2-DF5E-81BC-01DA2E1F9767}"/>
              </a:ext>
            </a:extLst>
          </p:cNvPr>
          <p:cNvSpPr txBox="1"/>
          <p:nvPr/>
        </p:nvSpPr>
        <p:spPr>
          <a:xfrm>
            <a:off x="-217685" y="2265384"/>
            <a:ext cx="1016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Cyto-LYVE1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4B029A0-B276-C88D-552A-0648080EFE7C}"/>
              </a:ext>
            </a:extLst>
          </p:cNvPr>
          <p:cNvSpPr/>
          <p:nvPr/>
        </p:nvSpPr>
        <p:spPr>
          <a:xfrm>
            <a:off x="11500061" y="1329484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GAPDH</a:t>
            </a:r>
            <a:endParaRPr kumimoji="1" lang="zh-CN" altLang="en-US" sz="7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2B176C3-0F01-74D0-A39C-0121A55ED296}"/>
              </a:ext>
            </a:extLst>
          </p:cNvPr>
          <p:cNvSpPr txBox="1"/>
          <p:nvPr/>
        </p:nvSpPr>
        <p:spPr>
          <a:xfrm>
            <a:off x="-228523" y="3552125"/>
            <a:ext cx="1096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95B0AF0-6F51-9A11-80D5-CCE73A599939}"/>
              </a:ext>
            </a:extLst>
          </p:cNvPr>
          <p:cNvSpPr txBox="1"/>
          <p:nvPr/>
        </p:nvSpPr>
        <p:spPr>
          <a:xfrm>
            <a:off x="8751069" y="2709181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25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7103200-FEFB-A88D-5CF4-8A796601B00D}"/>
              </a:ext>
            </a:extLst>
          </p:cNvPr>
          <p:cNvSpPr txBox="1"/>
          <p:nvPr/>
        </p:nvSpPr>
        <p:spPr>
          <a:xfrm>
            <a:off x="8717398" y="1831867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70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18659BA-BC2F-B59D-3E44-878D357CF201}"/>
              </a:ext>
            </a:extLst>
          </p:cNvPr>
          <p:cNvSpPr txBox="1"/>
          <p:nvPr/>
        </p:nvSpPr>
        <p:spPr>
          <a:xfrm>
            <a:off x="8731527" y="2064969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8A7DC68-D5C6-9C2E-0A81-2CCB308B755F}"/>
              </a:ext>
            </a:extLst>
          </p:cNvPr>
          <p:cNvSpPr txBox="1"/>
          <p:nvPr/>
        </p:nvSpPr>
        <p:spPr>
          <a:xfrm>
            <a:off x="8728053" y="2244261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1FECB5A-70E3-983F-585A-D1653F70FC79}"/>
              </a:ext>
            </a:extLst>
          </p:cNvPr>
          <p:cNvSpPr txBox="1"/>
          <p:nvPr/>
        </p:nvSpPr>
        <p:spPr>
          <a:xfrm>
            <a:off x="8724579" y="2453025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2D1BEE2-7C2F-FFEC-6D82-BE6325A065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7502" y="3081521"/>
            <a:ext cx="3526233" cy="124784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7E583B3D-9744-9D28-3029-64CC7A19FAF6}"/>
              </a:ext>
            </a:extLst>
          </p:cNvPr>
          <p:cNvSpPr txBox="1"/>
          <p:nvPr/>
        </p:nvSpPr>
        <p:spPr>
          <a:xfrm>
            <a:off x="8716840" y="4022484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25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2D0D0FD-DD9F-3B8A-BCF5-DFE759F96A8B}"/>
              </a:ext>
            </a:extLst>
          </p:cNvPr>
          <p:cNvSpPr txBox="1"/>
          <p:nvPr/>
        </p:nvSpPr>
        <p:spPr>
          <a:xfrm>
            <a:off x="8683169" y="3145170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70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0D1FC52-0FA9-DED8-B244-AEFD1FEF220E}"/>
              </a:ext>
            </a:extLst>
          </p:cNvPr>
          <p:cNvSpPr txBox="1"/>
          <p:nvPr/>
        </p:nvSpPr>
        <p:spPr>
          <a:xfrm>
            <a:off x="8697298" y="3378272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04B87E8-A23E-9829-1E43-B945AB81F4EE}"/>
              </a:ext>
            </a:extLst>
          </p:cNvPr>
          <p:cNvSpPr txBox="1"/>
          <p:nvPr/>
        </p:nvSpPr>
        <p:spPr>
          <a:xfrm>
            <a:off x="8693824" y="3557564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63AF7A1-5A7B-181F-34C5-ADB62D697F52}"/>
              </a:ext>
            </a:extLst>
          </p:cNvPr>
          <p:cNvSpPr txBox="1"/>
          <p:nvPr/>
        </p:nvSpPr>
        <p:spPr>
          <a:xfrm>
            <a:off x="8690350" y="3766328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906A6DF6-D097-6638-5938-407100D9B2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474" y="3501038"/>
            <a:ext cx="4557388" cy="5207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C9EE333D-5695-49F1-2ECB-9B9B7B80172D}"/>
              </a:ext>
            </a:extLst>
          </p:cNvPr>
          <p:cNvSpPr/>
          <p:nvPr/>
        </p:nvSpPr>
        <p:spPr>
          <a:xfrm>
            <a:off x="8343345" y="4093727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GAPDH</a:t>
            </a:r>
            <a:endParaRPr kumimoji="1" lang="zh-CN" altLang="en-US" sz="700" b="1" dirty="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A607F1D-2797-ADDF-D55B-4BC778559A0E}"/>
              </a:ext>
            </a:extLst>
          </p:cNvPr>
          <p:cNvSpPr/>
          <p:nvPr/>
        </p:nvSpPr>
        <p:spPr>
          <a:xfrm>
            <a:off x="8285057" y="2811004"/>
            <a:ext cx="600742" cy="2195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Cyto-LYVE1</a:t>
            </a:r>
            <a:endParaRPr kumimoji="1" lang="zh-CN" altLang="en-US" sz="700" b="1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5470C1FA-CF81-7268-CEB7-C8AFE8DAC162}"/>
              </a:ext>
            </a:extLst>
          </p:cNvPr>
          <p:cNvSpPr/>
          <p:nvPr/>
        </p:nvSpPr>
        <p:spPr>
          <a:xfrm>
            <a:off x="9122566" y="2982525"/>
            <a:ext cx="484472" cy="37608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Same gel</a:t>
            </a:r>
            <a:endParaRPr kumimoji="1" lang="zh-CN" altLang="en-US" sz="700" b="1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E144D3F-8388-68BB-29A3-18E2CCE76CE3}"/>
              </a:ext>
            </a:extLst>
          </p:cNvPr>
          <p:cNvSpPr/>
          <p:nvPr/>
        </p:nvSpPr>
        <p:spPr>
          <a:xfrm>
            <a:off x="5671491" y="352618"/>
            <a:ext cx="3167231" cy="495378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4C9D730-5663-245C-B20A-29242B48CACC}"/>
              </a:ext>
            </a:extLst>
          </p:cNvPr>
          <p:cNvSpPr/>
          <p:nvPr/>
        </p:nvSpPr>
        <p:spPr>
          <a:xfrm>
            <a:off x="5703115" y="2307828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A47771A-0908-5748-14BA-AD3D37347099}"/>
              </a:ext>
            </a:extLst>
          </p:cNvPr>
          <p:cNvSpPr/>
          <p:nvPr/>
        </p:nvSpPr>
        <p:spPr>
          <a:xfrm>
            <a:off x="5621030" y="3631667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8DEEE33-73B9-F13F-3B23-5483825DF330}"/>
              </a:ext>
            </a:extLst>
          </p:cNvPr>
          <p:cNvSpPr/>
          <p:nvPr/>
        </p:nvSpPr>
        <p:spPr>
          <a:xfrm>
            <a:off x="5640372" y="5522700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943FD7A3-3125-B39B-7C17-DEC70DEAFC01}"/>
              </a:ext>
            </a:extLst>
          </p:cNvPr>
          <p:cNvCxnSpPr>
            <a:cxnSpLocks/>
          </p:cNvCxnSpPr>
          <p:nvPr/>
        </p:nvCxnSpPr>
        <p:spPr>
          <a:xfrm flipV="1">
            <a:off x="5160144" y="3617317"/>
            <a:ext cx="683619" cy="195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507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AC66F1F-0B52-4538-63D1-BE7725D85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82" y="1389273"/>
            <a:ext cx="4014953" cy="3753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042953D-6985-567B-74BD-FE8569126AE2}"/>
              </a:ext>
            </a:extLst>
          </p:cNvPr>
          <p:cNvSpPr txBox="1"/>
          <p:nvPr/>
        </p:nvSpPr>
        <p:spPr>
          <a:xfrm>
            <a:off x="-41277" y="1389273"/>
            <a:ext cx="874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FN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36572C4-1529-2F2C-1B69-389EA4CB4FF9}"/>
              </a:ext>
            </a:extLst>
          </p:cNvPr>
          <p:cNvSpPr txBox="1"/>
          <p:nvPr/>
        </p:nvSpPr>
        <p:spPr>
          <a:xfrm>
            <a:off x="-41277" y="1853758"/>
            <a:ext cx="874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Col1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D96B0F-2221-C277-311E-13D756B53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82" y="1875610"/>
            <a:ext cx="4014953" cy="304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50C3F1B-A898-2C20-5CC0-5F0C9D621A7D}"/>
              </a:ext>
            </a:extLst>
          </p:cNvPr>
          <p:cNvSpPr txBox="1"/>
          <p:nvPr/>
        </p:nvSpPr>
        <p:spPr>
          <a:xfrm>
            <a:off x="-232339" y="2333930"/>
            <a:ext cx="1096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α-SMA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081F2B3-A50D-9718-55D3-316DC7153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82" y="2291349"/>
            <a:ext cx="4014953" cy="3693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B3DC039-D393-6778-07A1-4BFE6039ADF4}"/>
              </a:ext>
            </a:extLst>
          </p:cNvPr>
          <p:cNvSpPr txBox="1"/>
          <p:nvPr/>
        </p:nvSpPr>
        <p:spPr>
          <a:xfrm>
            <a:off x="-275421" y="2842532"/>
            <a:ext cx="1096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1AD2B145-405D-7F96-F04C-CC700879E485}"/>
              </a:ext>
            </a:extLst>
          </p:cNvPr>
          <p:cNvCxnSpPr>
            <a:cxnSpLocks/>
          </p:cNvCxnSpPr>
          <p:nvPr/>
        </p:nvCxnSpPr>
        <p:spPr>
          <a:xfrm>
            <a:off x="945737" y="1332517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CB43C645-2E41-67FB-9499-DCE5F1B849FA}"/>
              </a:ext>
            </a:extLst>
          </p:cNvPr>
          <p:cNvSpPr txBox="1"/>
          <p:nvPr/>
        </p:nvSpPr>
        <p:spPr>
          <a:xfrm>
            <a:off x="944410" y="1037009"/>
            <a:ext cx="614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Ctrl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FBF0CBAD-C29C-3875-09A0-11BF441E9BE8}"/>
              </a:ext>
            </a:extLst>
          </p:cNvPr>
          <p:cNvCxnSpPr>
            <a:cxnSpLocks/>
          </p:cNvCxnSpPr>
          <p:nvPr/>
        </p:nvCxnSpPr>
        <p:spPr>
          <a:xfrm>
            <a:off x="2012537" y="1332517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28382792-C5A8-7E66-F528-EFB44449CC18}"/>
              </a:ext>
            </a:extLst>
          </p:cNvPr>
          <p:cNvSpPr txBox="1"/>
          <p:nvPr/>
        </p:nvSpPr>
        <p:spPr>
          <a:xfrm>
            <a:off x="1865961" y="1032703"/>
            <a:ext cx="861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UUO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16463148-9A6A-D159-AEB7-1D2BA7FE4593}"/>
              </a:ext>
            </a:extLst>
          </p:cNvPr>
          <p:cNvCxnSpPr>
            <a:cxnSpLocks/>
          </p:cNvCxnSpPr>
          <p:nvPr/>
        </p:nvCxnSpPr>
        <p:spPr>
          <a:xfrm>
            <a:off x="2932920" y="1332517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43CC64D6-1F61-C91B-3145-19F4B3EEC9FE}"/>
              </a:ext>
            </a:extLst>
          </p:cNvPr>
          <p:cNvSpPr txBox="1"/>
          <p:nvPr/>
        </p:nvSpPr>
        <p:spPr>
          <a:xfrm>
            <a:off x="2727312" y="1032703"/>
            <a:ext cx="1046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SB-3CT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9B20522D-A16E-003A-421F-E8B937CDBFE1}"/>
              </a:ext>
            </a:extLst>
          </p:cNvPr>
          <p:cNvCxnSpPr>
            <a:cxnSpLocks/>
          </p:cNvCxnSpPr>
          <p:nvPr/>
        </p:nvCxnSpPr>
        <p:spPr>
          <a:xfrm>
            <a:off x="3896091" y="1327686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2B8FCF3F-6FDC-E145-61E6-AB5342F9532B}"/>
              </a:ext>
            </a:extLst>
          </p:cNvPr>
          <p:cNvSpPr txBox="1"/>
          <p:nvPr/>
        </p:nvSpPr>
        <p:spPr>
          <a:xfrm>
            <a:off x="3823172" y="781699"/>
            <a:ext cx="115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UUO+</a:t>
            </a:r>
          </a:p>
          <a:p>
            <a:pPr algn="ct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SB-3CT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71E899A-DEB0-BF9A-B81B-008387F5F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783" y="2804977"/>
            <a:ext cx="4014953" cy="3693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AF4E167-0BB7-8349-D82F-E12649320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0549" y="855147"/>
            <a:ext cx="3311388" cy="584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1637A2-E0BB-9D2A-3F12-4817FCCA4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272" y="1518221"/>
            <a:ext cx="3311388" cy="584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E6051D1-3AD5-0B0A-5152-28E09B247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0549" y="2181295"/>
            <a:ext cx="3311388" cy="67443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537A4B5-2281-0FFC-91D6-495220F025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0272" y="2926873"/>
            <a:ext cx="3311388" cy="8255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FF3F1C7-EEC8-169B-A98D-64705D5B2A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3161" y="1152645"/>
            <a:ext cx="3191075" cy="2374900"/>
          </a:xfrm>
          <a:prstGeom prst="rect">
            <a:avLst/>
          </a:prstGeom>
        </p:spPr>
      </p:pic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C4B9D259-9262-ED5C-3E27-5E8C1059E9C3}"/>
              </a:ext>
            </a:extLst>
          </p:cNvPr>
          <p:cNvCxnSpPr>
            <a:stCxn id="2" idx="3"/>
          </p:cNvCxnSpPr>
          <p:nvPr/>
        </p:nvCxnSpPr>
        <p:spPr>
          <a:xfrm flipV="1">
            <a:off x="4847735" y="1063069"/>
            <a:ext cx="396607" cy="5139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AA12E047-EE50-5564-8816-A98B272F2E43}"/>
              </a:ext>
            </a:extLst>
          </p:cNvPr>
          <p:cNvCxnSpPr>
            <a:stCxn id="5" idx="3"/>
          </p:cNvCxnSpPr>
          <p:nvPr/>
        </p:nvCxnSpPr>
        <p:spPr>
          <a:xfrm flipV="1">
            <a:off x="4847735" y="1842970"/>
            <a:ext cx="616642" cy="185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DD844357-DD6B-D49C-6A82-E4C1159D7E54}"/>
              </a:ext>
            </a:extLst>
          </p:cNvPr>
          <p:cNvCxnSpPr>
            <a:cxnSpLocks/>
          </p:cNvCxnSpPr>
          <p:nvPr/>
        </p:nvCxnSpPr>
        <p:spPr>
          <a:xfrm flipV="1">
            <a:off x="4654698" y="2352759"/>
            <a:ext cx="589644" cy="798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E5D5995D-C0BB-3A42-AEB3-A86F23AB09E6}"/>
              </a:ext>
            </a:extLst>
          </p:cNvPr>
          <p:cNvCxnSpPr>
            <a:cxnSpLocks/>
          </p:cNvCxnSpPr>
          <p:nvPr/>
        </p:nvCxnSpPr>
        <p:spPr>
          <a:xfrm>
            <a:off x="4725166" y="3028088"/>
            <a:ext cx="494071" cy="2725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98C41974-9EBF-2112-F9DA-ADF4CB94CD2B}"/>
              </a:ext>
            </a:extLst>
          </p:cNvPr>
          <p:cNvCxnSpPr>
            <a:cxnSpLocks/>
          </p:cNvCxnSpPr>
          <p:nvPr/>
        </p:nvCxnSpPr>
        <p:spPr>
          <a:xfrm>
            <a:off x="8255546" y="1106282"/>
            <a:ext cx="624362" cy="2829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AC3BFCC-3EF4-0DFF-D590-31E3E97F1037}"/>
              </a:ext>
            </a:extLst>
          </p:cNvPr>
          <p:cNvCxnSpPr>
            <a:cxnSpLocks/>
          </p:cNvCxnSpPr>
          <p:nvPr/>
        </p:nvCxnSpPr>
        <p:spPr>
          <a:xfrm>
            <a:off x="8256444" y="1838379"/>
            <a:ext cx="623464" cy="1846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线箭头连接符 28">
            <a:extLst>
              <a:ext uri="{FF2B5EF4-FFF2-40B4-BE49-F238E27FC236}">
                <a16:creationId xmlns:a16="http://schemas.microsoft.com/office/drawing/2014/main" id="{1E6ED37C-E24A-F076-5F02-F4867E0BFD0B}"/>
              </a:ext>
            </a:extLst>
          </p:cNvPr>
          <p:cNvCxnSpPr>
            <a:cxnSpLocks/>
          </p:cNvCxnSpPr>
          <p:nvPr/>
        </p:nvCxnSpPr>
        <p:spPr>
          <a:xfrm>
            <a:off x="8207590" y="2548300"/>
            <a:ext cx="67231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F4095273-3416-3EB5-4097-BFE6770AE626}"/>
              </a:ext>
            </a:extLst>
          </p:cNvPr>
          <p:cNvCxnSpPr>
            <a:cxnSpLocks/>
          </p:cNvCxnSpPr>
          <p:nvPr/>
        </p:nvCxnSpPr>
        <p:spPr>
          <a:xfrm flipV="1">
            <a:off x="8215535" y="3174308"/>
            <a:ext cx="818609" cy="2664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6BFF23C4-DCB5-4DEB-D6E3-81CF53ECE6C4}"/>
              </a:ext>
            </a:extLst>
          </p:cNvPr>
          <p:cNvSpPr txBox="1"/>
          <p:nvPr/>
        </p:nvSpPr>
        <p:spPr>
          <a:xfrm>
            <a:off x="8284850" y="1139649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250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82996C8-071F-35F3-D98D-49CDB7033AF0}"/>
              </a:ext>
            </a:extLst>
          </p:cNvPr>
          <p:cNvSpPr txBox="1"/>
          <p:nvPr/>
        </p:nvSpPr>
        <p:spPr>
          <a:xfrm>
            <a:off x="8266806" y="1528761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150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818B382-952A-CCA8-042F-9E33E060696E}"/>
              </a:ext>
            </a:extLst>
          </p:cNvPr>
          <p:cNvSpPr txBox="1"/>
          <p:nvPr/>
        </p:nvSpPr>
        <p:spPr>
          <a:xfrm>
            <a:off x="8280936" y="1670106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100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AA5C36F-04CE-548D-C920-5DCA8B07147F}"/>
              </a:ext>
            </a:extLst>
          </p:cNvPr>
          <p:cNvSpPr txBox="1"/>
          <p:nvPr/>
        </p:nvSpPr>
        <p:spPr>
          <a:xfrm>
            <a:off x="8266806" y="2176320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70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F51707D-5DBC-C42C-9C32-8FE84046C1E6}"/>
              </a:ext>
            </a:extLst>
          </p:cNvPr>
          <p:cNvSpPr txBox="1"/>
          <p:nvPr/>
        </p:nvSpPr>
        <p:spPr>
          <a:xfrm>
            <a:off x="8289011" y="2329350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1297620-50FE-2869-A847-1CB19A17E725}"/>
              </a:ext>
            </a:extLst>
          </p:cNvPr>
          <p:cNvSpPr txBox="1"/>
          <p:nvPr/>
        </p:nvSpPr>
        <p:spPr>
          <a:xfrm>
            <a:off x="8280935" y="2538454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E16E74D-F1B8-12EC-9C00-9135E891009D}"/>
              </a:ext>
            </a:extLst>
          </p:cNvPr>
          <p:cNvSpPr txBox="1"/>
          <p:nvPr/>
        </p:nvSpPr>
        <p:spPr>
          <a:xfrm>
            <a:off x="8285097" y="3015694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788BBD0-A282-0F64-C8DD-FF62AD76285A}"/>
              </a:ext>
            </a:extLst>
          </p:cNvPr>
          <p:cNvSpPr/>
          <p:nvPr/>
        </p:nvSpPr>
        <p:spPr>
          <a:xfrm>
            <a:off x="11574744" y="1444241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FN</a:t>
            </a:r>
            <a:endParaRPr kumimoji="1" lang="zh-CN" altLang="en-US" sz="700" b="1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3934968-7713-26B0-E7F1-24786BD4245F}"/>
              </a:ext>
            </a:extLst>
          </p:cNvPr>
          <p:cNvSpPr/>
          <p:nvPr/>
        </p:nvSpPr>
        <p:spPr>
          <a:xfrm>
            <a:off x="11574744" y="1900116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Collagen</a:t>
            </a:r>
            <a:r>
              <a:rPr kumimoji="1" lang="zh-CN" altLang="en-US" sz="700" b="1" dirty="0"/>
              <a:t> </a:t>
            </a:r>
            <a:r>
              <a:rPr kumimoji="1" lang="en-US" altLang="zh-CN" sz="700" b="1" dirty="0"/>
              <a:t>I</a:t>
            </a:r>
            <a:endParaRPr kumimoji="1" lang="zh-CN" altLang="en-US" sz="700" b="1" dirty="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13CCD33D-DE72-6DED-B32B-F220D1E53B34}"/>
              </a:ext>
            </a:extLst>
          </p:cNvPr>
          <p:cNvSpPr/>
          <p:nvPr/>
        </p:nvSpPr>
        <p:spPr>
          <a:xfrm>
            <a:off x="11574744" y="2572254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α-SMA</a:t>
            </a:r>
            <a:endParaRPr kumimoji="1" lang="zh-CN" altLang="en-US" sz="700" b="1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DF775AFC-38D3-C678-7283-29A3C566B23C}"/>
              </a:ext>
            </a:extLst>
          </p:cNvPr>
          <p:cNvSpPr/>
          <p:nvPr/>
        </p:nvSpPr>
        <p:spPr>
          <a:xfrm>
            <a:off x="11590835" y="2949316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GAPDH</a:t>
            </a:r>
            <a:endParaRPr kumimoji="1" lang="zh-CN" altLang="en-US" sz="700" b="1" dirty="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F0FC6301-8824-2D2F-39E3-29FD6160E4CE}"/>
              </a:ext>
            </a:extLst>
          </p:cNvPr>
          <p:cNvSpPr/>
          <p:nvPr/>
        </p:nvSpPr>
        <p:spPr>
          <a:xfrm>
            <a:off x="5103184" y="996996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85BBF18-1721-7F4D-FB65-0DE70AB458DF}"/>
              </a:ext>
            </a:extLst>
          </p:cNvPr>
          <p:cNvSpPr/>
          <p:nvPr/>
        </p:nvSpPr>
        <p:spPr>
          <a:xfrm>
            <a:off x="5136453" y="1614018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E2BF6286-6988-C6E7-469B-9E7EDC2672F5}"/>
              </a:ext>
            </a:extLst>
          </p:cNvPr>
          <p:cNvSpPr/>
          <p:nvPr/>
        </p:nvSpPr>
        <p:spPr>
          <a:xfrm>
            <a:off x="5165495" y="2447991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AF78AF57-8F1C-1155-6560-5DCDB2EC7791}"/>
              </a:ext>
            </a:extLst>
          </p:cNvPr>
          <p:cNvSpPr/>
          <p:nvPr/>
        </p:nvSpPr>
        <p:spPr>
          <a:xfrm>
            <a:off x="5213885" y="3019014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5936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35745CBE-6DD1-7A31-136F-E90EE62D4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667" y="2470744"/>
            <a:ext cx="3283291" cy="1076489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7BBBB64-B7D1-C91D-68E3-0249252C3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667" y="1645494"/>
            <a:ext cx="3275395" cy="679526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929DC38D-D452-218D-D626-BB4038BC4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64" y="3666179"/>
            <a:ext cx="4133187" cy="3875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6" name="图片 85">
            <a:extLst>
              <a:ext uri="{FF2B5EF4-FFF2-40B4-BE49-F238E27FC236}">
                <a16:creationId xmlns:a16="http://schemas.microsoft.com/office/drawing/2014/main" id="{EDFDEA81-17AB-3CE9-C300-A0963C194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826" y="3786639"/>
            <a:ext cx="3324501" cy="231805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11ECABCB-7BA0-F27F-C6B7-AFFF30604435}"/>
              </a:ext>
            </a:extLst>
          </p:cNvPr>
          <p:cNvSpPr txBox="1"/>
          <p:nvPr/>
        </p:nvSpPr>
        <p:spPr>
          <a:xfrm>
            <a:off x="-147201" y="3054674"/>
            <a:ext cx="874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MMP9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直线箭头连接符 67">
            <a:extLst>
              <a:ext uri="{FF2B5EF4-FFF2-40B4-BE49-F238E27FC236}">
                <a16:creationId xmlns:a16="http://schemas.microsoft.com/office/drawing/2014/main" id="{BF34F1B0-1CF6-FEE7-9374-F469ACDFCE80}"/>
              </a:ext>
            </a:extLst>
          </p:cNvPr>
          <p:cNvCxnSpPr>
            <a:cxnSpLocks/>
          </p:cNvCxnSpPr>
          <p:nvPr/>
        </p:nvCxnSpPr>
        <p:spPr>
          <a:xfrm flipV="1">
            <a:off x="4831211" y="2108580"/>
            <a:ext cx="568553" cy="19451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矩形 75">
            <a:extLst>
              <a:ext uri="{FF2B5EF4-FFF2-40B4-BE49-F238E27FC236}">
                <a16:creationId xmlns:a16="http://schemas.microsoft.com/office/drawing/2014/main" id="{7615D34E-F226-1716-A700-DBBBD294518F}"/>
              </a:ext>
            </a:extLst>
          </p:cNvPr>
          <p:cNvSpPr/>
          <p:nvPr/>
        </p:nvSpPr>
        <p:spPr>
          <a:xfrm>
            <a:off x="7848061" y="4734296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MMP9</a:t>
            </a:r>
            <a:endParaRPr kumimoji="1" lang="zh-CN" altLang="en-US" sz="700" b="1" dirty="0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37A1317D-31AC-B9EE-F086-7B55057697E1}"/>
              </a:ext>
            </a:extLst>
          </p:cNvPr>
          <p:cNvSpPr/>
          <p:nvPr/>
        </p:nvSpPr>
        <p:spPr>
          <a:xfrm>
            <a:off x="7763108" y="5859972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GAPDH</a:t>
            </a:r>
            <a:endParaRPr kumimoji="1" lang="zh-CN" altLang="en-US" sz="700" b="1" dirty="0"/>
          </a:p>
        </p:txBody>
      </p:sp>
      <p:cxnSp>
        <p:nvCxnSpPr>
          <p:cNvPr id="66" name="直线箭头连接符 65">
            <a:extLst>
              <a:ext uri="{FF2B5EF4-FFF2-40B4-BE49-F238E27FC236}">
                <a16:creationId xmlns:a16="http://schemas.microsoft.com/office/drawing/2014/main" id="{490B884E-25BB-C006-0B48-BB192BBE006E}"/>
              </a:ext>
            </a:extLst>
          </p:cNvPr>
          <p:cNvCxnSpPr>
            <a:cxnSpLocks/>
          </p:cNvCxnSpPr>
          <p:nvPr/>
        </p:nvCxnSpPr>
        <p:spPr>
          <a:xfrm>
            <a:off x="4797539" y="3269876"/>
            <a:ext cx="602225" cy="18061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8" name="图片 87">
            <a:extLst>
              <a:ext uri="{FF2B5EF4-FFF2-40B4-BE49-F238E27FC236}">
                <a16:creationId xmlns:a16="http://schemas.microsoft.com/office/drawing/2014/main" id="{214EF3F5-328F-C8EF-7A7E-353E7A012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356" y="3023169"/>
            <a:ext cx="4115696" cy="4487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87D72DE-FB87-E665-F49C-3373F9C40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6555" y="617837"/>
            <a:ext cx="3266508" cy="977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76D69B2-BEB5-E10F-0D8B-E6B8809DB2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286" y="1693529"/>
            <a:ext cx="4076700" cy="5715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B7B3E78-3621-88DE-8176-F21561E58D1C}"/>
              </a:ext>
            </a:extLst>
          </p:cNvPr>
          <p:cNvSpPr txBox="1"/>
          <p:nvPr/>
        </p:nvSpPr>
        <p:spPr>
          <a:xfrm>
            <a:off x="-136080" y="1835245"/>
            <a:ext cx="874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LYVE1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5D7B8FE3-8E37-F96A-F047-4A75B0D4F6CC}"/>
              </a:ext>
            </a:extLst>
          </p:cNvPr>
          <p:cNvCxnSpPr>
            <a:cxnSpLocks/>
          </p:cNvCxnSpPr>
          <p:nvPr/>
        </p:nvCxnSpPr>
        <p:spPr>
          <a:xfrm>
            <a:off x="883160" y="1616019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70D0F5B7-3A9D-1672-EF11-95675E72F52F}"/>
              </a:ext>
            </a:extLst>
          </p:cNvPr>
          <p:cNvSpPr txBox="1"/>
          <p:nvPr/>
        </p:nvSpPr>
        <p:spPr>
          <a:xfrm>
            <a:off x="881833" y="1320511"/>
            <a:ext cx="614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Ctrl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3E2F56E4-14DB-97CF-0514-CF1F7E8D2954}"/>
              </a:ext>
            </a:extLst>
          </p:cNvPr>
          <p:cNvCxnSpPr>
            <a:cxnSpLocks/>
          </p:cNvCxnSpPr>
          <p:nvPr/>
        </p:nvCxnSpPr>
        <p:spPr>
          <a:xfrm>
            <a:off x="1949960" y="1616019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A447CB8A-23FC-B3E3-2905-AA2782F0F4A4}"/>
              </a:ext>
            </a:extLst>
          </p:cNvPr>
          <p:cNvSpPr txBox="1"/>
          <p:nvPr/>
        </p:nvSpPr>
        <p:spPr>
          <a:xfrm>
            <a:off x="1803384" y="1316205"/>
            <a:ext cx="861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UUO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F9E2F7AB-8FC0-7149-0AAA-5640DF27D01E}"/>
              </a:ext>
            </a:extLst>
          </p:cNvPr>
          <p:cNvCxnSpPr>
            <a:cxnSpLocks/>
          </p:cNvCxnSpPr>
          <p:nvPr/>
        </p:nvCxnSpPr>
        <p:spPr>
          <a:xfrm>
            <a:off x="2870343" y="1616019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11B33C91-FB19-2BD4-1592-6CD63F246514}"/>
              </a:ext>
            </a:extLst>
          </p:cNvPr>
          <p:cNvSpPr txBox="1"/>
          <p:nvPr/>
        </p:nvSpPr>
        <p:spPr>
          <a:xfrm>
            <a:off x="2664735" y="1316205"/>
            <a:ext cx="1046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GM6001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直线连接符 47">
            <a:extLst>
              <a:ext uri="{FF2B5EF4-FFF2-40B4-BE49-F238E27FC236}">
                <a16:creationId xmlns:a16="http://schemas.microsoft.com/office/drawing/2014/main" id="{0BCA02EC-9107-98F3-6DAA-A54A0068437B}"/>
              </a:ext>
            </a:extLst>
          </p:cNvPr>
          <p:cNvCxnSpPr>
            <a:cxnSpLocks/>
          </p:cNvCxnSpPr>
          <p:nvPr/>
        </p:nvCxnSpPr>
        <p:spPr>
          <a:xfrm>
            <a:off x="3833514" y="1622205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8D613F3A-0D36-7929-1159-7D69D09C6059}"/>
              </a:ext>
            </a:extLst>
          </p:cNvPr>
          <p:cNvSpPr txBox="1"/>
          <p:nvPr/>
        </p:nvSpPr>
        <p:spPr>
          <a:xfrm>
            <a:off x="3760595" y="1076218"/>
            <a:ext cx="115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UUO+</a:t>
            </a:r>
          </a:p>
          <a:p>
            <a:pPr algn="ct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GM6001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1E12786F-1248-9705-4937-128B0A8DF3EA}"/>
              </a:ext>
            </a:extLst>
          </p:cNvPr>
          <p:cNvSpPr txBox="1"/>
          <p:nvPr/>
        </p:nvSpPr>
        <p:spPr>
          <a:xfrm>
            <a:off x="-324095" y="3717897"/>
            <a:ext cx="1096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直线箭头连接符 66">
            <a:extLst>
              <a:ext uri="{FF2B5EF4-FFF2-40B4-BE49-F238E27FC236}">
                <a16:creationId xmlns:a16="http://schemas.microsoft.com/office/drawing/2014/main" id="{24FEF03B-B279-6675-A9AC-0B72CCBEB0A5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4748369" y="1106787"/>
            <a:ext cx="338186" cy="9520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81E402EE-BB01-E675-3354-0FBA7F139A70}"/>
              </a:ext>
            </a:extLst>
          </p:cNvPr>
          <p:cNvSpPr txBox="1"/>
          <p:nvPr/>
        </p:nvSpPr>
        <p:spPr>
          <a:xfrm>
            <a:off x="8243675" y="966480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70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3585AE05-BD52-ECBC-0B00-FC7AE810B7E3}"/>
              </a:ext>
            </a:extLst>
          </p:cNvPr>
          <p:cNvSpPr txBox="1"/>
          <p:nvPr/>
        </p:nvSpPr>
        <p:spPr>
          <a:xfrm>
            <a:off x="8254691" y="1153656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67D8AC0-C6CF-66EC-F136-6C9C798B9A25}"/>
              </a:ext>
            </a:extLst>
          </p:cNvPr>
          <p:cNvSpPr txBox="1"/>
          <p:nvPr/>
        </p:nvSpPr>
        <p:spPr>
          <a:xfrm>
            <a:off x="8264642" y="1580600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41A48FCF-A7F3-5CBE-4DEA-5E694608BBB1}"/>
              </a:ext>
            </a:extLst>
          </p:cNvPr>
          <p:cNvSpPr txBox="1"/>
          <p:nvPr/>
        </p:nvSpPr>
        <p:spPr>
          <a:xfrm>
            <a:off x="8249532" y="1802371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4" name="图片 73">
            <a:extLst>
              <a:ext uri="{FF2B5EF4-FFF2-40B4-BE49-F238E27FC236}">
                <a16:creationId xmlns:a16="http://schemas.microsoft.com/office/drawing/2014/main" id="{CC2A5853-573E-D1EF-303C-25CE456A09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6615" y="617837"/>
            <a:ext cx="3452079" cy="1707183"/>
          </a:xfrm>
          <a:prstGeom prst="rect">
            <a:avLst/>
          </a:prstGeom>
        </p:spPr>
      </p:pic>
      <p:sp>
        <p:nvSpPr>
          <p:cNvPr id="75" name="矩形 74">
            <a:extLst>
              <a:ext uri="{FF2B5EF4-FFF2-40B4-BE49-F238E27FC236}">
                <a16:creationId xmlns:a16="http://schemas.microsoft.com/office/drawing/2014/main" id="{0072056C-E229-9A08-5EBC-D8482C539B99}"/>
              </a:ext>
            </a:extLst>
          </p:cNvPr>
          <p:cNvSpPr/>
          <p:nvPr/>
        </p:nvSpPr>
        <p:spPr>
          <a:xfrm>
            <a:off x="11522646" y="828314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LYVE1</a:t>
            </a:r>
            <a:endParaRPr kumimoji="1" lang="zh-CN" altLang="en-US" sz="700" b="1" dirty="0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F96C8B4B-FDE7-C072-BC64-2D09844C7B56}"/>
              </a:ext>
            </a:extLst>
          </p:cNvPr>
          <p:cNvSpPr/>
          <p:nvPr/>
        </p:nvSpPr>
        <p:spPr>
          <a:xfrm>
            <a:off x="11506555" y="2099004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GAPDH</a:t>
            </a:r>
            <a:endParaRPr kumimoji="1" lang="zh-CN" altLang="en-US" sz="7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1FB5BD-7D05-C877-D571-0E352C5604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8845" y="2516927"/>
            <a:ext cx="3449849" cy="1076489"/>
          </a:xfrm>
          <a:prstGeom prst="rect">
            <a:avLst/>
          </a:prstGeom>
        </p:spPr>
      </p:pic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1851C3F5-09F0-BEE2-7655-03B35E132FF2}"/>
              </a:ext>
            </a:extLst>
          </p:cNvPr>
          <p:cNvCxnSpPr>
            <a:cxnSpLocks/>
          </p:cNvCxnSpPr>
          <p:nvPr/>
        </p:nvCxnSpPr>
        <p:spPr>
          <a:xfrm>
            <a:off x="8179027" y="1008144"/>
            <a:ext cx="754560" cy="1149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4CE90656-371E-7848-2370-4C7972C19CEA}"/>
              </a:ext>
            </a:extLst>
          </p:cNvPr>
          <p:cNvCxnSpPr>
            <a:cxnSpLocks/>
          </p:cNvCxnSpPr>
          <p:nvPr/>
        </p:nvCxnSpPr>
        <p:spPr>
          <a:xfrm>
            <a:off x="8057159" y="1999087"/>
            <a:ext cx="754560" cy="1149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1A4F48F5-6EC8-2ED4-22DE-5D63F5DA4B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472" y="2408035"/>
            <a:ext cx="4092273" cy="4364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C8D5EA51-D4FC-2DE4-4698-FBD0AF41B88B}"/>
              </a:ext>
            </a:extLst>
          </p:cNvPr>
          <p:cNvSpPr txBox="1"/>
          <p:nvPr/>
        </p:nvSpPr>
        <p:spPr>
          <a:xfrm>
            <a:off x="-142195" y="2277880"/>
            <a:ext cx="8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Cyto-LYVE1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5059FA6E-DC0E-9A8F-6D8F-6110577BEFE7}"/>
              </a:ext>
            </a:extLst>
          </p:cNvPr>
          <p:cNvCxnSpPr>
            <a:cxnSpLocks/>
          </p:cNvCxnSpPr>
          <p:nvPr/>
        </p:nvCxnSpPr>
        <p:spPr>
          <a:xfrm>
            <a:off x="4700387" y="2744704"/>
            <a:ext cx="754560" cy="1149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363FA11D-FF5A-3F89-81C2-C31CB199A634}"/>
              </a:ext>
            </a:extLst>
          </p:cNvPr>
          <p:cNvSpPr txBox="1"/>
          <p:nvPr/>
        </p:nvSpPr>
        <p:spPr>
          <a:xfrm>
            <a:off x="7993681" y="2479053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70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46BA776-C8A1-62E9-7A2E-F62A978EB80E}"/>
              </a:ext>
            </a:extLst>
          </p:cNvPr>
          <p:cNvSpPr txBox="1"/>
          <p:nvPr/>
        </p:nvSpPr>
        <p:spPr>
          <a:xfrm>
            <a:off x="8004697" y="2666229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D546E10-9B14-3AF7-6254-C5852DD52AB5}"/>
              </a:ext>
            </a:extLst>
          </p:cNvPr>
          <p:cNvSpPr txBox="1"/>
          <p:nvPr/>
        </p:nvSpPr>
        <p:spPr>
          <a:xfrm>
            <a:off x="8015713" y="2846245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61D92E4-373F-AFE7-70A8-78BC688711B4}"/>
              </a:ext>
            </a:extLst>
          </p:cNvPr>
          <p:cNvSpPr txBox="1"/>
          <p:nvPr/>
        </p:nvSpPr>
        <p:spPr>
          <a:xfrm>
            <a:off x="7999538" y="3004991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F85129C-9AD1-F9DA-1711-5F78FCF5DDDC}"/>
              </a:ext>
            </a:extLst>
          </p:cNvPr>
          <p:cNvSpPr txBox="1"/>
          <p:nvPr/>
        </p:nvSpPr>
        <p:spPr>
          <a:xfrm>
            <a:off x="11622891" y="2451112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70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EA83931-E706-088B-3445-63E7FAE05269}"/>
              </a:ext>
            </a:extLst>
          </p:cNvPr>
          <p:cNvSpPr txBox="1"/>
          <p:nvPr/>
        </p:nvSpPr>
        <p:spPr>
          <a:xfrm>
            <a:off x="11633907" y="2638288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8ED6E5D-EC67-8737-0EB2-96652B426A7B}"/>
              </a:ext>
            </a:extLst>
          </p:cNvPr>
          <p:cNvSpPr txBox="1"/>
          <p:nvPr/>
        </p:nvSpPr>
        <p:spPr>
          <a:xfrm>
            <a:off x="11644923" y="2818304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18D7E48-6352-C486-B317-B54AD30BC88C}"/>
              </a:ext>
            </a:extLst>
          </p:cNvPr>
          <p:cNvSpPr txBox="1"/>
          <p:nvPr/>
        </p:nvSpPr>
        <p:spPr>
          <a:xfrm>
            <a:off x="11628748" y="2977050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594E0616-F527-D700-E6CE-3723C009E19B}"/>
              </a:ext>
            </a:extLst>
          </p:cNvPr>
          <p:cNvSpPr/>
          <p:nvPr/>
        </p:nvSpPr>
        <p:spPr>
          <a:xfrm>
            <a:off x="11397952" y="3393228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GAPDH</a:t>
            </a:r>
            <a:endParaRPr kumimoji="1" lang="zh-CN" altLang="en-US" sz="700" b="1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448D40FE-FC9E-1A1D-1B02-821494B7627F}"/>
              </a:ext>
            </a:extLst>
          </p:cNvPr>
          <p:cNvSpPr/>
          <p:nvPr/>
        </p:nvSpPr>
        <p:spPr>
          <a:xfrm>
            <a:off x="7840182" y="3281520"/>
            <a:ext cx="535769" cy="2616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Cyto-LYVE1</a:t>
            </a:r>
            <a:endParaRPr kumimoji="1" lang="zh-CN" altLang="en-US" sz="700" b="1" dirty="0"/>
          </a:p>
        </p:txBody>
      </p: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AC153133-B527-D153-87EC-24F02DB6A4E8}"/>
              </a:ext>
            </a:extLst>
          </p:cNvPr>
          <p:cNvCxnSpPr>
            <a:cxnSpLocks/>
          </p:cNvCxnSpPr>
          <p:nvPr/>
        </p:nvCxnSpPr>
        <p:spPr>
          <a:xfrm>
            <a:off x="8122563" y="2965705"/>
            <a:ext cx="754560" cy="1149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4713FA11-8319-7521-27AF-FA039206E1D4}"/>
              </a:ext>
            </a:extLst>
          </p:cNvPr>
          <p:cNvSpPr/>
          <p:nvPr/>
        </p:nvSpPr>
        <p:spPr>
          <a:xfrm>
            <a:off x="5087460" y="1080015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46EC743-8858-CC0B-C972-58C65B120587}"/>
              </a:ext>
            </a:extLst>
          </p:cNvPr>
          <p:cNvSpPr/>
          <p:nvPr/>
        </p:nvSpPr>
        <p:spPr>
          <a:xfrm>
            <a:off x="5168247" y="1789422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0A0A325-9025-498B-CE6D-7FBC0F3C45D9}"/>
              </a:ext>
            </a:extLst>
          </p:cNvPr>
          <p:cNvSpPr/>
          <p:nvPr/>
        </p:nvSpPr>
        <p:spPr>
          <a:xfrm>
            <a:off x="5018759" y="2844664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289A166-AA85-738D-2D46-B06178F19D87}"/>
              </a:ext>
            </a:extLst>
          </p:cNvPr>
          <p:cNvSpPr/>
          <p:nvPr/>
        </p:nvSpPr>
        <p:spPr>
          <a:xfrm>
            <a:off x="5265460" y="5337395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3264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468EDE9-0771-8298-01EF-86FB888CC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78" y="1716177"/>
            <a:ext cx="3975100" cy="3378200"/>
          </a:xfrm>
          <a:prstGeom prst="rect">
            <a:avLst/>
          </a:prstGeom>
        </p:spPr>
      </p:pic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BAA45A26-E675-4927-C0D7-4999081E6ADC}"/>
              </a:ext>
            </a:extLst>
          </p:cNvPr>
          <p:cNvCxnSpPr>
            <a:cxnSpLocks/>
          </p:cNvCxnSpPr>
          <p:nvPr/>
        </p:nvCxnSpPr>
        <p:spPr>
          <a:xfrm>
            <a:off x="3520487" y="3564699"/>
            <a:ext cx="1160955" cy="17144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41CFFBA3-CB9E-592A-18ED-547F62CE8016}"/>
              </a:ext>
            </a:extLst>
          </p:cNvPr>
          <p:cNvCxnSpPr>
            <a:cxnSpLocks/>
          </p:cNvCxnSpPr>
          <p:nvPr/>
        </p:nvCxnSpPr>
        <p:spPr>
          <a:xfrm>
            <a:off x="3520487" y="3945489"/>
            <a:ext cx="1160955" cy="61949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30919654-DB8D-A767-4BE1-4421691B3C4B}"/>
              </a:ext>
            </a:extLst>
          </p:cNvPr>
          <p:cNvCxnSpPr>
            <a:cxnSpLocks/>
          </p:cNvCxnSpPr>
          <p:nvPr/>
        </p:nvCxnSpPr>
        <p:spPr>
          <a:xfrm>
            <a:off x="3520487" y="4285857"/>
            <a:ext cx="1160955" cy="95556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474B59D4-86CF-90B4-1D94-E4A453AF52B1}"/>
              </a:ext>
            </a:extLst>
          </p:cNvPr>
          <p:cNvCxnSpPr>
            <a:cxnSpLocks/>
            <a:endCxn id="53" idx="1"/>
          </p:cNvCxnSpPr>
          <p:nvPr/>
        </p:nvCxnSpPr>
        <p:spPr>
          <a:xfrm flipV="1">
            <a:off x="3341129" y="797333"/>
            <a:ext cx="1346109" cy="180111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2E1C4134-39A3-5293-64AE-7520293BC73A}"/>
              </a:ext>
            </a:extLst>
          </p:cNvPr>
          <p:cNvCxnSpPr>
            <a:cxnSpLocks/>
          </p:cNvCxnSpPr>
          <p:nvPr/>
        </p:nvCxnSpPr>
        <p:spPr>
          <a:xfrm flipV="1">
            <a:off x="3341129" y="2722410"/>
            <a:ext cx="1327976" cy="3182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6DDA9B77-60CA-9764-568C-167849AB9B89}"/>
              </a:ext>
            </a:extLst>
          </p:cNvPr>
          <p:cNvSpPr/>
          <p:nvPr/>
        </p:nvSpPr>
        <p:spPr>
          <a:xfrm>
            <a:off x="11591258" y="1039089"/>
            <a:ext cx="600742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Ecto-LYVE1</a:t>
            </a:r>
            <a:endParaRPr kumimoji="1" lang="zh-CN" altLang="en-US" sz="700" b="1" dirty="0"/>
          </a:p>
        </p:txBody>
      </p:sp>
      <p:cxnSp>
        <p:nvCxnSpPr>
          <p:cNvPr id="31" name="直线连接符 30">
            <a:extLst>
              <a:ext uri="{FF2B5EF4-FFF2-40B4-BE49-F238E27FC236}">
                <a16:creationId xmlns:a16="http://schemas.microsoft.com/office/drawing/2014/main" id="{E561B84D-67E2-4707-C85A-ABD37C417968}"/>
              </a:ext>
            </a:extLst>
          </p:cNvPr>
          <p:cNvCxnSpPr>
            <a:cxnSpLocks/>
          </p:cNvCxnSpPr>
          <p:nvPr/>
        </p:nvCxnSpPr>
        <p:spPr>
          <a:xfrm>
            <a:off x="3447098" y="4886702"/>
            <a:ext cx="1229185" cy="109654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>
            <a:extLst>
              <a:ext uri="{FF2B5EF4-FFF2-40B4-BE49-F238E27FC236}">
                <a16:creationId xmlns:a16="http://schemas.microsoft.com/office/drawing/2014/main" id="{875B9579-9E29-8DF3-BF2E-E11C804B4671}"/>
              </a:ext>
            </a:extLst>
          </p:cNvPr>
          <p:cNvCxnSpPr>
            <a:cxnSpLocks/>
          </p:cNvCxnSpPr>
          <p:nvPr/>
        </p:nvCxnSpPr>
        <p:spPr>
          <a:xfrm flipV="1">
            <a:off x="8323882" y="1033437"/>
            <a:ext cx="611540" cy="17209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右大括号 39">
            <a:extLst>
              <a:ext uri="{FF2B5EF4-FFF2-40B4-BE49-F238E27FC236}">
                <a16:creationId xmlns:a16="http://schemas.microsoft.com/office/drawing/2014/main" id="{D29B93C6-01C7-34EC-69F5-87AD8E221905}"/>
              </a:ext>
            </a:extLst>
          </p:cNvPr>
          <p:cNvSpPr/>
          <p:nvPr/>
        </p:nvSpPr>
        <p:spPr>
          <a:xfrm>
            <a:off x="7988027" y="3824777"/>
            <a:ext cx="289450" cy="229982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584C9BF2-5AF9-5ACA-3866-DB3260D64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561" y="24380"/>
            <a:ext cx="3512609" cy="1643864"/>
          </a:xfrm>
          <a:prstGeom prst="rect">
            <a:avLst/>
          </a:prstGeom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2DF377A1-4F0A-6264-CFC8-E59BE8784754}"/>
              </a:ext>
            </a:extLst>
          </p:cNvPr>
          <p:cNvSpPr/>
          <p:nvPr/>
        </p:nvSpPr>
        <p:spPr>
          <a:xfrm>
            <a:off x="11903913" y="346109"/>
            <a:ext cx="600742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Ecto-LYVE1</a:t>
            </a:r>
            <a:endParaRPr kumimoji="1" lang="zh-CN" altLang="en-US" sz="700" b="1" dirty="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36BCD3B6-60E1-A8ED-5C32-CEE8C9762D0D}"/>
              </a:ext>
            </a:extLst>
          </p:cNvPr>
          <p:cNvSpPr/>
          <p:nvPr/>
        </p:nvSpPr>
        <p:spPr>
          <a:xfrm>
            <a:off x="11923668" y="1200249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GAPDH</a:t>
            </a:r>
            <a:endParaRPr kumimoji="1" lang="zh-CN" altLang="en-US" sz="700" b="1" dirty="0"/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C4CF19A6-DDAE-51A3-8073-BFAEFAF9BBEC}"/>
              </a:ext>
            </a:extLst>
          </p:cNvPr>
          <p:cNvGrpSpPr/>
          <p:nvPr/>
        </p:nvGrpSpPr>
        <p:grpSpPr>
          <a:xfrm>
            <a:off x="4687238" y="423134"/>
            <a:ext cx="3768118" cy="831157"/>
            <a:chOff x="3537708" y="338737"/>
            <a:chExt cx="3768118" cy="831157"/>
          </a:xfrm>
        </p:grpSpPr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1465A539-0171-5C43-0E7E-54651CD9980E}"/>
                </a:ext>
              </a:extLst>
            </p:cNvPr>
            <p:cNvSpPr txBox="1"/>
            <p:nvPr/>
          </p:nvSpPr>
          <p:spPr>
            <a:xfrm>
              <a:off x="6758749" y="407468"/>
              <a:ext cx="547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50" b="1" dirty="0">
                  <a:solidFill>
                    <a:schemeClr val="accent5">
                      <a:lumMod val="75000"/>
                    </a:schemeClr>
                  </a:solidFill>
                </a:rPr>
                <a:t>75</a:t>
              </a:r>
              <a:endParaRPr kumimoji="1" lang="zh-CN" altLang="en-US" sz="105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089A80FD-02BE-B91F-4FE8-A057FD52DCD0}"/>
                </a:ext>
              </a:extLst>
            </p:cNvPr>
            <p:cNvSpPr txBox="1"/>
            <p:nvPr/>
          </p:nvSpPr>
          <p:spPr>
            <a:xfrm>
              <a:off x="6743336" y="669078"/>
              <a:ext cx="547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50" b="1" dirty="0">
                  <a:solidFill>
                    <a:schemeClr val="accent5">
                      <a:lumMod val="75000"/>
                    </a:schemeClr>
                  </a:solidFill>
                </a:rPr>
                <a:t>50</a:t>
              </a:r>
              <a:endParaRPr kumimoji="1" lang="zh-CN" altLang="en-US" sz="105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3D53B281-392C-1B54-0F9D-D3BE1A75827C}"/>
                </a:ext>
              </a:extLst>
            </p:cNvPr>
            <p:cNvSpPr txBox="1"/>
            <p:nvPr/>
          </p:nvSpPr>
          <p:spPr>
            <a:xfrm>
              <a:off x="6758749" y="908284"/>
              <a:ext cx="547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50" b="1" dirty="0">
                  <a:solidFill>
                    <a:schemeClr val="accent5">
                      <a:lumMod val="75000"/>
                    </a:schemeClr>
                  </a:solidFill>
                </a:rPr>
                <a:t>40</a:t>
              </a:r>
              <a:endParaRPr kumimoji="1" lang="zh-CN" altLang="en-US" sz="105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9635AD7E-A7E9-C589-1393-3E969D8E5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7708" y="338737"/>
              <a:ext cx="3284046" cy="748398"/>
            </a:xfrm>
            <a:prstGeom prst="rect">
              <a:avLst/>
            </a:prstGeom>
          </p:spPr>
        </p:pic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4A0F63F1-06BE-3178-13FD-A49223C9248A}"/>
              </a:ext>
            </a:extLst>
          </p:cNvPr>
          <p:cNvGrpSpPr/>
          <p:nvPr/>
        </p:nvGrpSpPr>
        <p:grpSpPr>
          <a:xfrm>
            <a:off x="4676283" y="1138030"/>
            <a:ext cx="3778191" cy="579033"/>
            <a:chOff x="4669105" y="2378307"/>
            <a:chExt cx="3803417" cy="579033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30813A2-C62B-0DD1-C43B-39E82C989BE5}"/>
                </a:ext>
              </a:extLst>
            </p:cNvPr>
            <p:cNvSpPr txBox="1"/>
            <p:nvPr/>
          </p:nvSpPr>
          <p:spPr>
            <a:xfrm>
              <a:off x="7925445" y="2513724"/>
              <a:ext cx="547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50" b="1" dirty="0">
                  <a:solidFill>
                    <a:schemeClr val="accent5">
                      <a:lumMod val="75000"/>
                    </a:schemeClr>
                  </a:solidFill>
                </a:rPr>
                <a:t>35</a:t>
              </a:r>
              <a:endParaRPr kumimoji="1" lang="zh-CN" altLang="en-US" sz="105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5A1C138-5697-7559-2AA9-69F69B1F5FF7}"/>
                </a:ext>
              </a:extLst>
            </p:cNvPr>
            <p:cNvSpPr txBox="1"/>
            <p:nvPr/>
          </p:nvSpPr>
          <p:spPr>
            <a:xfrm>
              <a:off x="7925445" y="2378307"/>
              <a:ext cx="547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50" b="1" dirty="0">
                  <a:solidFill>
                    <a:schemeClr val="accent5">
                      <a:lumMod val="75000"/>
                    </a:schemeClr>
                  </a:solidFill>
                </a:rPr>
                <a:t>40</a:t>
              </a:r>
              <a:endParaRPr kumimoji="1" lang="zh-CN" altLang="en-US" sz="105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D736239C-E7EC-CAD9-D2FC-B5C12E64A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9105" y="2468118"/>
              <a:ext cx="3328308" cy="489222"/>
            </a:xfrm>
            <a:prstGeom prst="rect">
              <a:avLst/>
            </a:prstGeom>
          </p:spPr>
        </p:pic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2B63FFAD-967F-916A-19B3-1966F30C21E3}"/>
              </a:ext>
            </a:extLst>
          </p:cNvPr>
          <p:cNvSpPr txBox="1"/>
          <p:nvPr/>
        </p:nvSpPr>
        <p:spPr>
          <a:xfrm>
            <a:off x="7925130" y="2432282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5AFBE2D-20DA-5DFB-713A-E7AA879B746B}"/>
              </a:ext>
            </a:extLst>
          </p:cNvPr>
          <p:cNvSpPr txBox="1"/>
          <p:nvPr/>
        </p:nvSpPr>
        <p:spPr>
          <a:xfrm>
            <a:off x="7910230" y="2217843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7" name="右大括号 56">
            <a:extLst>
              <a:ext uri="{FF2B5EF4-FFF2-40B4-BE49-F238E27FC236}">
                <a16:creationId xmlns:a16="http://schemas.microsoft.com/office/drawing/2014/main" id="{A4407F52-A792-6D46-762A-41F8C2E641B4}"/>
              </a:ext>
            </a:extLst>
          </p:cNvPr>
          <p:cNvSpPr/>
          <p:nvPr/>
        </p:nvSpPr>
        <p:spPr>
          <a:xfrm>
            <a:off x="8016163" y="832801"/>
            <a:ext cx="289450" cy="80667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74F13AA2-9DC0-4879-0C30-F8B2E0D46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6964" y="4823236"/>
            <a:ext cx="3327161" cy="520700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230B18D4-0B70-61FE-FD7A-18AC5B1E56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6964" y="3574445"/>
            <a:ext cx="3327161" cy="604866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87E6D2A4-D9EA-CD53-3B1A-3952CA65C6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6964" y="4191636"/>
            <a:ext cx="3327161" cy="520700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3DB56EE8-841C-D7B9-7A93-148469226C73}"/>
              </a:ext>
            </a:extLst>
          </p:cNvPr>
          <p:cNvSpPr txBox="1"/>
          <p:nvPr/>
        </p:nvSpPr>
        <p:spPr>
          <a:xfrm>
            <a:off x="7396414" y="3773387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250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3B5FA326-B6E8-F77B-FE7E-DF2485A72A81}"/>
              </a:ext>
            </a:extLst>
          </p:cNvPr>
          <p:cNvSpPr txBox="1"/>
          <p:nvPr/>
        </p:nvSpPr>
        <p:spPr>
          <a:xfrm>
            <a:off x="7396415" y="4189476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150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E324D9A4-8282-BAF9-1AE7-99F62FE4517D}"/>
              </a:ext>
            </a:extLst>
          </p:cNvPr>
          <p:cNvSpPr txBox="1"/>
          <p:nvPr/>
        </p:nvSpPr>
        <p:spPr>
          <a:xfrm>
            <a:off x="7375782" y="4359106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100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5F829137-E549-F36D-2964-EDF0B7EBBBAB}"/>
              </a:ext>
            </a:extLst>
          </p:cNvPr>
          <p:cNvSpPr txBox="1"/>
          <p:nvPr/>
        </p:nvSpPr>
        <p:spPr>
          <a:xfrm>
            <a:off x="7396414" y="4991091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F2BF6FC9-32E1-B462-D38A-3DB21AB07B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39632" y="3788249"/>
            <a:ext cx="3561845" cy="2451100"/>
          </a:xfrm>
          <a:prstGeom prst="rect">
            <a:avLst/>
          </a:prstGeom>
        </p:spPr>
      </p:pic>
      <p:sp>
        <p:nvSpPr>
          <p:cNvPr id="69" name="矩形 68">
            <a:extLst>
              <a:ext uri="{FF2B5EF4-FFF2-40B4-BE49-F238E27FC236}">
                <a16:creationId xmlns:a16="http://schemas.microsoft.com/office/drawing/2014/main" id="{2D116AC5-1973-E99F-FEF2-79BE6C192B1F}"/>
              </a:ext>
            </a:extLst>
          </p:cNvPr>
          <p:cNvSpPr/>
          <p:nvPr/>
        </p:nvSpPr>
        <p:spPr>
          <a:xfrm>
            <a:off x="11422370" y="4101111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FN</a:t>
            </a:r>
            <a:endParaRPr kumimoji="1" lang="zh-CN" altLang="en-US" sz="700" b="1" dirty="0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AE38A372-93AB-7269-92BE-9194D19CC199}"/>
              </a:ext>
            </a:extLst>
          </p:cNvPr>
          <p:cNvSpPr/>
          <p:nvPr/>
        </p:nvSpPr>
        <p:spPr>
          <a:xfrm>
            <a:off x="11422370" y="4462058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Collagen</a:t>
            </a:r>
            <a:r>
              <a:rPr kumimoji="1" lang="zh-CN" altLang="en-US" sz="700" b="1" dirty="0"/>
              <a:t> </a:t>
            </a:r>
            <a:r>
              <a:rPr kumimoji="1" lang="en-US" altLang="zh-CN" sz="700" b="1" dirty="0"/>
              <a:t>I</a:t>
            </a:r>
            <a:endParaRPr kumimoji="1" lang="zh-CN" altLang="en-US" sz="700" b="1" dirty="0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4D17F843-7F5A-7301-A3D1-82F0987CCF2C}"/>
              </a:ext>
            </a:extLst>
          </p:cNvPr>
          <p:cNvSpPr/>
          <p:nvPr/>
        </p:nvSpPr>
        <p:spPr>
          <a:xfrm>
            <a:off x="11220043" y="5341767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α-SMA</a:t>
            </a:r>
            <a:endParaRPr kumimoji="1" lang="zh-CN" altLang="en-US" sz="700" b="1" dirty="0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6AB9492E-CD7C-C8F9-04C8-2B67B004A1E6}"/>
              </a:ext>
            </a:extLst>
          </p:cNvPr>
          <p:cNvSpPr/>
          <p:nvPr/>
        </p:nvSpPr>
        <p:spPr>
          <a:xfrm>
            <a:off x="11288282" y="5750888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GAPDH</a:t>
            </a:r>
            <a:endParaRPr kumimoji="1" lang="zh-CN" altLang="en-US" sz="700" b="1" dirty="0"/>
          </a:p>
        </p:txBody>
      </p:sp>
      <p:pic>
        <p:nvPicPr>
          <p:cNvPr id="74" name="图片 73">
            <a:extLst>
              <a:ext uri="{FF2B5EF4-FFF2-40B4-BE49-F238E27FC236}">
                <a16:creationId xmlns:a16="http://schemas.microsoft.com/office/drawing/2014/main" id="{F48A1609-D54F-07C1-65F1-F93ADF0534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0058" y="5456196"/>
            <a:ext cx="3364067" cy="909939"/>
          </a:xfrm>
          <a:prstGeom prst="rect">
            <a:avLst/>
          </a:prstGeom>
        </p:spPr>
      </p:pic>
      <p:sp>
        <p:nvSpPr>
          <p:cNvPr id="75" name="文本框 74">
            <a:extLst>
              <a:ext uri="{FF2B5EF4-FFF2-40B4-BE49-F238E27FC236}">
                <a16:creationId xmlns:a16="http://schemas.microsoft.com/office/drawing/2014/main" id="{59DA11CC-8A0C-5B50-9697-55E23ACCD714}"/>
              </a:ext>
            </a:extLst>
          </p:cNvPr>
          <p:cNvSpPr txBox="1"/>
          <p:nvPr/>
        </p:nvSpPr>
        <p:spPr>
          <a:xfrm>
            <a:off x="7361202" y="5649555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02D5DA7-F1A3-8597-F480-ABA36086AF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61929" y="1865602"/>
            <a:ext cx="3316415" cy="112862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C0C106-780E-0CD0-29D7-BF72F8B587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05613" y="1821040"/>
            <a:ext cx="3448682" cy="138132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3BF1894-DB91-96E0-6DEC-74239C2D88E4}"/>
              </a:ext>
            </a:extLst>
          </p:cNvPr>
          <p:cNvSpPr txBox="1"/>
          <p:nvPr/>
        </p:nvSpPr>
        <p:spPr>
          <a:xfrm>
            <a:off x="11684608" y="2543316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8E41886-2576-1D6B-3A77-161CC5AB6050}"/>
              </a:ext>
            </a:extLst>
          </p:cNvPr>
          <p:cNvSpPr txBox="1"/>
          <p:nvPr/>
        </p:nvSpPr>
        <p:spPr>
          <a:xfrm>
            <a:off x="11684608" y="2310100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0E18E92-4D8B-468E-B7F3-846A8719D93E}"/>
              </a:ext>
            </a:extLst>
          </p:cNvPr>
          <p:cNvSpPr/>
          <p:nvPr/>
        </p:nvSpPr>
        <p:spPr>
          <a:xfrm>
            <a:off x="11207706" y="2959168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GAPDH</a:t>
            </a:r>
            <a:endParaRPr kumimoji="1" lang="zh-CN" altLang="en-US" sz="7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5339BFC-FC8E-3417-937C-E6301A9E257D}"/>
              </a:ext>
            </a:extLst>
          </p:cNvPr>
          <p:cNvSpPr txBox="1"/>
          <p:nvPr/>
        </p:nvSpPr>
        <p:spPr>
          <a:xfrm>
            <a:off x="203391" y="151782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1B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2B0062B-DB85-A655-5A49-799EC0EEFBD0}"/>
              </a:ext>
            </a:extLst>
          </p:cNvPr>
          <p:cNvSpPr/>
          <p:nvPr/>
        </p:nvSpPr>
        <p:spPr>
          <a:xfrm>
            <a:off x="4524816" y="657366"/>
            <a:ext cx="3467097" cy="414027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BEE072B-BAA6-426E-724C-D067CC405ECC}"/>
              </a:ext>
            </a:extLst>
          </p:cNvPr>
          <p:cNvSpPr/>
          <p:nvPr/>
        </p:nvSpPr>
        <p:spPr>
          <a:xfrm>
            <a:off x="4524816" y="2375911"/>
            <a:ext cx="3467097" cy="30248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B1CF283-1666-1C26-64DB-93D05F9398FC}"/>
              </a:ext>
            </a:extLst>
          </p:cNvPr>
          <p:cNvSpPr/>
          <p:nvPr/>
        </p:nvSpPr>
        <p:spPr>
          <a:xfrm>
            <a:off x="4524816" y="3716038"/>
            <a:ext cx="3467097" cy="30248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119AB2F-7115-69D4-A414-AFC6FF66FBDA}"/>
              </a:ext>
            </a:extLst>
          </p:cNvPr>
          <p:cNvSpPr/>
          <p:nvPr/>
        </p:nvSpPr>
        <p:spPr>
          <a:xfrm>
            <a:off x="4524816" y="4282517"/>
            <a:ext cx="3467097" cy="223891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723C2A5-A92F-8000-F823-89B7C63673CB}"/>
              </a:ext>
            </a:extLst>
          </p:cNvPr>
          <p:cNvSpPr/>
          <p:nvPr/>
        </p:nvSpPr>
        <p:spPr>
          <a:xfrm>
            <a:off x="4524816" y="4892101"/>
            <a:ext cx="3467097" cy="30248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0F00402-0B58-B187-B6E9-ACAB5491E865}"/>
              </a:ext>
            </a:extLst>
          </p:cNvPr>
          <p:cNvSpPr/>
          <p:nvPr/>
        </p:nvSpPr>
        <p:spPr>
          <a:xfrm>
            <a:off x="4524816" y="5604196"/>
            <a:ext cx="3467097" cy="30248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7988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02F4BC5-33E4-6483-FD71-4FE622678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167" y="2672658"/>
            <a:ext cx="3242963" cy="68833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6E87FA-99D0-D2AB-321A-5D0629F22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6280" y="3429000"/>
            <a:ext cx="3266508" cy="9779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A25835-5F42-F894-2F48-2F3630FC8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3054" y="1400314"/>
            <a:ext cx="3303871" cy="238547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A1D8548-3DDC-919F-E48B-6079CFD666B5}"/>
              </a:ext>
            </a:extLst>
          </p:cNvPr>
          <p:cNvSpPr txBox="1"/>
          <p:nvPr/>
        </p:nvSpPr>
        <p:spPr>
          <a:xfrm>
            <a:off x="-40854" y="1686327"/>
            <a:ext cx="874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FN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CFF4885-7E96-F7B1-0956-54AACBD16EAA}"/>
              </a:ext>
            </a:extLst>
          </p:cNvPr>
          <p:cNvSpPr txBox="1"/>
          <p:nvPr/>
        </p:nvSpPr>
        <p:spPr>
          <a:xfrm>
            <a:off x="-40854" y="2150812"/>
            <a:ext cx="874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Col1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2FE96A44-FE16-B493-BD75-3B726039FA01}"/>
              </a:ext>
            </a:extLst>
          </p:cNvPr>
          <p:cNvCxnSpPr>
            <a:cxnSpLocks/>
          </p:cNvCxnSpPr>
          <p:nvPr/>
        </p:nvCxnSpPr>
        <p:spPr>
          <a:xfrm>
            <a:off x="946160" y="1629571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242B845D-F124-27E3-D937-73966095939B}"/>
              </a:ext>
            </a:extLst>
          </p:cNvPr>
          <p:cNvSpPr txBox="1"/>
          <p:nvPr/>
        </p:nvSpPr>
        <p:spPr>
          <a:xfrm>
            <a:off x="944833" y="1334063"/>
            <a:ext cx="614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Ctrl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1B715FA6-0B3A-EAE7-BE5F-46BA1037DD39}"/>
              </a:ext>
            </a:extLst>
          </p:cNvPr>
          <p:cNvCxnSpPr>
            <a:cxnSpLocks/>
          </p:cNvCxnSpPr>
          <p:nvPr/>
        </p:nvCxnSpPr>
        <p:spPr>
          <a:xfrm>
            <a:off x="2012960" y="1629571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CAEB870D-0802-AC04-5082-0E865460AA7A}"/>
              </a:ext>
            </a:extLst>
          </p:cNvPr>
          <p:cNvSpPr txBox="1"/>
          <p:nvPr/>
        </p:nvSpPr>
        <p:spPr>
          <a:xfrm>
            <a:off x="1866384" y="1329757"/>
            <a:ext cx="861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UUO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12C9F7DF-4FF8-3369-CC5B-9A3A0A3FBE49}"/>
              </a:ext>
            </a:extLst>
          </p:cNvPr>
          <p:cNvCxnSpPr>
            <a:cxnSpLocks/>
          </p:cNvCxnSpPr>
          <p:nvPr/>
        </p:nvCxnSpPr>
        <p:spPr>
          <a:xfrm>
            <a:off x="2933343" y="1629571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C4C4665B-BDD8-399B-9205-F719F3C830ED}"/>
              </a:ext>
            </a:extLst>
          </p:cNvPr>
          <p:cNvSpPr txBox="1"/>
          <p:nvPr/>
        </p:nvSpPr>
        <p:spPr>
          <a:xfrm>
            <a:off x="2727735" y="1329757"/>
            <a:ext cx="1046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GM6001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413CEFB1-EE8F-F595-F86B-0C7CBE35CAB0}"/>
              </a:ext>
            </a:extLst>
          </p:cNvPr>
          <p:cNvCxnSpPr>
            <a:cxnSpLocks/>
          </p:cNvCxnSpPr>
          <p:nvPr/>
        </p:nvCxnSpPr>
        <p:spPr>
          <a:xfrm>
            <a:off x="3896514" y="1635757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84E42801-CEEB-83EC-82C2-2C03B6BA350A}"/>
              </a:ext>
            </a:extLst>
          </p:cNvPr>
          <p:cNvSpPr txBox="1"/>
          <p:nvPr/>
        </p:nvSpPr>
        <p:spPr>
          <a:xfrm>
            <a:off x="3823595" y="1089770"/>
            <a:ext cx="115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UUO+</a:t>
            </a:r>
          </a:p>
          <a:p>
            <a:pPr algn="ct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GM6001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86EBE0E4-A649-0F47-A1FB-8B3EDDD67401}"/>
              </a:ext>
            </a:extLst>
          </p:cNvPr>
          <p:cNvCxnSpPr>
            <a:cxnSpLocks/>
          </p:cNvCxnSpPr>
          <p:nvPr/>
        </p:nvCxnSpPr>
        <p:spPr>
          <a:xfrm>
            <a:off x="8255969" y="1403336"/>
            <a:ext cx="624362" cy="2829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D21FC743-2A28-3EDD-B354-E2AB06DAFFB2}"/>
              </a:ext>
            </a:extLst>
          </p:cNvPr>
          <p:cNvCxnSpPr>
            <a:cxnSpLocks/>
          </p:cNvCxnSpPr>
          <p:nvPr/>
        </p:nvCxnSpPr>
        <p:spPr>
          <a:xfrm>
            <a:off x="8256867" y="2135433"/>
            <a:ext cx="623464" cy="1846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7E83515A-9295-368A-551C-02A328F64AAA}"/>
              </a:ext>
            </a:extLst>
          </p:cNvPr>
          <p:cNvCxnSpPr>
            <a:cxnSpLocks/>
          </p:cNvCxnSpPr>
          <p:nvPr/>
        </p:nvCxnSpPr>
        <p:spPr>
          <a:xfrm>
            <a:off x="8208013" y="2845354"/>
            <a:ext cx="67231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DA43253F-1387-9A00-BD77-154134699F6D}"/>
              </a:ext>
            </a:extLst>
          </p:cNvPr>
          <p:cNvCxnSpPr>
            <a:cxnSpLocks/>
          </p:cNvCxnSpPr>
          <p:nvPr/>
        </p:nvCxnSpPr>
        <p:spPr>
          <a:xfrm flipV="1">
            <a:off x="8215958" y="3471362"/>
            <a:ext cx="818609" cy="2664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96D43FA7-D92E-15E4-137B-F20449C45BA0}"/>
              </a:ext>
            </a:extLst>
          </p:cNvPr>
          <p:cNvSpPr txBox="1"/>
          <p:nvPr/>
        </p:nvSpPr>
        <p:spPr>
          <a:xfrm>
            <a:off x="8300699" y="1339158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250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D662396-DE5F-43FB-24EC-F76070091F82}"/>
              </a:ext>
            </a:extLst>
          </p:cNvPr>
          <p:cNvSpPr txBox="1"/>
          <p:nvPr/>
        </p:nvSpPr>
        <p:spPr>
          <a:xfrm>
            <a:off x="8267229" y="1540140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150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1B208FA-03E1-E25C-F6AC-1C84CD7F27AA}"/>
              </a:ext>
            </a:extLst>
          </p:cNvPr>
          <p:cNvSpPr txBox="1"/>
          <p:nvPr/>
        </p:nvSpPr>
        <p:spPr>
          <a:xfrm>
            <a:off x="8281359" y="1967160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100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DEBDC01-0129-43A9-B1D3-783FBF0A0D9F}"/>
              </a:ext>
            </a:extLst>
          </p:cNvPr>
          <p:cNvSpPr txBox="1"/>
          <p:nvPr/>
        </p:nvSpPr>
        <p:spPr>
          <a:xfrm>
            <a:off x="8322238" y="2638390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70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8424610-34F7-0224-F4D9-3F129FD534ED}"/>
              </a:ext>
            </a:extLst>
          </p:cNvPr>
          <p:cNvSpPr txBox="1"/>
          <p:nvPr/>
        </p:nvSpPr>
        <p:spPr>
          <a:xfrm>
            <a:off x="8333254" y="2825566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812DAFA-069A-B78A-248E-69717DFAEF10}"/>
              </a:ext>
            </a:extLst>
          </p:cNvPr>
          <p:cNvSpPr txBox="1"/>
          <p:nvPr/>
        </p:nvSpPr>
        <p:spPr>
          <a:xfrm>
            <a:off x="8345348" y="3055793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2802A5D-2D25-94BD-44E0-7282C5F9521E}"/>
              </a:ext>
            </a:extLst>
          </p:cNvPr>
          <p:cNvSpPr txBox="1"/>
          <p:nvPr/>
        </p:nvSpPr>
        <p:spPr>
          <a:xfrm>
            <a:off x="8343334" y="3533062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70C515D-93D2-8BB5-9EB1-65C85B297C71}"/>
              </a:ext>
            </a:extLst>
          </p:cNvPr>
          <p:cNvSpPr/>
          <p:nvPr/>
        </p:nvSpPr>
        <p:spPr>
          <a:xfrm>
            <a:off x="11575167" y="1741295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FN</a:t>
            </a:r>
            <a:endParaRPr kumimoji="1" lang="zh-CN" altLang="en-US" sz="700" b="1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3D9A10F-C135-1ADD-1603-7F6C412A86CA}"/>
              </a:ext>
            </a:extLst>
          </p:cNvPr>
          <p:cNvSpPr/>
          <p:nvPr/>
        </p:nvSpPr>
        <p:spPr>
          <a:xfrm>
            <a:off x="11575167" y="2197170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Collagen</a:t>
            </a:r>
            <a:r>
              <a:rPr kumimoji="1" lang="zh-CN" altLang="en-US" sz="700" b="1" dirty="0"/>
              <a:t> </a:t>
            </a:r>
            <a:r>
              <a:rPr kumimoji="1" lang="en-US" altLang="zh-CN" sz="700" b="1" dirty="0"/>
              <a:t>I</a:t>
            </a:r>
            <a:endParaRPr kumimoji="1" lang="zh-CN" altLang="en-US" sz="700" b="1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8F4F308-A6C8-7953-5DB9-8DE455653065}"/>
              </a:ext>
            </a:extLst>
          </p:cNvPr>
          <p:cNvSpPr/>
          <p:nvPr/>
        </p:nvSpPr>
        <p:spPr>
          <a:xfrm>
            <a:off x="11575167" y="2869308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α-SMA</a:t>
            </a:r>
            <a:endParaRPr kumimoji="1" lang="zh-CN" altLang="en-US" sz="700" b="1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91C25FB-EEC2-2D94-520C-EC5775D54BE6}"/>
              </a:ext>
            </a:extLst>
          </p:cNvPr>
          <p:cNvSpPr/>
          <p:nvPr/>
        </p:nvSpPr>
        <p:spPr>
          <a:xfrm>
            <a:off x="11591258" y="3246370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GAPDH</a:t>
            </a:r>
            <a:endParaRPr kumimoji="1" lang="zh-CN" altLang="en-US" sz="700" b="1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B42B09E-A447-93BB-7569-80557AD1266B}"/>
              </a:ext>
            </a:extLst>
          </p:cNvPr>
          <p:cNvSpPr txBox="1"/>
          <p:nvPr/>
        </p:nvSpPr>
        <p:spPr>
          <a:xfrm>
            <a:off x="-263668" y="2637149"/>
            <a:ext cx="1096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α-SMA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617E80F-A156-7BA7-63A0-E551B2ADB0C3}"/>
              </a:ext>
            </a:extLst>
          </p:cNvPr>
          <p:cNvSpPr txBox="1"/>
          <p:nvPr/>
        </p:nvSpPr>
        <p:spPr>
          <a:xfrm>
            <a:off x="-321668" y="3117420"/>
            <a:ext cx="1096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E7FD04E1-5D2F-A8D9-723B-F3BAD21DD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30" y="1716255"/>
            <a:ext cx="4034528" cy="3683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50BEA29-11FB-5E3F-BEFD-98EC18A91B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630" y="2187611"/>
            <a:ext cx="4034528" cy="3680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E84EC01-C51F-D95F-FDD2-E84EC997CE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630" y="2656972"/>
            <a:ext cx="4034528" cy="355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87094D7-DE87-F418-4B99-88D1090BF7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646" y="3123486"/>
            <a:ext cx="4034527" cy="355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563290F9-CA5D-7815-E0F3-FDC5E21BD1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5167" y="1026655"/>
            <a:ext cx="3242963" cy="8382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424D096-53AF-9CE2-82DC-C09A07F9B6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5167" y="1906155"/>
            <a:ext cx="3242963" cy="730095"/>
          </a:xfrm>
          <a:prstGeom prst="rect">
            <a:avLst/>
          </a:prstGeom>
        </p:spPr>
      </p:pic>
      <p:cxnSp>
        <p:nvCxnSpPr>
          <p:cNvPr id="38" name="直线箭头连接符 37">
            <a:extLst>
              <a:ext uri="{FF2B5EF4-FFF2-40B4-BE49-F238E27FC236}">
                <a16:creationId xmlns:a16="http://schemas.microsoft.com/office/drawing/2014/main" id="{47802701-EC0D-4929-A0CF-0F236474C83E}"/>
              </a:ext>
            </a:extLst>
          </p:cNvPr>
          <p:cNvCxnSpPr>
            <a:cxnSpLocks/>
          </p:cNvCxnSpPr>
          <p:nvPr/>
        </p:nvCxnSpPr>
        <p:spPr>
          <a:xfrm flipV="1">
            <a:off x="4848158" y="1360123"/>
            <a:ext cx="396607" cy="5139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线箭头连接符 38">
            <a:extLst>
              <a:ext uri="{FF2B5EF4-FFF2-40B4-BE49-F238E27FC236}">
                <a16:creationId xmlns:a16="http://schemas.microsoft.com/office/drawing/2014/main" id="{20955C68-E5AE-E9B8-1563-ACF8E065EDBF}"/>
              </a:ext>
            </a:extLst>
          </p:cNvPr>
          <p:cNvCxnSpPr>
            <a:cxnSpLocks/>
          </p:cNvCxnSpPr>
          <p:nvPr/>
        </p:nvCxnSpPr>
        <p:spPr>
          <a:xfrm flipV="1">
            <a:off x="4848158" y="2140024"/>
            <a:ext cx="616642" cy="185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E5D4B08D-8290-F2F7-618E-799C45D261BC}"/>
              </a:ext>
            </a:extLst>
          </p:cNvPr>
          <p:cNvCxnSpPr>
            <a:cxnSpLocks/>
          </p:cNvCxnSpPr>
          <p:nvPr/>
        </p:nvCxnSpPr>
        <p:spPr>
          <a:xfrm>
            <a:off x="4655121" y="2729669"/>
            <a:ext cx="589644" cy="2752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DF5B3862-EAA3-B98E-D535-5F1E28C76931}"/>
              </a:ext>
            </a:extLst>
          </p:cNvPr>
          <p:cNvCxnSpPr>
            <a:cxnSpLocks/>
          </p:cNvCxnSpPr>
          <p:nvPr/>
        </p:nvCxnSpPr>
        <p:spPr>
          <a:xfrm>
            <a:off x="4725589" y="3325142"/>
            <a:ext cx="494071" cy="2725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id="{E0EB1F51-505E-8FB3-756F-7C0CA64BFFE6}"/>
              </a:ext>
            </a:extLst>
          </p:cNvPr>
          <p:cNvSpPr/>
          <p:nvPr/>
        </p:nvSpPr>
        <p:spPr>
          <a:xfrm>
            <a:off x="5136311" y="1393745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4F208BD-C6FD-8054-29A6-47ECA216D3E6}"/>
              </a:ext>
            </a:extLst>
          </p:cNvPr>
          <p:cNvSpPr/>
          <p:nvPr/>
        </p:nvSpPr>
        <p:spPr>
          <a:xfrm>
            <a:off x="5182842" y="1961854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880CF168-5B4F-F78B-EA1D-8F567D187576}"/>
              </a:ext>
            </a:extLst>
          </p:cNvPr>
          <p:cNvSpPr/>
          <p:nvPr/>
        </p:nvSpPr>
        <p:spPr>
          <a:xfrm>
            <a:off x="5182841" y="2858872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F4B0FB0A-8576-8A02-DE0F-5AB6ED226833}"/>
              </a:ext>
            </a:extLst>
          </p:cNvPr>
          <p:cNvSpPr/>
          <p:nvPr/>
        </p:nvSpPr>
        <p:spPr>
          <a:xfrm>
            <a:off x="5219660" y="3535387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1652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id="{103EAD36-C773-C503-516C-9D47BCD21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067" y="3471472"/>
            <a:ext cx="3410574" cy="7239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50166B-F9CF-9F9D-824D-E5884A211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709" y="4788329"/>
            <a:ext cx="3371522" cy="11938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EDD054B-C9F6-5F7C-8415-AC27A94D8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709" y="1234493"/>
            <a:ext cx="3396932" cy="1104900"/>
          </a:xfrm>
          <a:prstGeom prst="rect">
            <a:avLst/>
          </a:prstGeom>
        </p:spPr>
      </p:pic>
      <p:cxnSp>
        <p:nvCxnSpPr>
          <p:cNvPr id="2" name="直线连接符 1">
            <a:extLst>
              <a:ext uri="{FF2B5EF4-FFF2-40B4-BE49-F238E27FC236}">
                <a16:creationId xmlns:a16="http://schemas.microsoft.com/office/drawing/2014/main" id="{CFB36714-89DC-74D6-B327-CE51F3B3EA6E}"/>
              </a:ext>
            </a:extLst>
          </p:cNvPr>
          <p:cNvCxnSpPr>
            <a:cxnSpLocks/>
          </p:cNvCxnSpPr>
          <p:nvPr/>
        </p:nvCxnSpPr>
        <p:spPr>
          <a:xfrm>
            <a:off x="915850" y="825846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A1456D29-69BC-BC1A-2270-3091B2BFAF85}"/>
              </a:ext>
            </a:extLst>
          </p:cNvPr>
          <p:cNvSpPr txBox="1"/>
          <p:nvPr/>
        </p:nvSpPr>
        <p:spPr>
          <a:xfrm>
            <a:off x="914523" y="530338"/>
            <a:ext cx="614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Ctrl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47810A3F-2CA8-CA0C-4596-A832BC34A977}"/>
              </a:ext>
            </a:extLst>
          </p:cNvPr>
          <p:cNvCxnSpPr>
            <a:cxnSpLocks/>
          </p:cNvCxnSpPr>
          <p:nvPr/>
        </p:nvCxnSpPr>
        <p:spPr>
          <a:xfrm>
            <a:off x="1826898" y="825846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1F4979E7-4B1D-A17B-C0FF-5968338327C2}"/>
              </a:ext>
            </a:extLst>
          </p:cNvPr>
          <p:cNvSpPr txBox="1"/>
          <p:nvPr/>
        </p:nvSpPr>
        <p:spPr>
          <a:xfrm>
            <a:off x="1680322" y="526032"/>
            <a:ext cx="861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UUO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E6B9F773-D5B0-60EB-A36A-FF7AEEBB4994}"/>
              </a:ext>
            </a:extLst>
          </p:cNvPr>
          <p:cNvCxnSpPr>
            <a:cxnSpLocks/>
          </p:cNvCxnSpPr>
          <p:nvPr/>
        </p:nvCxnSpPr>
        <p:spPr>
          <a:xfrm>
            <a:off x="2903033" y="825846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E53B86D7-ECE9-7746-27E7-DB28A36CCE22}"/>
              </a:ext>
            </a:extLst>
          </p:cNvPr>
          <p:cNvSpPr txBox="1"/>
          <p:nvPr/>
        </p:nvSpPr>
        <p:spPr>
          <a:xfrm>
            <a:off x="2697425" y="526032"/>
            <a:ext cx="1046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SB-3CT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687AFD3A-1B9F-F936-4A7B-476E17110CD2}"/>
              </a:ext>
            </a:extLst>
          </p:cNvPr>
          <p:cNvCxnSpPr>
            <a:cxnSpLocks/>
          </p:cNvCxnSpPr>
          <p:nvPr/>
        </p:nvCxnSpPr>
        <p:spPr>
          <a:xfrm>
            <a:off x="3866204" y="821015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2E684917-BBA0-D3B5-D8E4-F0FF36E88004}"/>
              </a:ext>
            </a:extLst>
          </p:cNvPr>
          <p:cNvSpPr txBox="1"/>
          <p:nvPr/>
        </p:nvSpPr>
        <p:spPr>
          <a:xfrm>
            <a:off x="3793285" y="275028"/>
            <a:ext cx="115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UUO+</a:t>
            </a:r>
          </a:p>
          <a:p>
            <a:pPr algn="ct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SB-3CT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6051ED-CF53-2A27-DEDE-0A6049511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349" y="916654"/>
            <a:ext cx="4216400" cy="3820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C798AC-9345-61D3-FE44-38F6FEAE6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5113" y="120110"/>
            <a:ext cx="3124057" cy="222876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DF06207-1BAD-FBB3-84BA-1B47FFDE92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080" b="30456"/>
          <a:stretch/>
        </p:blipFill>
        <p:spPr>
          <a:xfrm>
            <a:off x="732349" y="1421594"/>
            <a:ext cx="4216400" cy="4890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6BAEF00-A2F7-6555-20BF-D28BD16E8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9299" y="155880"/>
            <a:ext cx="3396932" cy="5842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D015BB0-3888-1AED-DC00-0836D71B6D06}"/>
              </a:ext>
            </a:extLst>
          </p:cNvPr>
          <p:cNvSpPr txBox="1"/>
          <p:nvPr/>
        </p:nvSpPr>
        <p:spPr>
          <a:xfrm>
            <a:off x="-186282" y="966544"/>
            <a:ext cx="874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F4/80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3F331DA-A43F-887D-A206-991EB1ACE9D7}"/>
              </a:ext>
            </a:extLst>
          </p:cNvPr>
          <p:cNvSpPr txBox="1"/>
          <p:nvPr/>
        </p:nvSpPr>
        <p:spPr>
          <a:xfrm>
            <a:off x="-302302" y="1525062"/>
            <a:ext cx="109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838F691C-D2D3-6232-77F7-2E1029B9BCE7}"/>
              </a:ext>
            </a:extLst>
          </p:cNvPr>
          <p:cNvCxnSpPr>
            <a:cxnSpLocks/>
          </p:cNvCxnSpPr>
          <p:nvPr/>
        </p:nvCxnSpPr>
        <p:spPr>
          <a:xfrm flipV="1">
            <a:off x="4728713" y="460144"/>
            <a:ext cx="600586" cy="6398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99888EB7-183A-0AEF-C476-C51B7160CF4A}"/>
              </a:ext>
            </a:extLst>
          </p:cNvPr>
          <p:cNvCxnSpPr>
            <a:cxnSpLocks/>
          </p:cNvCxnSpPr>
          <p:nvPr/>
        </p:nvCxnSpPr>
        <p:spPr>
          <a:xfrm>
            <a:off x="4939466" y="1621596"/>
            <a:ext cx="415243" cy="727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256FCD08-39F4-ADDF-1537-D7307837FB48}"/>
              </a:ext>
            </a:extLst>
          </p:cNvPr>
          <p:cNvCxnSpPr>
            <a:cxnSpLocks/>
          </p:cNvCxnSpPr>
          <p:nvPr/>
        </p:nvCxnSpPr>
        <p:spPr>
          <a:xfrm flipV="1">
            <a:off x="8451348" y="447980"/>
            <a:ext cx="1038633" cy="27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FD982149-A128-2F48-3904-EA5DD7E612E9}"/>
              </a:ext>
            </a:extLst>
          </p:cNvPr>
          <p:cNvCxnSpPr>
            <a:cxnSpLocks/>
          </p:cNvCxnSpPr>
          <p:nvPr/>
        </p:nvCxnSpPr>
        <p:spPr>
          <a:xfrm>
            <a:off x="8425938" y="1991814"/>
            <a:ext cx="94121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图片 29">
            <a:extLst>
              <a:ext uri="{FF2B5EF4-FFF2-40B4-BE49-F238E27FC236}">
                <a16:creationId xmlns:a16="http://schemas.microsoft.com/office/drawing/2014/main" id="{1B30D955-6814-3026-B7DC-D14EB3FE24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857" y="4011272"/>
            <a:ext cx="4203700" cy="4890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31" name="直线连接符 30">
            <a:extLst>
              <a:ext uri="{FF2B5EF4-FFF2-40B4-BE49-F238E27FC236}">
                <a16:creationId xmlns:a16="http://schemas.microsoft.com/office/drawing/2014/main" id="{0D5AAB3A-A0AF-6D48-5C39-948AE5FA6DCF}"/>
              </a:ext>
            </a:extLst>
          </p:cNvPr>
          <p:cNvCxnSpPr>
            <a:cxnSpLocks/>
          </p:cNvCxnSpPr>
          <p:nvPr/>
        </p:nvCxnSpPr>
        <p:spPr>
          <a:xfrm>
            <a:off x="978334" y="3938574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6DC3330D-9FB9-4DBD-47BA-CA809CD5A678}"/>
              </a:ext>
            </a:extLst>
          </p:cNvPr>
          <p:cNvSpPr txBox="1"/>
          <p:nvPr/>
        </p:nvSpPr>
        <p:spPr>
          <a:xfrm>
            <a:off x="977007" y="3643066"/>
            <a:ext cx="614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Ctrl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直线连接符 32">
            <a:extLst>
              <a:ext uri="{FF2B5EF4-FFF2-40B4-BE49-F238E27FC236}">
                <a16:creationId xmlns:a16="http://schemas.microsoft.com/office/drawing/2014/main" id="{A2A306F6-8F72-546F-3519-4DB2D3F520C0}"/>
              </a:ext>
            </a:extLst>
          </p:cNvPr>
          <p:cNvCxnSpPr>
            <a:cxnSpLocks/>
          </p:cNvCxnSpPr>
          <p:nvPr/>
        </p:nvCxnSpPr>
        <p:spPr>
          <a:xfrm>
            <a:off x="1889382" y="3938574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5362DEC4-DFE3-A72E-8836-29FFFB155990}"/>
              </a:ext>
            </a:extLst>
          </p:cNvPr>
          <p:cNvSpPr txBox="1"/>
          <p:nvPr/>
        </p:nvSpPr>
        <p:spPr>
          <a:xfrm>
            <a:off x="1742806" y="3638760"/>
            <a:ext cx="861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UUO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20E99C68-5869-E0DE-5524-AFE056F68FEC}"/>
              </a:ext>
            </a:extLst>
          </p:cNvPr>
          <p:cNvCxnSpPr>
            <a:cxnSpLocks/>
          </p:cNvCxnSpPr>
          <p:nvPr/>
        </p:nvCxnSpPr>
        <p:spPr>
          <a:xfrm>
            <a:off x="2965517" y="3938574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5808CDCD-2001-4266-3473-E07BC18BBC79}"/>
              </a:ext>
            </a:extLst>
          </p:cNvPr>
          <p:cNvSpPr txBox="1"/>
          <p:nvPr/>
        </p:nvSpPr>
        <p:spPr>
          <a:xfrm>
            <a:off x="2759909" y="3638760"/>
            <a:ext cx="1046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GM6001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直线连接符 36">
            <a:extLst>
              <a:ext uri="{FF2B5EF4-FFF2-40B4-BE49-F238E27FC236}">
                <a16:creationId xmlns:a16="http://schemas.microsoft.com/office/drawing/2014/main" id="{81041CF1-F83A-33F7-C50E-6047FDD721AA}"/>
              </a:ext>
            </a:extLst>
          </p:cNvPr>
          <p:cNvCxnSpPr>
            <a:cxnSpLocks/>
          </p:cNvCxnSpPr>
          <p:nvPr/>
        </p:nvCxnSpPr>
        <p:spPr>
          <a:xfrm>
            <a:off x="3928688" y="3933743"/>
            <a:ext cx="8083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7A2A2200-8837-88E3-88D9-11BD04BA7C27}"/>
              </a:ext>
            </a:extLst>
          </p:cNvPr>
          <p:cNvSpPr txBox="1"/>
          <p:nvPr/>
        </p:nvSpPr>
        <p:spPr>
          <a:xfrm>
            <a:off x="3855769" y="3387756"/>
            <a:ext cx="115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UUO+</a:t>
            </a:r>
          </a:p>
          <a:p>
            <a:pPr algn="ct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GM6001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1A607FF-277F-A2E4-1D94-541EFC60844A}"/>
              </a:ext>
            </a:extLst>
          </p:cNvPr>
          <p:cNvSpPr txBox="1"/>
          <p:nvPr/>
        </p:nvSpPr>
        <p:spPr>
          <a:xfrm>
            <a:off x="-123798" y="4079272"/>
            <a:ext cx="874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F4/80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C18A3CD-50EC-86AE-C521-6E759B15492B}"/>
              </a:ext>
            </a:extLst>
          </p:cNvPr>
          <p:cNvSpPr txBox="1"/>
          <p:nvPr/>
        </p:nvSpPr>
        <p:spPr>
          <a:xfrm>
            <a:off x="-276149" y="4788329"/>
            <a:ext cx="109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E0CE2EB8-950E-51AB-818C-B02E2AE4F3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544" y="4674245"/>
            <a:ext cx="4251689" cy="5667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44" name="直线箭头连接符 43">
            <a:extLst>
              <a:ext uri="{FF2B5EF4-FFF2-40B4-BE49-F238E27FC236}">
                <a16:creationId xmlns:a16="http://schemas.microsoft.com/office/drawing/2014/main" id="{01C3B446-15C6-91C7-DF41-AC6C9BB618C4}"/>
              </a:ext>
            </a:extLst>
          </p:cNvPr>
          <p:cNvCxnSpPr>
            <a:cxnSpLocks/>
          </p:cNvCxnSpPr>
          <p:nvPr/>
        </p:nvCxnSpPr>
        <p:spPr>
          <a:xfrm flipV="1">
            <a:off x="4925824" y="3691449"/>
            <a:ext cx="600586" cy="6398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线箭头连接符 44">
            <a:extLst>
              <a:ext uri="{FF2B5EF4-FFF2-40B4-BE49-F238E27FC236}">
                <a16:creationId xmlns:a16="http://schemas.microsoft.com/office/drawing/2014/main" id="{59C314BE-40FE-CA02-A346-FFCED031D80D}"/>
              </a:ext>
            </a:extLst>
          </p:cNvPr>
          <p:cNvCxnSpPr>
            <a:cxnSpLocks/>
          </p:cNvCxnSpPr>
          <p:nvPr/>
        </p:nvCxnSpPr>
        <p:spPr>
          <a:xfrm>
            <a:off x="4925824" y="5090511"/>
            <a:ext cx="415243" cy="727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图片 47">
            <a:extLst>
              <a:ext uri="{FF2B5EF4-FFF2-40B4-BE49-F238E27FC236}">
                <a16:creationId xmlns:a16="http://schemas.microsoft.com/office/drawing/2014/main" id="{EA2C7694-6C28-53B3-CC71-319BEEAEE3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51885" y="3128776"/>
            <a:ext cx="3117285" cy="2578100"/>
          </a:xfrm>
          <a:prstGeom prst="rect">
            <a:avLst/>
          </a:prstGeom>
        </p:spPr>
      </p:pic>
      <p:cxnSp>
        <p:nvCxnSpPr>
          <p:cNvPr id="49" name="直线箭头连接符 48">
            <a:extLst>
              <a:ext uri="{FF2B5EF4-FFF2-40B4-BE49-F238E27FC236}">
                <a16:creationId xmlns:a16="http://schemas.microsoft.com/office/drawing/2014/main" id="{4DF9E849-A114-0909-3F52-49B84FCD2C7F}"/>
              </a:ext>
            </a:extLst>
          </p:cNvPr>
          <p:cNvCxnSpPr>
            <a:cxnSpLocks/>
          </p:cNvCxnSpPr>
          <p:nvPr/>
        </p:nvCxnSpPr>
        <p:spPr>
          <a:xfrm flipV="1">
            <a:off x="8442487" y="3677137"/>
            <a:ext cx="1038633" cy="27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线箭头连接符 49">
            <a:extLst>
              <a:ext uri="{FF2B5EF4-FFF2-40B4-BE49-F238E27FC236}">
                <a16:creationId xmlns:a16="http://schemas.microsoft.com/office/drawing/2014/main" id="{2A5A2D7E-1A2C-9F60-157C-A83F571FDB6D}"/>
              </a:ext>
            </a:extLst>
          </p:cNvPr>
          <p:cNvCxnSpPr>
            <a:cxnSpLocks/>
          </p:cNvCxnSpPr>
          <p:nvPr/>
        </p:nvCxnSpPr>
        <p:spPr>
          <a:xfrm>
            <a:off x="8417077" y="5220971"/>
            <a:ext cx="94121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0CC1DD3C-2A57-A06C-1597-287935C30FC5}"/>
              </a:ext>
            </a:extLst>
          </p:cNvPr>
          <p:cNvSpPr/>
          <p:nvPr/>
        </p:nvSpPr>
        <p:spPr>
          <a:xfrm>
            <a:off x="5418325" y="275028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A6A4498-903D-BCB0-DE35-557889DD29A9}"/>
              </a:ext>
            </a:extLst>
          </p:cNvPr>
          <p:cNvSpPr/>
          <p:nvPr/>
        </p:nvSpPr>
        <p:spPr>
          <a:xfrm>
            <a:off x="5470552" y="1455217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264D1B8-B652-DE63-D9FD-9EF30B6F1AFC}"/>
              </a:ext>
            </a:extLst>
          </p:cNvPr>
          <p:cNvSpPr/>
          <p:nvPr/>
        </p:nvSpPr>
        <p:spPr>
          <a:xfrm>
            <a:off x="5470552" y="3584881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D7B4CAA-397F-329F-86F7-73EAF43253A0}"/>
              </a:ext>
            </a:extLst>
          </p:cNvPr>
          <p:cNvSpPr/>
          <p:nvPr/>
        </p:nvSpPr>
        <p:spPr>
          <a:xfrm>
            <a:off x="5418325" y="5124836"/>
            <a:ext cx="3167231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1992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5345866E-632A-CDDB-E393-66EE17F28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35163"/>
          <a:stretch/>
        </p:blipFill>
        <p:spPr>
          <a:xfrm>
            <a:off x="187260" y="1584756"/>
            <a:ext cx="3507816" cy="30353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9521006-FC47-5AC3-2400-DA1ADE268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638" y="3760398"/>
            <a:ext cx="3281037" cy="762000"/>
          </a:xfrm>
          <a:prstGeom prst="rect">
            <a:avLst/>
          </a:prstGeom>
        </p:spPr>
      </p:pic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6F965583-C806-7506-A6BB-BA8208E5DC79}"/>
              </a:ext>
            </a:extLst>
          </p:cNvPr>
          <p:cNvCxnSpPr>
            <a:cxnSpLocks/>
          </p:cNvCxnSpPr>
          <p:nvPr/>
        </p:nvCxnSpPr>
        <p:spPr>
          <a:xfrm>
            <a:off x="3257077" y="3269673"/>
            <a:ext cx="1877535" cy="93055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566903BC-04CF-3261-522F-F59B69022C03}"/>
              </a:ext>
            </a:extLst>
          </p:cNvPr>
          <p:cNvCxnSpPr>
            <a:cxnSpLocks/>
          </p:cNvCxnSpPr>
          <p:nvPr/>
        </p:nvCxnSpPr>
        <p:spPr>
          <a:xfrm>
            <a:off x="3210997" y="3682309"/>
            <a:ext cx="1949865" cy="151738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744696D1-557B-BCD1-7F6D-F797FBB4C883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025608" y="4029396"/>
            <a:ext cx="1455172" cy="153635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CCA7D8BC-6E82-96E6-FF02-7DE2A46A0A97}"/>
              </a:ext>
            </a:extLst>
          </p:cNvPr>
          <p:cNvSpPr txBox="1"/>
          <p:nvPr/>
        </p:nvSpPr>
        <p:spPr>
          <a:xfrm>
            <a:off x="7721777" y="4150024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250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D424B8B-96B0-7FFD-CF8F-3C64BF2F93AD}"/>
              </a:ext>
            </a:extLst>
          </p:cNvPr>
          <p:cNvSpPr txBox="1"/>
          <p:nvPr/>
        </p:nvSpPr>
        <p:spPr>
          <a:xfrm>
            <a:off x="7733910" y="4522161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150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BC72A47-E584-34F2-FEDB-9DDBF05EE879}"/>
              </a:ext>
            </a:extLst>
          </p:cNvPr>
          <p:cNvSpPr txBox="1"/>
          <p:nvPr/>
        </p:nvSpPr>
        <p:spPr>
          <a:xfrm>
            <a:off x="7721776" y="4681794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100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25282B4-2500-9FE8-4F9C-E958BE93440C}"/>
              </a:ext>
            </a:extLst>
          </p:cNvPr>
          <p:cNvSpPr txBox="1"/>
          <p:nvPr/>
        </p:nvSpPr>
        <p:spPr>
          <a:xfrm>
            <a:off x="7766675" y="5561096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714DE7B-1432-864B-F917-BB259A635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780" y="4589237"/>
            <a:ext cx="3299690" cy="6421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3F1A669-7FB4-435D-7A2B-A725AC465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0780" y="5244681"/>
            <a:ext cx="3299689" cy="64214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67F9EC5-1C25-1E00-E163-2E7415D20294}"/>
              </a:ext>
            </a:extLst>
          </p:cNvPr>
          <p:cNvSpPr txBox="1"/>
          <p:nvPr/>
        </p:nvSpPr>
        <p:spPr>
          <a:xfrm>
            <a:off x="7766674" y="5376177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E4D71302-1C65-A43D-9C91-BB3508196B1F}"/>
              </a:ext>
            </a:extLst>
          </p:cNvPr>
          <p:cNvCxnSpPr>
            <a:cxnSpLocks/>
          </p:cNvCxnSpPr>
          <p:nvPr/>
        </p:nvCxnSpPr>
        <p:spPr>
          <a:xfrm flipV="1">
            <a:off x="3039724" y="2060028"/>
            <a:ext cx="1453190" cy="24226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ED535F1D-7878-6A15-0B9C-6CD453C6D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7742" y="3760373"/>
            <a:ext cx="3354000" cy="2337278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8395B178-C862-C6AC-844A-9EFB5F346222}"/>
              </a:ext>
            </a:extLst>
          </p:cNvPr>
          <p:cNvSpPr/>
          <p:nvPr/>
        </p:nvSpPr>
        <p:spPr>
          <a:xfrm>
            <a:off x="11343327" y="4029396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FN</a:t>
            </a:r>
            <a:endParaRPr kumimoji="1" lang="zh-CN" altLang="en-US" sz="700" b="1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297EEEF-76AF-2D62-5482-C27E460CFC51}"/>
              </a:ext>
            </a:extLst>
          </p:cNvPr>
          <p:cNvSpPr/>
          <p:nvPr/>
        </p:nvSpPr>
        <p:spPr>
          <a:xfrm>
            <a:off x="11343327" y="4390343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Collagen</a:t>
            </a:r>
            <a:r>
              <a:rPr kumimoji="1" lang="zh-CN" altLang="en-US" sz="700" b="1" dirty="0"/>
              <a:t> </a:t>
            </a:r>
            <a:r>
              <a:rPr kumimoji="1" lang="en-US" altLang="zh-CN" sz="700" b="1" dirty="0"/>
              <a:t>I</a:t>
            </a:r>
            <a:endParaRPr kumimoji="1" lang="zh-CN" altLang="en-US" sz="700" b="1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E7E13E1-7CEA-1FE8-521B-BAE55A993B2C}"/>
              </a:ext>
            </a:extLst>
          </p:cNvPr>
          <p:cNvSpPr/>
          <p:nvPr/>
        </p:nvSpPr>
        <p:spPr>
          <a:xfrm>
            <a:off x="11441371" y="4919856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α-SMA</a:t>
            </a:r>
            <a:endParaRPr kumimoji="1" lang="zh-CN" altLang="en-US" sz="700" b="1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FB0A18F-45F9-3B89-1DC5-DDF44622E042}"/>
              </a:ext>
            </a:extLst>
          </p:cNvPr>
          <p:cNvSpPr/>
          <p:nvPr/>
        </p:nvSpPr>
        <p:spPr>
          <a:xfrm>
            <a:off x="11481546" y="5569563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GAPDH</a:t>
            </a:r>
            <a:endParaRPr kumimoji="1" lang="zh-CN" altLang="en-US" sz="700" b="1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E2DBFF3-2FBE-7DF5-5ABD-504AF728C87D}"/>
              </a:ext>
            </a:extLst>
          </p:cNvPr>
          <p:cNvSpPr txBox="1"/>
          <p:nvPr/>
        </p:nvSpPr>
        <p:spPr>
          <a:xfrm>
            <a:off x="7733910" y="5999346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9583BE76-6862-F7A9-FEAB-5A258BE56E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7030" y="5975754"/>
            <a:ext cx="3299689" cy="81406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C5564E3-FF0D-36F0-C3C4-43F0D75045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7030" y="593983"/>
            <a:ext cx="3360808" cy="83865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F00671B-0D5F-3081-1168-57EB5155B1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7030" y="1554566"/>
            <a:ext cx="3360808" cy="75018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95A9B2A6-DA24-99AB-B339-7FA49D1052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2511" y="11913"/>
            <a:ext cx="3980942" cy="258105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C19471D4-95AC-E335-02BE-20A175BDCCF6}"/>
              </a:ext>
            </a:extLst>
          </p:cNvPr>
          <p:cNvSpPr txBox="1"/>
          <p:nvPr/>
        </p:nvSpPr>
        <p:spPr>
          <a:xfrm>
            <a:off x="7801843" y="1669958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406C6BBF-9B34-EDC9-9133-8D25E4A5F671}"/>
              </a:ext>
            </a:extLst>
          </p:cNvPr>
          <p:cNvSpPr txBox="1"/>
          <p:nvPr/>
        </p:nvSpPr>
        <p:spPr>
          <a:xfrm>
            <a:off x="7780469" y="2661323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6E387C8-E408-3051-846A-54EA3DD72FEC}"/>
              </a:ext>
            </a:extLst>
          </p:cNvPr>
          <p:cNvSpPr txBox="1"/>
          <p:nvPr/>
        </p:nvSpPr>
        <p:spPr>
          <a:xfrm>
            <a:off x="7748253" y="776321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75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4C819B7-F14F-FDDA-79A3-30A929B02EDA}"/>
              </a:ext>
            </a:extLst>
          </p:cNvPr>
          <p:cNvSpPr txBox="1"/>
          <p:nvPr/>
        </p:nvSpPr>
        <p:spPr>
          <a:xfrm>
            <a:off x="7780523" y="1034001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E940830-5385-305A-8CA3-D8B05ECD252A}"/>
              </a:ext>
            </a:extLst>
          </p:cNvPr>
          <p:cNvSpPr txBox="1"/>
          <p:nvPr/>
        </p:nvSpPr>
        <p:spPr>
          <a:xfrm>
            <a:off x="7780468" y="2842750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26EA666-6696-DCFA-1D7B-B72C379F2D09}"/>
              </a:ext>
            </a:extLst>
          </p:cNvPr>
          <p:cNvSpPr txBox="1"/>
          <p:nvPr/>
        </p:nvSpPr>
        <p:spPr>
          <a:xfrm>
            <a:off x="7817978" y="2014902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25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0319ED0-957B-BD0E-E003-805053448DC8}"/>
              </a:ext>
            </a:extLst>
          </p:cNvPr>
          <p:cNvSpPr/>
          <p:nvPr/>
        </p:nvSpPr>
        <p:spPr>
          <a:xfrm>
            <a:off x="12195241" y="1000312"/>
            <a:ext cx="600742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Ecto-LYVE1</a:t>
            </a:r>
            <a:endParaRPr kumimoji="1" lang="zh-CN" altLang="en-US" sz="700" b="1" dirty="0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B179188B-C6C4-9422-1F6B-B7642964E29F}"/>
              </a:ext>
            </a:extLst>
          </p:cNvPr>
          <p:cNvSpPr/>
          <p:nvPr/>
        </p:nvSpPr>
        <p:spPr>
          <a:xfrm>
            <a:off x="12195241" y="2031529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GAPDH</a:t>
            </a:r>
            <a:endParaRPr kumimoji="1" lang="zh-CN" altLang="en-US" sz="700" b="1" dirty="0"/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EBA9027E-65D1-9C85-B99D-EA20824D1A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2914" y="2330931"/>
            <a:ext cx="3374924" cy="1180651"/>
          </a:xfrm>
          <a:prstGeom prst="rect">
            <a:avLst/>
          </a:prstGeom>
        </p:spPr>
      </p:pic>
      <p:sp>
        <p:nvSpPr>
          <p:cNvPr id="51" name="文本框 50">
            <a:extLst>
              <a:ext uri="{FF2B5EF4-FFF2-40B4-BE49-F238E27FC236}">
                <a16:creationId xmlns:a16="http://schemas.microsoft.com/office/drawing/2014/main" id="{6E6B235B-4711-051F-3D46-9C8DC5EC6EBA}"/>
              </a:ext>
            </a:extLst>
          </p:cNvPr>
          <p:cNvSpPr txBox="1"/>
          <p:nvPr/>
        </p:nvSpPr>
        <p:spPr>
          <a:xfrm>
            <a:off x="7788025" y="2455455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52" name="直线连接符 51">
            <a:extLst>
              <a:ext uri="{FF2B5EF4-FFF2-40B4-BE49-F238E27FC236}">
                <a16:creationId xmlns:a16="http://schemas.microsoft.com/office/drawing/2014/main" id="{F3DCB0EF-B6A1-D30A-7DF0-C1B0FE23F701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3242051" y="1013313"/>
            <a:ext cx="1264979" cy="148894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线连接符 53">
            <a:extLst>
              <a:ext uri="{FF2B5EF4-FFF2-40B4-BE49-F238E27FC236}">
                <a16:creationId xmlns:a16="http://schemas.microsoft.com/office/drawing/2014/main" id="{AD221B52-8FD3-631C-B2B0-ED0C982442EC}"/>
              </a:ext>
            </a:extLst>
          </p:cNvPr>
          <p:cNvCxnSpPr>
            <a:cxnSpLocks/>
          </p:cNvCxnSpPr>
          <p:nvPr/>
        </p:nvCxnSpPr>
        <p:spPr>
          <a:xfrm>
            <a:off x="3202819" y="2946357"/>
            <a:ext cx="1577855" cy="942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右大括号 13">
            <a:extLst>
              <a:ext uri="{FF2B5EF4-FFF2-40B4-BE49-F238E27FC236}">
                <a16:creationId xmlns:a16="http://schemas.microsoft.com/office/drawing/2014/main" id="{0998841E-821C-57CC-99D4-89B063DCD615}"/>
              </a:ext>
            </a:extLst>
          </p:cNvPr>
          <p:cNvSpPr/>
          <p:nvPr/>
        </p:nvSpPr>
        <p:spPr>
          <a:xfrm>
            <a:off x="8054006" y="3877727"/>
            <a:ext cx="289450" cy="1842777"/>
          </a:xfrm>
          <a:prstGeom prst="rightBrace">
            <a:avLst>
              <a:gd name="adj1" fmla="val 19226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6B03FA59-DD7A-1CFA-C6F7-1E4F18FB6BB7}"/>
              </a:ext>
            </a:extLst>
          </p:cNvPr>
          <p:cNvCxnSpPr>
            <a:cxnSpLocks/>
          </p:cNvCxnSpPr>
          <p:nvPr/>
        </p:nvCxnSpPr>
        <p:spPr>
          <a:xfrm>
            <a:off x="7565227" y="879905"/>
            <a:ext cx="1084787" cy="29637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2FD365C7-C784-ABF6-31AA-6417A4200FF2}"/>
              </a:ext>
            </a:extLst>
          </p:cNvPr>
          <p:cNvCxnSpPr>
            <a:cxnSpLocks/>
          </p:cNvCxnSpPr>
          <p:nvPr/>
        </p:nvCxnSpPr>
        <p:spPr>
          <a:xfrm>
            <a:off x="7721776" y="1975676"/>
            <a:ext cx="1084787" cy="29637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33EE2B5D-1887-A89C-B7F2-CBD072461CC5}"/>
              </a:ext>
            </a:extLst>
          </p:cNvPr>
          <p:cNvSpPr txBox="1"/>
          <p:nvPr/>
        </p:nvSpPr>
        <p:spPr>
          <a:xfrm>
            <a:off x="203391" y="151782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1C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9073B97-55AB-69D5-7792-72C419566640}"/>
              </a:ext>
            </a:extLst>
          </p:cNvPr>
          <p:cNvSpPr/>
          <p:nvPr/>
        </p:nvSpPr>
        <p:spPr>
          <a:xfrm>
            <a:off x="4425349" y="808747"/>
            <a:ext cx="3467097" cy="42892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8511E2C-C1A7-26F9-C26E-821C17680894}"/>
              </a:ext>
            </a:extLst>
          </p:cNvPr>
          <p:cNvSpPr/>
          <p:nvPr/>
        </p:nvSpPr>
        <p:spPr>
          <a:xfrm>
            <a:off x="4425349" y="1621766"/>
            <a:ext cx="3467097" cy="30248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1758788-8A3B-4118-F1BF-8D6C2DBFDE8B}"/>
              </a:ext>
            </a:extLst>
          </p:cNvPr>
          <p:cNvSpPr/>
          <p:nvPr/>
        </p:nvSpPr>
        <p:spPr>
          <a:xfrm>
            <a:off x="4425349" y="2775028"/>
            <a:ext cx="3467097" cy="30248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73D17F9-35ED-D71A-6829-9CA0D895A8FA}"/>
              </a:ext>
            </a:extLst>
          </p:cNvPr>
          <p:cNvSpPr/>
          <p:nvPr/>
        </p:nvSpPr>
        <p:spPr>
          <a:xfrm>
            <a:off x="4425349" y="4155556"/>
            <a:ext cx="3467097" cy="30248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0FFAA8B-0345-59BE-C5ED-38FF6446FF0A}"/>
              </a:ext>
            </a:extLst>
          </p:cNvPr>
          <p:cNvSpPr/>
          <p:nvPr/>
        </p:nvSpPr>
        <p:spPr>
          <a:xfrm>
            <a:off x="4425349" y="4579417"/>
            <a:ext cx="3467097" cy="30248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5DF892E-10AC-E91F-073F-4DB4DDD017E5}"/>
              </a:ext>
            </a:extLst>
          </p:cNvPr>
          <p:cNvSpPr/>
          <p:nvPr/>
        </p:nvSpPr>
        <p:spPr>
          <a:xfrm>
            <a:off x="4425349" y="5507069"/>
            <a:ext cx="3467097" cy="30248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09588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764DA-F9B4-785D-390E-0B6D1F849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03" y="747695"/>
            <a:ext cx="3568700" cy="1987621"/>
          </a:xfrm>
          <a:prstGeom prst="rect">
            <a:avLst/>
          </a:prstGeom>
        </p:spPr>
      </p:pic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BA7EDCEE-0C4C-826D-0460-7821AF67AE9D}"/>
              </a:ext>
            </a:extLst>
          </p:cNvPr>
          <p:cNvCxnSpPr>
            <a:cxnSpLocks/>
          </p:cNvCxnSpPr>
          <p:nvPr/>
        </p:nvCxnSpPr>
        <p:spPr>
          <a:xfrm>
            <a:off x="3208394" y="2493585"/>
            <a:ext cx="1712597" cy="53781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67F52D30-3047-7F85-7B81-A805EA6DB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991" y="875786"/>
            <a:ext cx="2806916" cy="799528"/>
          </a:xfrm>
          <a:prstGeom prst="rect">
            <a:avLst/>
          </a:prstGeom>
        </p:spPr>
      </p:pic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F4593342-EA86-497F-4776-3C8A1FF7E408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3290404" y="1275550"/>
            <a:ext cx="1630587" cy="21138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DA4E6492-8D6A-910D-7B29-DB87D2B6D100}"/>
              </a:ext>
            </a:extLst>
          </p:cNvPr>
          <p:cNvCxnSpPr>
            <a:cxnSpLocks/>
          </p:cNvCxnSpPr>
          <p:nvPr/>
        </p:nvCxnSpPr>
        <p:spPr>
          <a:xfrm flipV="1">
            <a:off x="3309321" y="1886697"/>
            <a:ext cx="1611670" cy="22288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EFB3985E-FA02-3527-55A3-444BE3CBF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959" y="2777955"/>
            <a:ext cx="2795948" cy="7629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5F447C1-1B33-3F0F-A470-83C6A263E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201" y="1722548"/>
            <a:ext cx="2859232" cy="101276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2C7716F-DDF3-2A9A-FDE3-BC796D9DD64D}"/>
              </a:ext>
            </a:extLst>
          </p:cNvPr>
          <p:cNvSpPr txBox="1"/>
          <p:nvPr/>
        </p:nvSpPr>
        <p:spPr>
          <a:xfrm>
            <a:off x="7706758" y="1213269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75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936CADD-E944-D770-137E-0CB79EEFF755}"/>
              </a:ext>
            </a:extLst>
          </p:cNvPr>
          <p:cNvSpPr txBox="1"/>
          <p:nvPr/>
        </p:nvSpPr>
        <p:spPr>
          <a:xfrm>
            <a:off x="7728754" y="1425680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50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FEBC827-2E4E-D3DE-7C0B-1A72E0C2C6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7378" y="763971"/>
            <a:ext cx="2730500" cy="24511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B8372EB-162A-AC3F-D2B9-0EBDF2F8BD22}"/>
              </a:ext>
            </a:extLst>
          </p:cNvPr>
          <p:cNvSpPr/>
          <p:nvPr/>
        </p:nvSpPr>
        <p:spPr>
          <a:xfrm>
            <a:off x="11328358" y="1499952"/>
            <a:ext cx="600742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Ecto-LYVE1</a:t>
            </a:r>
            <a:endParaRPr kumimoji="1" lang="zh-CN" altLang="en-US" sz="700" b="1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B1CE240-FE85-FDF2-B068-7039CEC2528F}"/>
              </a:ext>
            </a:extLst>
          </p:cNvPr>
          <p:cNvSpPr/>
          <p:nvPr/>
        </p:nvSpPr>
        <p:spPr>
          <a:xfrm>
            <a:off x="11328358" y="2531169"/>
            <a:ext cx="600742" cy="1846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700" b="1" dirty="0"/>
              <a:t>GAPDH</a:t>
            </a:r>
            <a:endParaRPr kumimoji="1" lang="zh-CN" altLang="en-US" sz="7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2A6BEE9-7AB7-8182-196C-F3194447F1FC}"/>
              </a:ext>
            </a:extLst>
          </p:cNvPr>
          <p:cNvSpPr txBox="1"/>
          <p:nvPr/>
        </p:nvSpPr>
        <p:spPr>
          <a:xfrm>
            <a:off x="7684762" y="1000858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100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29125D7-D4E4-2D67-7ED9-086F0810BF02}"/>
              </a:ext>
            </a:extLst>
          </p:cNvPr>
          <p:cNvSpPr txBox="1"/>
          <p:nvPr/>
        </p:nvSpPr>
        <p:spPr>
          <a:xfrm>
            <a:off x="7683073" y="2037998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FB5D74A-8204-58F7-1CA2-E797A9B16136}"/>
              </a:ext>
            </a:extLst>
          </p:cNvPr>
          <p:cNvSpPr txBox="1"/>
          <p:nvPr/>
        </p:nvSpPr>
        <p:spPr>
          <a:xfrm>
            <a:off x="7683072" y="2473707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25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E991907-F053-F67B-78BB-88EF1678B6EE}"/>
              </a:ext>
            </a:extLst>
          </p:cNvPr>
          <p:cNvSpPr txBox="1"/>
          <p:nvPr/>
        </p:nvSpPr>
        <p:spPr>
          <a:xfrm>
            <a:off x="7683072" y="1847976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FCCEC82-DDD9-E9C0-76BC-333AB6C24C2F}"/>
              </a:ext>
            </a:extLst>
          </p:cNvPr>
          <p:cNvSpPr txBox="1"/>
          <p:nvPr/>
        </p:nvSpPr>
        <p:spPr>
          <a:xfrm>
            <a:off x="7668446" y="3017012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057085F-83AA-4DC8-FDCB-E8C0D93AF6E5}"/>
              </a:ext>
            </a:extLst>
          </p:cNvPr>
          <p:cNvSpPr txBox="1"/>
          <p:nvPr/>
        </p:nvSpPr>
        <p:spPr>
          <a:xfrm>
            <a:off x="7668445" y="3321916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25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752D3F0-DEB1-6A9E-F9F2-756C5DD0992D}"/>
              </a:ext>
            </a:extLst>
          </p:cNvPr>
          <p:cNvSpPr txBox="1"/>
          <p:nvPr/>
        </p:nvSpPr>
        <p:spPr>
          <a:xfrm>
            <a:off x="7668445" y="2826990"/>
            <a:ext cx="547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kumimoji="1" lang="zh-CN" altLang="en-US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672629D0-3DC8-7D28-0980-EA062F350CEE}"/>
              </a:ext>
            </a:extLst>
          </p:cNvPr>
          <p:cNvCxnSpPr>
            <a:cxnSpLocks/>
          </p:cNvCxnSpPr>
          <p:nvPr/>
        </p:nvCxnSpPr>
        <p:spPr>
          <a:xfrm>
            <a:off x="7460537" y="1296757"/>
            <a:ext cx="1630587" cy="3872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10F20925-4C6A-E010-AB07-FF68A6170B83}"/>
              </a:ext>
            </a:extLst>
          </p:cNvPr>
          <p:cNvCxnSpPr>
            <a:cxnSpLocks/>
          </p:cNvCxnSpPr>
          <p:nvPr/>
        </p:nvCxnSpPr>
        <p:spPr>
          <a:xfrm flipV="1">
            <a:off x="7668445" y="2715835"/>
            <a:ext cx="1328410" cy="52497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FA2FFF33-0834-E0E4-C4C3-518745AC7A8E}"/>
              </a:ext>
            </a:extLst>
          </p:cNvPr>
          <p:cNvSpPr txBox="1"/>
          <p:nvPr/>
        </p:nvSpPr>
        <p:spPr>
          <a:xfrm>
            <a:off x="203391" y="151782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1G</a:t>
            </a:r>
            <a:endParaRPr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25152CCB-0BD3-2C3B-775F-9D0D73B32EC9}"/>
              </a:ext>
            </a:extLst>
          </p:cNvPr>
          <p:cNvSpPr/>
          <p:nvPr/>
        </p:nvSpPr>
        <p:spPr>
          <a:xfrm>
            <a:off x="4747364" y="1182765"/>
            <a:ext cx="3123728" cy="30248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C55CD8E-0BCB-707D-0589-B082F57D38D5}"/>
              </a:ext>
            </a:extLst>
          </p:cNvPr>
          <p:cNvSpPr/>
          <p:nvPr/>
        </p:nvSpPr>
        <p:spPr>
          <a:xfrm>
            <a:off x="4747364" y="2049230"/>
            <a:ext cx="3123728" cy="30248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40666B9-90F9-0B85-D38C-7774C664BD40}"/>
              </a:ext>
            </a:extLst>
          </p:cNvPr>
          <p:cNvSpPr/>
          <p:nvPr/>
        </p:nvSpPr>
        <p:spPr>
          <a:xfrm>
            <a:off x="4818255" y="2977445"/>
            <a:ext cx="3123728" cy="30248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7416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EEA2310-6519-0F67-B809-1DC3DEEE4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17" y="3890059"/>
            <a:ext cx="4292139" cy="17018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5391A18-436C-534A-B434-CC28C208C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17" y="857389"/>
            <a:ext cx="4026911" cy="19431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6AC0C87-FD51-C198-E9E4-9DBDA7B3A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833" y="289693"/>
            <a:ext cx="3279560" cy="6971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5299A98-0EFF-3EB1-235B-253FEA8BF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7521" y="241851"/>
            <a:ext cx="3299564" cy="2252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74CAA95-4D8F-1D74-F9DC-5F1F6121E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831" y="2155413"/>
            <a:ext cx="3299564" cy="588383"/>
          </a:xfrm>
          <a:prstGeom prst="rect">
            <a:avLst/>
          </a:prstGeom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60AA8F80-8201-2F3C-08D2-C25204E86C14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3354181" y="2424908"/>
            <a:ext cx="1383650" cy="2469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6B51858C-7598-283A-92FD-33115F214B9F}"/>
              </a:ext>
            </a:extLst>
          </p:cNvPr>
          <p:cNvCxnSpPr>
            <a:cxnSpLocks/>
          </p:cNvCxnSpPr>
          <p:nvPr/>
        </p:nvCxnSpPr>
        <p:spPr>
          <a:xfrm flipV="1">
            <a:off x="3275463" y="748941"/>
            <a:ext cx="1840280" cy="90716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EEB780C9-209C-5E33-E952-0CEEF48897ED}"/>
              </a:ext>
            </a:extLst>
          </p:cNvPr>
          <p:cNvCxnSpPr>
            <a:cxnSpLocks/>
          </p:cNvCxnSpPr>
          <p:nvPr/>
        </p:nvCxnSpPr>
        <p:spPr>
          <a:xfrm>
            <a:off x="7735222" y="637889"/>
            <a:ext cx="1150870" cy="2903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039B79CC-F2DE-8569-4104-0D35D09EF9BB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8037395" y="1635213"/>
            <a:ext cx="717722" cy="81439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F0C4A8BF-8910-D4AA-CAD2-81A48E4C107F}"/>
              </a:ext>
            </a:extLst>
          </p:cNvPr>
          <p:cNvSpPr/>
          <p:nvPr/>
        </p:nvSpPr>
        <p:spPr>
          <a:xfrm>
            <a:off x="11678912" y="110355"/>
            <a:ext cx="600742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F4/80</a:t>
            </a:r>
            <a:endParaRPr kumimoji="1" lang="zh-CN" altLang="en-US" sz="1000" b="1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5E057F4-F357-D968-ABCB-875FC5663A88}"/>
              </a:ext>
            </a:extLst>
          </p:cNvPr>
          <p:cNvSpPr/>
          <p:nvPr/>
        </p:nvSpPr>
        <p:spPr>
          <a:xfrm>
            <a:off x="11669607" y="1065993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GAPDH</a:t>
            </a:r>
            <a:endParaRPr kumimoji="1" lang="zh-CN" altLang="en-US" sz="1000" b="1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32F64A4-0BAE-2C0B-92D5-678CA3C20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9719" y="3644909"/>
            <a:ext cx="3299564" cy="2438567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8E5D783C-66AF-EE90-60F4-791E51C6E43B}"/>
              </a:ext>
            </a:extLst>
          </p:cNvPr>
          <p:cNvSpPr/>
          <p:nvPr/>
        </p:nvSpPr>
        <p:spPr>
          <a:xfrm>
            <a:off x="11536469" y="2335832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PDPN</a:t>
            </a:r>
            <a:endParaRPr kumimoji="1" lang="zh-CN" altLang="en-US" sz="1000" b="1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E4D1519-A8E0-65EF-88B9-18936D08F0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2968" y="4360054"/>
            <a:ext cx="3356754" cy="1082062"/>
          </a:xfrm>
          <a:prstGeom prst="rect">
            <a:avLst/>
          </a:prstGeom>
        </p:spPr>
      </p:pic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id="{87098D6C-8337-B1A7-C0C5-358F21E42D90}"/>
              </a:ext>
            </a:extLst>
          </p:cNvPr>
          <p:cNvCxnSpPr>
            <a:cxnSpLocks/>
          </p:cNvCxnSpPr>
          <p:nvPr/>
        </p:nvCxnSpPr>
        <p:spPr>
          <a:xfrm flipV="1">
            <a:off x="3485156" y="1379608"/>
            <a:ext cx="1484207" cy="67972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1770722E-0445-CAD4-80CF-3128BF432E7D}"/>
              </a:ext>
            </a:extLst>
          </p:cNvPr>
          <p:cNvCxnSpPr>
            <a:cxnSpLocks/>
          </p:cNvCxnSpPr>
          <p:nvPr/>
        </p:nvCxnSpPr>
        <p:spPr>
          <a:xfrm>
            <a:off x="7788336" y="1593512"/>
            <a:ext cx="1097756" cy="74232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810A7444-A337-DE92-F175-1A55D50156A8}"/>
              </a:ext>
            </a:extLst>
          </p:cNvPr>
          <p:cNvCxnSpPr>
            <a:cxnSpLocks/>
          </p:cNvCxnSpPr>
          <p:nvPr/>
        </p:nvCxnSpPr>
        <p:spPr>
          <a:xfrm flipV="1">
            <a:off x="3774831" y="5009098"/>
            <a:ext cx="1340912" cy="5008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线连接符 32">
            <a:extLst>
              <a:ext uri="{FF2B5EF4-FFF2-40B4-BE49-F238E27FC236}">
                <a16:creationId xmlns:a16="http://schemas.microsoft.com/office/drawing/2014/main" id="{31F27C42-946C-ED6D-7F31-22961AD91EAF}"/>
              </a:ext>
            </a:extLst>
          </p:cNvPr>
          <p:cNvCxnSpPr>
            <a:cxnSpLocks/>
          </p:cNvCxnSpPr>
          <p:nvPr/>
        </p:nvCxnSpPr>
        <p:spPr>
          <a:xfrm>
            <a:off x="7927136" y="5059186"/>
            <a:ext cx="958956" cy="16360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CF444391-5403-8D3B-61B9-F55E54CA85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4836" y="1108118"/>
            <a:ext cx="3296565" cy="9652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A469839-EA49-70CA-38F1-56B0A0F44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2092" y="3644910"/>
            <a:ext cx="3356754" cy="604844"/>
          </a:xfrm>
          <a:prstGeom prst="rect">
            <a:avLst/>
          </a:prstGeom>
        </p:spPr>
      </p:pic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43A16DB2-0A07-3943-617F-A84D4C3355F8}"/>
              </a:ext>
            </a:extLst>
          </p:cNvPr>
          <p:cNvCxnSpPr>
            <a:cxnSpLocks/>
          </p:cNvCxnSpPr>
          <p:nvPr/>
        </p:nvCxnSpPr>
        <p:spPr>
          <a:xfrm>
            <a:off x="7916778" y="3846887"/>
            <a:ext cx="958956" cy="16360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>
            <a:extLst>
              <a:ext uri="{FF2B5EF4-FFF2-40B4-BE49-F238E27FC236}">
                <a16:creationId xmlns:a16="http://schemas.microsoft.com/office/drawing/2014/main" id="{AE6EF0C8-D3F9-E0E1-B2D7-DCEEEE9D7D3B}"/>
              </a:ext>
            </a:extLst>
          </p:cNvPr>
          <p:cNvCxnSpPr>
            <a:cxnSpLocks/>
          </p:cNvCxnSpPr>
          <p:nvPr/>
        </p:nvCxnSpPr>
        <p:spPr>
          <a:xfrm flipV="1">
            <a:off x="3656288" y="4010488"/>
            <a:ext cx="1313075" cy="67408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图片 33">
            <a:extLst>
              <a:ext uri="{FF2B5EF4-FFF2-40B4-BE49-F238E27FC236}">
                <a16:creationId xmlns:a16="http://schemas.microsoft.com/office/drawing/2014/main" id="{60DC6541-D937-8215-222E-A50177F6E8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2092" y="5533950"/>
            <a:ext cx="3347630" cy="834636"/>
          </a:xfrm>
          <a:prstGeom prst="rect">
            <a:avLst/>
          </a:prstGeom>
        </p:spPr>
      </p:pic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6DC787E1-D43F-ECD7-2889-0332C00A4FD0}"/>
              </a:ext>
            </a:extLst>
          </p:cNvPr>
          <p:cNvCxnSpPr>
            <a:cxnSpLocks/>
          </p:cNvCxnSpPr>
          <p:nvPr/>
        </p:nvCxnSpPr>
        <p:spPr>
          <a:xfrm>
            <a:off x="3699095" y="5408752"/>
            <a:ext cx="1270268" cy="53267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36">
            <a:extLst>
              <a:ext uri="{FF2B5EF4-FFF2-40B4-BE49-F238E27FC236}">
                <a16:creationId xmlns:a16="http://schemas.microsoft.com/office/drawing/2014/main" id="{DB6E2FD8-1703-5934-EAB5-A61C5D4DF9DA}"/>
              </a:ext>
            </a:extLst>
          </p:cNvPr>
          <p:cNvCxnSpPr>
            <a:cxnSpLocks/>
          </p:cNvCxnSpPr>
          <p:nvPr/>
        </p:nvCxnSpPr>
        <p:spPr>
          <a:xfrm flipV="1">
            <a:off x="7938834" y="4599320"/>
            <a:ext cx="816283" cy="148415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71C89DC0-C474-54B7-2CD7-07AB4F29BA0A}"/>
              </a:ext>
            </a:extLst>
          </p:cNvPr>
          <p:cNvSpPr/>
          <p:nvPr/>
        </p:nvSpPr>
        <p:spPr>
          <a:xfrm>
            <a:off x="11669607" y="3774504"/>
            <a:ext cx="600742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F4/80</a:t>
            </a:r>
            <a:endParaRPr kumimoji="1" lang="zh-CN" altLang="en-US" sz="1000" b="1" dirty="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46B61B2-FA0B-BBF8-AB8C-63FF6FAD7A1B}"/>
              </a:ext>
            </a:extLst>
          </p:cNvPr>
          <p:cNvSpPr/>
          <p:nvPr/>
        </p:nvSpPr>
        <p:spPr>
          <a:xfrm>
            <a:off x="11726243" y="4533513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GAPDH</a:t>
            </a:r>
            <a:endParaRPr kumimoji="1" lang="zh-CN" altLang="en-US" sz="1000" b="1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FEDD813-D611-9D59-455D-E4C1C959F4FA}"/>
              </a:ext>
            </a:extLst>
          </p:cNvPr>
          <p:cNvSpPr/>
          <p:nvPr/>
        </p:nvSpPr>
        <p:spPr>
          <a:xfrm>
            <a:off x="11578208" y="5855889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PDPN</a:t>
            </a:r>
            <a:endParaRPr kumimoji="1" lang="zh-CN" altLang="en-US" sz="1000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5169456-0406-C19D-FD18-EBFF3EAB6AEA}"/>
              </a:ext>
            </a:extLst>
          </p:cNvPr>
          <p:cNvSpPr txBox="1"/>
          <p:nvPr/>
        </p:nvSpPr>
        <p:spPr>
          <a:xfrm>
            <a:off x="203391" y="151782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2B</a:t>
            </a:r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B0DCC4B-7C9F-E4E1-E2EC-2596A7D76327}"/>
              </a:ext>
            </a:extLst>
          </p:cNvPr>
          <p:cNvSpPr/>
          <p:nvPr/>
        </p:nvSpPr>
        <p:spPr>
          <a:xfrm>
            <a:off x="4612404" y="1366393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BB75377-E10C-25DF-8542-62FC38C6D269}"/>
              </a:ext>
            </a:extLst>
          </p:cNvPr>
          <p:cNvSpPr/>
          <p:nvPr/>
        </p:nvSpPr>
        <p:spPr>
          <a:xfrm>
            <a:off x="4636035" y="428778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B41BD59-88A8-35C4-99B6-6A373D4BFACE}"/>
              </a:ext>
            </a:extLst>
          </p:cNvPr>
          <p:cNvSpPr/>
          <p:nvPr/>
        </p:nvSpPr>
        <p:spPr>
          <a:xfrm>
            <a:off x="4636035" y="2256283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67528CF-A21D-4DDB-FB5A-7C057067D78A}"/>
              </a:ext>
            </a:extLst>
          </p:cNvPr>
          <p:cNvSpPr/>
          <p:nvPr/>
        </p:nvSpPr>
        <p:spPr>
          <a:xfrm>
            <a:off x="4717247" y="3586913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8AA9288-EDA1-43C0-F1AB-D70CDF9D6FA8}"/>
              </a:ext>
            </a:extLst>
          </p:cNvPr>
          <p:cNvSpPr/>
          <p:nvPr/>
        </p:nvSpPr>
        <p:spPr>
          <a:xfrm>
            <a:off x="4711749" y="4339394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852C9250-9A9D-CD8F-AC82-0243186099DA}"/>
              </a:ext>
            </a:extLst>
          </p:cNvPr>
          <p:cNvSpPr/>
          <p:nvPr/>
        </p:nvSpPr>
        <p:spPr>
          <a:xfrm>
            <a:off x="4720550" y="5617251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2450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A85EC9F-BAED-8872-7C2C-1F6EBFB4E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0639" y="938705"/>
            <a:ext cx="3664388" cy="8553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E28812B-E9E5-4EED-6AFA-CF3CFD95B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9373"/>
            <a:ext cx="4323373" cy="16891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031BC8-E1AB-FE09-82FA-264EE9407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0639" y="1935773"/>
            <a:ext cx="3664388" cy="8763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8CD0F65-CDE0-0944-234D-32030E5D24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4118" y="805962"/>
            <a:ext cx="3621135" cy="29718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FD18BB-0CD6-A7F2-5DC3-D8ACC1186C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639" y="2953765"/>
            <a:ext cx="3664388" cy="823997"/>
          </a:xfrm>
          <a:prstGeom prst="rect">
            <a:avLst/>
          </a:prstGeom>
        </p:spPr>
      </p:pic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6070021C-A623-AED9-8D6A-F30E6E39CD57}"/>
              </a:ext>
            </a:extLst>
          </p:cNvPr>
          <p:cNvCxnSpPr>
            <a:cxnSpLocks/>
          </p:cNvCxnSpPr>
          <p:nvPr/>
        </p:nvCxnSpPr>
        <p:spPr>
          <a:xfrm>
            <a:off x="3538936" y="3052713"/>
            <a:ext cx="1126849" cy="53483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BBF7BF18-EEDD-A378-9157-43D22A096351}"/>
              </a:ext>
            </a:extLst>
          </p:cNvPr>
          <p:cNvCxnSpPr>
            <a:cxnSpLocks/>
          </p:cNvCxnSpPr>
          <p:nvPr/>
        </p:nvCxnSpPr>
        <p:spPr>
          <a:xfrm flipV="1">
            <a:off x="3601713" y="1450167"/>
            <a:ext cx="1160751" cy="86754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AD250FF5-2D1F-E483-7488-A4E9E57CC827}"/>
              </a:ext>
            </a:extLst>
          </p:cNvPr>
          <p:cNvCxnSpPr>
            <a:cxnSpLocks/>
          </p:cNvCxnSpPr>
          <p:nvPr/>
        </p:nvCxnSpPr>
        <p:spPr>
          <a:xfrm flipV="1">
            <a:off x="8038683" y="1443437"/>
            <a:ext cx="1045270" cy="8593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24518EB4-E484-9241-578F-DC3674ABC6B4}"/>
              </a:ext>
            </a:extLst>
          </p:cNvPr>
          <p:cNvCxnSpPr>
            <a:cxnSpLocks/>
          </p:cNvCxnSpPr>
          <p:nvPr/>
        </p:nvCxnSpPr>
        <p:spPr>
          <a:xfrm flipV="1">
            <a:off x="7953854" y="2511079"/>
            <a:ext cx="1130099" cy="88812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BBB7B461-98D1-5DF6-BD09-A4C962C708FA}"/>
              </a:ext>
            </a:extLst>
          </p:cNvPr>
          <p:cNvSpPr/>
          <p:nvPr/>
        </p:nvSpPr>
        <p:spPr>
          <a:xfrm>
            <a:off x="11595371" y="1059949"/>
            <a:ext cx="600742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F4/80</a:t>
            </a:r>
            <a:endParaRPr kumimoji="1" lang="zh-CN" altLang="en-US" sz="1000" b="1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19A1387-BCF2-18DE-D4F4-342EA24DA040}"/>
              </a:ext>
            </a:extLst>
          </p:cNvPr>
          <p:cNvSpPr/>
          <p:nvPr/>
        </p:nvSpPr>
        <p:spPr>
          <a:xfrm>
            <a:off x="11772251" y="2465981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GAPDH</a:t>
            </a:r>
            <a:endParaRPr kumimoji="1" lang="zh-CN" altLang="en-US" sz="1000" b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85BA0DC-E7F1-B496-68C5-F791BF566A69}"/>
              </a:ext>
            </a:extLst>
          </p:cNvPr>
          <p:cNvSpPr/>
          <p:nvPr/>
        </p:nvSpPr>
        <p:spPr>
          <a:xfrm>
            <a:off x="11618242" y="3365763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PDPN</a:t>
            </a:r>
            <a:endParaRPr kumimoji="1" lang="zh-CN" altLang="en-US" sz="1000" b="1" dirty="0"/>
          </a:p>
        </p:txBody>
      </p: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40E46FD2-076E-DBEF-FFD8-8BF3E63F29CD}"/>
              </a:ext>
            </a:extLst>
          </p:cNvPr>
          <p:cNvCxnSpPr>
            <a:cxnSpLocks/>
          </p:cNvCxnSpPr>
          <p:nvPr/>
        </p:nvCxnSpPr>
        <p:spPr>
          <a:xfrm flipV="1">
            <a:off x="3496360" y="2553911"/>
            <a:ext cx="1169425" cy="12626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7F41574A-9B2F-F42C-74AC-011B7F003C44}"/>
              </a:ext>
            </a:extLst>
          </p:cNvPr>
          <p:cNvCxnSpPr>
            <a:cxnSpLocks/>
          </p:cNvCxnSpPr>
          <p:nvPr/>
        </p:nvCxnSpPr>
        <p:spPr>
          <a:xfrm>
            <a:off x="7704795" y="2543106"/>
            <a:ext cx="1273428" cy="777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14EA0949-AAFC-9C04-5FE9-9624B382B73E}"/>
              </a:ext>
            </a:extLst>
          </p:cNvPr>
          <p:cNvSpPr txBox="1"/>
          <p:nvPr/>
        </p:nvSpPr>
        <p:spPr>
          <a:xfrm>
            <a:off x="203391" y="151782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2D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56C4899-C7A1-A2A9-9645-6866C3302ED9}"/>
              </a:ext>
            </a:extLst>
          </p:cNvPr>
          <p:cNvSpPr/>
          <p:nvPr/>
        </p:nvSpPr>
        <p:spPr>
          <a:xfrm>
            <a:off x="4538149" y="1101305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3B3CF80-71FE-9A1B-3F29-DCF4A69F6D33}"/>
              </a:ext>
            </a:extLst>
          </p:cNvPr>
          <p:cNvSpPr/>
          <p:nvPr/>
        </p:nvSpPr>
        <p:spPr>
          <a:xfrm>
            <a:off x="4609284" y="2143282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F35ACC1-EC79-CE92-18C0-6BEDA071B977}"/>
              </a:ext>
            </a:extLst>
          </p:cNvPr>
          <p:cNvSpPr/>
          <p:nvPr/>
        </p:nvSpPr>
        <p:spPr>
          <a:xfrm>
            <a:off x="4623723" y="3218473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0316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3173235-0BAB-E3EB-FE0B-293B65EBE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64" y="3815684"/>
            <a:ext cx="4220140" cy="19727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0E2D04D-D3CD-26F5-514D-5712966C1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263" y="1171451"/>
            <a:ext cx="4472093" cy="174886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F81A91A-A97A-D626-751F-D83D93831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980794"/>
            <a:ext cx="3410607" cy="2400599"/>
          </a:xfrm>
          <a:prstGeom prst="rect">
            <a:avLst/>
          </a:prstGeom>
        </p:spPr>
      </p:pic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1CF82F48-22E5-77E6-9B81-FE424AE270F1}"/>
              </a:ext>
            </a:extLst>
          </p:cNvPr>
          <p:cNvCxnSpPr>
            <a:cxnSpLocks/>
          </p:cNvCxnSpPr>
          <p:nvPr/>
        </p:nvCxnSpPr>
        <p:spPr>
          <a:xfrm>
            <a:off x="4598735" y="4739801"/>
            <a:ext cx="1865127" cy="6835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6BBAF13C-72AA-4D1E-C74E-08364F5CB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183" y="-93988"/>
            <a:ext cx="3061356" cy="11824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B3E9BFE-E7B4-E050-325B-5BE2C1EEC2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500" y="2145545"/>
            <a:ext cx="3061356" cy="12834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3FA13A-9EEC-E574-39A0-2B0426286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6607" y="799345"/>
            <a:ext cx="3065194" cy="26924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5728C1-37AF-A6EA-2AD3-F2010A1976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7767" y="1095251"/>
            <a:ext cx="3061356" cy="1041400"/>
          </a:xfrm>
          <a:prstGeom prst="rect">
            <a:avLst/>
          </a:prstGeom>
        </p:spPr>
      </p:pic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A600D19A-F27A-85B7-2CAC-2395E1D7729F}"/>
              </a:ext>
            </a:extLst>
          </p:cNvPr>
          <p:cNvCxnSpPr>
            <a:cxnSpLocks/>
          </p:cNvCxnSpPr>
          <p:nvPr/>
        </p:nvCxnSpPr>
        <p:spPr>
          <a:xfrm flipV="1">
            <a:off x="4126523" y="614085"/>
            <a:ext cx="1659422" cy="122933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4573256A-0EDD-A846-90D9-A683312A6425}"/>
              </a:ext>
            </a:extLst>
          </p:cNvPr>
          <p:cNvCxnSpPr>
            <a:cxnSpLocks/>
          </p:cNvCxnSpPr>
          <p:nvPr/>
        </p:nvCxnSpPr>
        <p:spPr>
          <a:xfrm>
            <a:off x="4126523" y="2675864"/>
            <a:ext cx="1659422" cy="15455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C2A91DCF-247D-7030-1F16-7B69A0F7B947}"/>
              </a:ext>
            </a:extLst>
          </p:cNvPr>
          <p:cNvCxnSpPr>
            <a:cxnSpLocks/>
          </p:cNvCxnSpPr>
          <p:nvPr/>
        </p:nvCxnSpPr>
        <p:spPr>
          <a:xfrm flipV="1">
            <a:off x="4263281" y="1764530"/>
            <a:ext cx="1522664" cy="43116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0B6A24CB-C40F-4991-CD34-12AACAFE92A9}"/>
              </a:ext>
            </a:extLst>
          </p:cNvPr>
          <p:cNvCxnSpPr>
            <a:cxnSpLocks/>
          </p:cNvCxnSpPr>
          <p:nvPr/>
        </p:nvCxnSpPr>
        <p:spPr>
          <a:xfrm flipH="1" flipV="1">
            <a:off x="8403021" y="614085"/>
            <a:ext cx="1355834" cy="75313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0EEBB7BB-AAC2-242A-0CFD-C36139D39602}"/>
              </a:ext>
            </a:extLst>
          </p:cNvPr>
          <p:cNvCxnSpPr>
            <a:cxnSpLocks/>
          </p:cNvCxnSpPr>
          <p:nvPr/>
        </p:nvCxnSpPr>
        <p:spPr>
          <a:xfrm flipH="1" flipV="1">
            <a:off x="8316353" y="2675864"/>
            <a:ext cx="1442502" cy="11140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5CB077AA-C589-81B0-AA0D-9270E5489159}"/>
              </a:ext>
            </a:extLst>
          </p:cNvPr>
          <p:cNvSpPr/>
          <p:nvPr/>
        </p:nvSpPr>
        <p:spPr>
          <a:xfrm>
            <a:off x="11918776" y="3097541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GAPDH</a:t>
            </a:r>
            <a:endParaRPr kumimoji="1" lang="zh-CN" altLang="en-US" sz="1000" b="1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B96222C-8600-D70B-5590-0C54333DCB3D}"/>
              </a:ext>
            </a:extLst>
          </p:cNvPr>
          <p:cNvSpPr/>
          <p:nvPr/>
        </p:nvSpPr>
        <p:spPr>
          <a:xfrm>
            <a:off x="11867406" y="1843419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Ecto-LYVE1 </a:t>
            </a:r>
            <a:endParaRPr kumimoji="1" lang="zh-CN" altLang="en-US" sz="10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558B665-1C56-F372-D9F8-F16093984C3B}"/>
              </a:ext>
            </a:extLst>
          </p:cNvPr>
          <p:cNvSpPr txBox="1"/>
          <p:nvPr/>
        </p:nvSpPr>
        <p:spPr>
          <a:xfrm>
            <a:off x="203391" y="151782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3B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BC1DD4B-2AF9-78A4-944B-672031DEE3EA}"/>
              </a:ext>
            </a:extLst>
          </p:cNvPr>
          <p:cNvSpPr txBox="1"/>
          <p:nvPr/>
        </p:nvSpPr>
        <p:spPr>
          <a:xfrm>
            <a:off x="208849" y="3389212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3C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B4D2FC2-07AD-99C2-6397-26D60A01CBC6}"/>
              </a:ext>
            </a:extLst>
          </p:cNvPr>
          <p:cNvSpPr/>
          <p:nvPr/>
        </p:nvSpPr>
        <p:spPr>
          <a:xfrm>
            <a:off x="5503462" y="337024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B1905BD-F628-E86C-39CA-A8DAB4217ACF}"/>
              </a:ext>
            </a:extLst>
          </p:cNvPr>
          <p:cNvSpPr/>
          <p:nvPr/>
        </p:nvSpPr>
        <p:spPr>
          <a:xfrm>
            <a:off x="5487717" y="1453317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7A5120A-6A29-6465-6D33-BFD01BEA7FCB}"/>
              </a:ext>
            </a:extLst>
          </p:cNvPr>
          <p:cNvSpPr/>
          <p:nvPr/>
        </p:nvSpPr>
        <p:spPr>
          <a:xfrm>
            <a:off x="5448629" y="2292609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B09DF4E-3270-ADD9-28C9-9CECD54FCA81}"/>
              </a:ext>
            </a:extLst>
          </p:cNvPr>
          <p:cNvSpPr/>
          <p:nvPr/>
        </p:nvSpPr>
        <p:spPr>
          <a:xfrm>
            <a:off x="6039510" y="5082582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1214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090FD90-7AD8-1FFC-0156-29F2260B0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" t="14528" r="1" b="3928"/>
          <a:stretch/>
        </p:blipFill>
        <p:spPr>
          <a:xfrm>
            <a:off x="536125" y="2294452"/>
            <a:ext cx="4231654" cy="16977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B8D65E6-2643-616C-3E75-10BB5A31D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546" y="2901681"/>
            <a:ext cx="3230951" cy="23446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F8660A3-F707-0B8D-31E0-66162ECD1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420" y="1445258"/>
            <a:ext cx="3530600" cy="14351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B52ECDF-1377-C87E-C86F-CF986D558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119" y="4228310"/>
            <a:ext cx="3517901" cy="12319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E74AE0A-8EF1-4C73-F222-DBF965D5E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6119" y="2927217"/>
            <a:ext cx="3517900" cy="1270000"/>
          </a:xfrm>
          <a:prstGeom prst="rect">
            <a:avLst/>
          </a:prstGeom>
        </p:spPr>
      </p:pic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2E54DBDC-149E-7BCE-6006-87F90BC6DB33}"/>
              </a:ext>
            </a:extLst>
          </p:cNvPr>
          <p:cNvCxnSpPr>
            <a:cxnSpLocks/>
          </p:cNvCxnSpPr>
          <p:nvPr/>
        </p:nvCxnSpPr>
        <p:spPr>
          <a:xfrm flipV="1">
            <a:off x="3687209" y="1878479"/>
            <a:ext cx="1555072" cy="75313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49749B4E-5590-7913-8B66-A7A100F2856B}"/>
              </a:ext>
            </a:extLst>
          </p:cNvPr>
          <p:cNvCxnSpPr>
            <a:cxnSpLocks/>
          </p:cNvCxnSpPr>
          <p:nvPr/>
        </p:nvCxnSpPr>
        <p:spPr>
          <a:xfrm>
            <a:off x="3859555" y="3822659"/>
            <a:ext cx="1382726" cy="75249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437B9D91-2EC1-C439-A1AC-77BCEB98FC05}"/>
              </a:ext>
            </a:extLst>
          </p:cNvPr>
          <p:cNvCxnSpPr>
            <a:cxnSpLocks/>
          </p:cNvCxnSpPr>
          <p:nvPr/>
        </p:nvCxnSpPr>
        <p:spPr>
          <a:xfrm flipV="1">
            <a:off x="3906429" y="3028924"/>
            <a:ext cx="1335852" cy="21224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461ED45A-912F-BE45-BF4E-EFB2DB6412BB}"/>
              </a:ext>
            </a:extLst>
          </p:cNvPr>
          <p:cNvCxnSpPr>
            <a:cxnSpLocks/>
          </p:cNvCxnSpPr>
          <p:nvPr/>
        </p:nvCxnSpPr>
        <p:spPr>
          <a:xfrm flipH="1" flipV="1">
            <a:off x="8178629" y="2550649"/>
            <a:ext cx="1081726" cy="93509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F8CF196F-4B99-0DD9-F981-F2A91A1A5A98}"/>
              </a:ext>
            </a:extLst>
          </p:cNvPr>
          <p:cNvCxnSpPr>
            <a:cxnSpLocks/>
          </p:cNvCxnSpPr>
          <p:nvPr/>
        </p:nvCxnSpPr>
        <p:spPr>
          <a:xfrm flipH="1" flipV="1">
            <a:off x="8135295" y="4844260"/>
            <a:ext cx="1442502" cy="11140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EC81270D-8BF9-9789-0F01-82C8AD33E032}"/>
              </a:ext>
            </a:extLst>
          </p:cNvPr>
          <p:cNvSpPr/>
          <p:nvPr/>
        </p:nvSpPr>
        <p:spPr>
          <a:xfrm>
            <a:off x="11438310" y="4944238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GAPDH</a:t>
            </a:r>
            <a:endParaRPr kumimoji="1" lang="zh-CN" altLang="en-US" sz="1000" b="1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44FAD39-53C3-E269-DC63-FEB28AA84D36}"/>
              </a:ext>
            </a:extLst>
          </p:cNvPr>
          <p:cNvSpPr/>
          <p:nvPr/>
        </p:nvSpPr>
        <p:spPr>
          <a:xfrm>
            <a:off x="11386940" y="3690116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Ecto-LYVE1 </a:t>
            </a:r>
            <a:endParaRPr kumimoji="1" lang="zh-CN" altLang="en-US" sz="10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D831167-3657-A5FE-D9A8-13CE2A2EF598}"/>
              </a:ext>
            </a:extLst>
          </p:cNvPr>
          <p:cNvSpPr txBox="1"/>
          <p:nvPr/>
        </p:nvSpPr>
        <p:spPr>
          <a:xfrm>
            <a:off x="203391" y="151782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3D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A5580C0-FFE6-65E9-5B8C-2D5B44B68ABE}"/>
              </a:ext>
            </a:extLst>
          </p:cNvPr>
          <p:cNvSpPr txBox="1"/>
          <p:nvPr/>
        </p:nvSpPr>
        <p:spPr>
          <a:xfrm>
            <a:off x="317506" y="2032581"/>
            <a:ext cx="43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4D7C58D-1C17-8ADA-C95B-37BD21E20DFC}"/>
              </a:ext>
            </a:extLst>
          </p:cNvPr>
          <p:cNvSpPr/>
          <p:nvPr/>
        </p:nvSpPr>
        <p:spPr>
          <a:xfrm>
            <a:off x="5186034" y="2381502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E26E844-1DE9-2A1E-E2AC-86148E30637F}"/>
              </a:ext>
            </a:extLst>
          </p:cNvPr>
          <p:cNvSpPr/>
          <p:nvPr/>
        </p:nvSpPr>
        <p:spPr>
          <a:xfrm>
            <a:off x="5163420" y="3344612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716159D-67F1-10CE-C7A1-F825816D58B1}"/>
              </a:ext>
            </a:extLst>
          </p:cNvPr>
          <p:cNvSpPr/>
          <p:nvPr/>
        </p:nvSpPr>
        <p:spPr>
          <a:xfrm>
            <a:off x="5176119" y="4290884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0232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A1F99EC-F33B-0A77-2F28-BC1FEB3E9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793" y="3920703"/>
            <a:ext cx="3492301" cy="24133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C9E3394-E1E7-6D85-5F85-4267BFEB3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811" y="470298"/>
            <a:ext cx="3287087" cy="23479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8AD0F49-C684-D6EE-155E-44DB0CF2B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317" y="84739"/>
            <a:ext cx="3095522" cy="3199335"/>
          </a:xfrm>
          <a:prstGeom prst="rect">
            <a:avLst/>
          </a:prstGeom>
        </p:spPr>
      </p:pic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38611435-9275-3A57-8B54-2B34044995B7}"/>
              </a:ext>
            </a:extLst>
          </p:cNvPr>
          <p:cNvCxnSpPr>
            <a:cxnSpLocks/>
          </p:cNvCxnSpPr>
          <p:nvPr/>
        </p:nvCxnSpPr>
        <p:spPr>
          <a:xfrm>
            <a:off x="3758077" y="1589689"/>
            <a:ext cx="1865127" cy="6835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3E7895E9-6B25-BBD2-07D9-13C6043CD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488" y="3810101"/>
            <a:ext cx="2517130" cy="25954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4A1BA58-87AD-A564-10A7-AF902EBB6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293" y="5918098"/>
            <a:ext cx="2517130" cy="9399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2630691-1514-EB56-BE9D-92644DB0E1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1293" y="3447743"/>
            <a:ext cx="2517130" cy="13899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D85AD-8956-2DA5-2F10-2EFCDB814B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1293" y="4910174"/>
            <a:ext cx="2517130" cy="935461"/>
          </a:xfrm>
          <a:prstGeom prst="rect">
            <a:avLst/>
          </a:prstGeom>
        </p:spPr>
      </p:pic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5F115B34-502C-4B42-DA3C-A86C2EEB352A}"/>
              </a:ext>
            </a:extLst>
          </p:cNvPr>
          <p:cNvCxnSpPr>
            <a:cxnSpLocks/>
          </p:cNvCxnSpPr>
          <p:nvPr/>
        </p:nvCxnSpPr>
        <p:spPr>
          <a:xfrm flipV="1">
            <a:off x="3591151" y="4325284"/>
            <a:ext cx="1555072" cy="75313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3EF889B5-64F8-8C38-1D69-FE109A197996}"/>
              </a:ext>
            </a:extLst>
          </p:cNvPr>
          <p:cNvCxnSpPr>
            <a:cxnSpLocks/>
          </p:cNvCxnSpPr>
          <p:nvPr/>
        </p:nvCxnSpPr>
        <p:spPr>
          <a:xfrm>
            <a:off x="3758077" y="6164790"/>
            <a:ext cx="1388146" cy="37683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834293EA-00F8-18AF-3B23-18E9EF378848}"/>
              </a:ext>
            </a:extLst>
          </p:cNvPr>
          <p:cNvCxnSpPr>
            <a:cxnSpLocks/>
          </p:cNvCxnSpPr>
          <p:nvPr/>
        </p:nvCxnSpPr>
        <p:spPr>
          <a:xfrm flipV="1">
            <a:off x="3810371" y="5475729"/>
            <a:ext cx="1335852" cy="21224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5E3F76FA-DE86-1B0B-B4A2-72185A8D25CA}"/>
              </a:ext>
            </a:extLst>
          </p:cNvPr>
          <p:cNvSpPr/>
          <p:nvPr/>
        </p:nvSpPr>
        <p:spPr>
          <a:xfrm>
            <a:off x="10342024" y="6013727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GAPDH</a:t>
            </a:r>
            <a:endParaRPr kumimoji="1" lang="zh-CN" altLang="en-US" sz="1000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2D2002C-EEA1-3764-E7B2-38F229C1FEE3}"/>
              </a:ext>
            </a:extLst>
          </p:cNvPr>
          <p:cNvSpPr/>
          <p:nvPr/>
        </p:nvSpPr>
        <p:spPr>
          <a:xfrm>
            <a:off x="10342024" y="4927357"/>
            <a:ext cx="649187" cy="3021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/>
              <a:t>Ecto-LYVE1 </a:t>
            </a:r>
            <a:endParaRPr kumimoji="1" lang="zh-CN" altLang="en-US" sz="1000" b="1" dirty="0"/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D495C0EA-9302-6A94-11C0-17714EB32D6B}"/>
              </a:ext>
            </a:extLst>
          </p:cNvPr>
          <p:cNvCxnSpPr>
            <a:cxnSpLocks/>
          </p:cNvCxnSpPr>
          <p:nvPr/>
        </p:nvCxnSpPr>
        <p:spPr>
          <a:xfrm flipH="1" flipV="1">
            <a:off x="7226710" y="4050335"/>
            <a:ext cx="1241510" cy="5209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1C5EA82C-108F-F31D-31B1-44D4620877EC}"/>
              </a:ext>
            </a:extLst>
          </p:cNvPr>
          <p:cNvCxnSpPr>
            <a:cxnSpLocks/>
          </p:cNvCxnSpPr>
          <p:nvPr/>
        </p:nvCxnSpPr>
        <p:spPr>
          <a:xfrm flipV="1">
            <a:off x="7085494" y="6164790"/>
            <a:ext cx="1512816" cy="51256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6F0BC611-9897-F64C-DF0A-DAD5530636A7}"/>
              </a:ext>
            </a:extLst>
          </p:cNvPr>
          <p:cNvSpPr txBox="1"/>
          <p:nvPr/>
        </p:nvSpPr>
        <p:spPr>
          <a:xfrm>
            <a:off x="203391" y="151782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3H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CD92FB0-37AC-658E-0DE0-215DABFA7200}"/>
              </a:ext>
            </a:extLst>
          </p:cNvPr>
          <p:cNvSpPr txBox="1"/>
          <p:nvPr/>
        </p:nvSpPr>
        <p:spPr>
          <a:xfrm>
            <a:off x="203391" y="3375280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Full unedited gel for Figure </a:t>
            </a:r>
            <a:r>
              <a:rPr lang="en-US" altLang="zh-CN" dirty="0"/>
              <a:t>3I</a:t>
            </a:r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55F64B4-6B30-8B60-793C-B2888C56B3C9}"/>
              </a:ext>
            </a:extLst>
          </p:cNvPr>
          <p:cNvSpPr/>
          <p:nvPr/>
        </p:nvSpPr>
        <p:spPr>
          <a:xfrm>
            <a:off x="4889986" y="1677896"/>
            <a:ext cx="3467097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C3E4945-1317-878A-8CFC-A9BCF05F6E9A}"/>
              </a:ext>
            </a:extLst>
          </p:cNvPr>
          <p:cNvSpPr/>
          <p:nvPr/>
        </p:nvSpPr>
        <p:spPr>
          <a:xfrm>
            <a:off x="4889986" y="4097608"/>
            <a:ext cx="2771373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BD17DB-A272-35FA-F2E4-CC31C07FDF69}"/>
              </a:ext>
            </a:extLst>
          </p:cNvPr>
          <p:cNvSpPr/>
          <p:nvPr/>
        </p:nvSpPr>
        <p:spPr>
          <a:xfrm>
            <a:off x="4981288" y="5255828"/>
            <a:ext cx="2657947" cy="306783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A0C5CE9-395D-2671-2795-1BBD2C2FE09C}"/>
              </a:ext>
            </a:extLst>
          </p:cNvPr>
          <p:cNvSpPr/>
          <p:nvPr/>
        </p:nvSpPr>
        <p:spPr>
          <a:xfrm>
            <a:off x="4955326" y="6189596"/>
            <a:ext cx="2771373" cy="348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5376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2079</TotalTime>
  <Words>389</Words>
  <Application>Microsoft Macintosh PowerPoint</Application>
  <PresentationFormat>宽屏</PresentationFormat>
  <Paragraphs>266</Paragraphs>
  <Slides>21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5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Jing Liu</dc:creator>
  <cp:lastModifiedBy>Liu, Jing</cp:lastModifiedBy>
  <cp:revision>50</cp:revision>
  <dcterms:created xsi:type="dcterms:W3CDTF">2024-04-21T00:29:20Z</dcterms:created>
  <dcterms:modified xsi:type="dcterms:W3CDTF">2025-09-23T22:44:23Z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92c8cef-6f2b-4af1-b4ac-d815ff795cd6_Enabled">
    <vt:lpwstr>true</vt:lpwstr>
  </property>
  <property fmtid="{D5CDD505-2E9C-101B-9397-08002B2CF9AE}" pid="3" name="MSIP_Label_792c8cef-6f2b-4af1-b4ac-d815ff795cd6_SetDate">
    <vt:lpwstr>2025-03-28T11:05:01Z</vt:lpwstr>
  </property>
  <property fmtid="{D5CDD505-2E9C-101B-9397-08002B2CF9AE}" pid="4" name="MSIP_Label_792c8cef-6f2b-4af1-b4ac-d815ff795cd6_Method">
    <vt:lpwstr>Standard</vt:lpwstr>
  </property>
  <property fmtid="{D5CDD505-2E9C-101B-9397-08002B2CF9AE}" pid="5" name="MSIP_Label_792c8cef-6f2b-4af1-b4ac-d815ff795cd6_Name">
    <vt:lpwstr>VUMC General</vt:lpwstr>
  </property>
  <property fmtid="{D5CDD505-2E9C-101B-9397-08002B2CF9AE}" pid="6" name="MSIP_Label_792c8cef-6f2b-4af1-b4ac-d815ff795cd6_SiteId">
    <vt:lpwstr>ef575030-1424-4ed8-b83c-12c533d879ab</vt:lpwstr>
  </property>
  <property fmtid="{D5CDD505-2E9C-101B-9397-08002B2CF9AE}" pid="7" name="MSIP_Label_792c8cef-6f2b-4af1-b4ac-d815ff795cd6_ActionId">
    <vt:lpwstr>29872e9e-8b18-41f8-9fe7-7b37978db7be</vt:lpwstr>
  </property>
  <property fmtid="{D5CDD505-2E9C-101B-9397-08002B2CF9AE}" pid="8" name="MSIP_Label_792c8cef-6f2b-4af1-b4ac-d815ff795cd6_ContentBits">
    <vt:lpwstr>0</vt:lpwstr>
  </property>
</Properties>
</file>