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7"/>
    <p:restoredTop sz="94691"/>
  </p:normalViewPr>
  <p:slideViewPr>
    <p:cSldViewPr snapToGrid="0">
      <p:cViewPr>
        <p:scale>
          <a:sx n="237" d="100"/>
          <a:sy n="237" d="100"/>
        </p:scale>
        <p:origin x="-5968" y="-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9578-44DB-B40E-1A94-FBE474006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E97D9-6D82-2142-A700-02487AF39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CEA2-02C5-AF13-251D-505D6CD1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1157F-7AEA-FD32-9C00-988F1753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518D9-81F4-65D9-E48C-8E7496A8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0960-FE2B-3F3E-D527-708B7328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999F5-DC98-396A-406E-6249BC528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D04B6-4E2D-735E-9CF9-7B319120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62705-AD01-064F-59D4-315D63F4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EF87E-385E-5C18-8901-5559B4F6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29E62-EA68-0320-1FBC-747C46B8D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419B6-F478-1F73-1ABB-3C7D57BEF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CA1EF-D11D-7E4B-E4B1-0667230D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FB49-FC9D-0583-815B-5FFEA255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B0BB-970F-32DD-CF6F-BE25660B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5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8B63-987D-51FC-5FC7-CBA18A78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33AE3-0506-2464-7B64-1F16CF21C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1CD2D-C7AA-5EFC-2236-5B5998BD6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059F-BA50-51D7-744A-3A9F1183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C98DD-D970-50AA-2781-683C1F26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8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022E-F4F1-AFA7-99E8-A87F6E09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7867A-24C8-79C1-9D56-0829D0780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BCCE2-BAA4-92F9-D6D0-86272A4B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D3944-2BE7-13DD-43B9-6EE90A8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DC16-5C2F-BA52-765C-939239A6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8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84E0-9C88-6D04-5EE0-0AE276F7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11DE2-0ABB-C058-D1D4-9F5C074B8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1CC9E-DA89-C8DB-777E-3305CA92A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CED14-C923-D90D-6181-E43643CD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DF7BC-E841-66B9-16B8-202D370A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C9F32-F72D-136B-0EB9-8774B7E7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9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2A9C0-E4AE-BAFB-15AE-49B44601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82A50-B7B7-0207-DB0D-BF79A9CCD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0AFAB-647D-38EE-E266-3D0A9199D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89588-18E8-1CD5-F330-786EDC6D0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4D4729-21F6-B684-DAC4-F28CB56D9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B9667-4659-A5A4-F25D-65131DF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C28EB-E4B7-321F-1156-C3251966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09E9E-49D5-EE54-66B5-64C3AD1B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70ED-C6CE-FA35-4813-4A167666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41504-3845-C330-A0C3-D351FC75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582D2-03E2-3D29-EB17-434CF5A5F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4FD2C-EFA5-E652-9473-1F34462F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AFE5E-459D-A331-CB2F-F157D093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B5E9E-E057-05A3-C839-17C3C407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F2C8B-2E39-8D2F-781D-F902AA60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0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E835-C5ED-3AC6-9CBC-BCAE8953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588A0-9EEC-ADCE-2AC8-4A6A5FF1B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9CA78-D92F-95D0-FB0F-FD5242A32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39404-BE2F-35D0-F074-A08F6831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23C90-9650-7CC4-CE8E-054853F72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D5543-8969-BFB2-4B04-AA4E5490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1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325B-F27E-4531-A34B-4FA6E4946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96AF9-5B22-EA7D-683A-0FB103D56D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1217F-F6B3-F5DC-9439-DF6904FE7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776D8-4D3F-03A4-C017-FC6E147E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7597-06B5-2692-B006-BCFAB77A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BAEE9-5A06-EFB6-8759-792B8831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2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B26C63-45BA-8217-898B-C1554F39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500F3-B7EE-2A0A-2D0E-F2FBFF8ED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C6A-5DF7-3FE5-A48C-BAEAF8F6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C6F5CC-EF9F-0B4C-893E-EB6AB9E44DE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1180A-DD70-030C-B3CD-0E5FA63B4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CFC8-86E8-66AA-B4E9-467BC6B4C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ACA8D7-B120-ED47-9A44-7046E61F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4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scale shot of a rectangular object&#10;&#10;AI-generated content may be incorrect.">
            <a:extLst>
              <a:ext uri="{FF2B5EF4-FFF2-40B4-BE49-F238E27FC236}">
                <a16:creationId xmlns:a16="http://schemas.microsoft.com/office/drawing/2014/main" id="{06C69D96-6C1C-8387-5A4B-8BBA7E1D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858" y="1397329"/>
            <a:ext cx="5270500" cy="143510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E0A941-A60F-EA1F-9713-88AA693BC310}"/>
              </a:ext>
            </a:extLst>
          </p:cNvPr>
          <p:cNvSpPr/>
          <p:nvPr/>
        </p:nvSpPr>
        <p:spPr>
          <a:xfrm>
            <a:off x="2892857" y="1474204"/>
            <a:ext cx="4849200" cy="4536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8145BB5-F188-1240-C03F-25AC81548276}"/>
              </a:ext>
            </a:extLst>
          </p:cNvPr>
          <p:cNvSpPr/>
          <p:nvPr/>
        </p:nvSpPr>
        <p:spPr>
          <a:xfrm rot="16200000">
            <a:off x="5303666" y="1170"/>
            <a:ext cx="122653" cy="4805084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DCBD9-CCAD-95CD-7621-058AB0C52F4A}"/>
              </a:ext>
            </a:extLst>
          </p:cNvPr>
          <p:cNvSpPr txBox="1"/>
          <p:nvPr/>
        </p:nvSpPr>
        <p:spPr>
          <a:xfrm>
            <a:off x="5022839" y="2478893"/>
            <a:ext cx="68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9D6A3-4B04-9E62-747D-85C47066226D}"/>
              </a:ext>
            </a:extLst>
          </p:cNvPr>
          <p:cNvSpPr txBox="1"/>
          <p:nvPr/>
        </p:nvSpPr>
        <p:spPr>
          <a:xfrm>
            <a:off x="3389304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B4948-8CA2-8FA6-34CD-6AF425338DEA}"/>
              </a:ext>
            </a:extLst>
          </p:cNvPr>
          <p:cNvSpPr txBox="1"/>
          <p:nvPr/>
        </p:nvSpPr>
        <p:spPr>
          <a:xfrm>
            <a:off x="3718628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0395-CAAB-0012-CED4-D0C242C18C48}"/>
              </a:ext>
            </a:extLst>
          </p:cNvPr>
          <p:cNvSpPr txBox="1"/>
          <p:nvPr/>
        </p:nvSpPr>
        <p:spPr>
          <a:xfrm>
            <a:off x="4045132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49537-9E19-0BEC-BD45-C081926CC81F}"/>
              </a:ext>
            </a:extLst>
          </p:cNvPr>
          <p:cNvSpPr txBox="1"/>
          <p:nvPr/>
        </p:nvSpPr>
        <p:spPr>
          <a:xfrm>
            <a:off x="4368290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40D6C-B83D-6F40-E8D3-51EE63FAD8D7}"/>
              </a:ext>
            </a:extLst>
          </p:cNvPr>
          <p:cNvSpPr txBox="1"/>
          <p:nvPr/>
        </p:nvSpPr>
        <p:spPr>
          <a:xfrm>
            <a:off x="2445106" y="2173053"/>
            <a:ext cx="584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BC2AB-141C-16DD-9B56-E2AB3614CDFF}"/>
              </a:ext>
            </a:extLst>
          </p:cNvPr>
          <p:cNvSpPr txBox="1"/>
          <p:nvPr/>
        </p:nvSpPr>
        <p:spPr>
          <a:xfrm>
            <a:off x="4714734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86FAA-C67F-7B52-1204-EDE7319E7066}"/>
              </a:ext>
            </a:extLst>
          </p:cNvPr>
          <p:cNvSpPr txBox="1"/>
          <p:nvPr/>
        </p:nvSpPr>
        <p:spPr>
          <a:xfrm>
            <a:off x="5083455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2A4C7C-FDF5-A058-D29C-A70A5402A857}"/>
              </a:ext>
            </a:extLst>
          </p:cNvPr>
          <p:cNvSpPr txBox="1"/>
          <p:nvPr/>
        </p:nvSpPr>
        <p:spPr>
          <a:xfrm>
            <a:off x="5418547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05B76-DEEC-3076-6EE9-67F1CFF9E590}"/>
              </a:ext>
            </a:extLst>
          </p:cNvPr>
          <p:cNvSpPr txBox="1"/>
          <p:nvPr/>
        </p:nvSpPr>
        <p:spPr>
          <a:xfrm>
            <a:off x="5766109" y="2195355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31463-EC91-90AD-9A90-5DEAFF152D33}"/>
              </a:ext>
            </a:extLst>
          </p:cNvPr>
          <p:cNvSpPr txBox="1"/>
          <p:nvPr/>
        </p:nvSpPr>
        <p:spPr>
          <a:xfrm>
            <a:off x="6101201" y="219625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CE5C33-7880-9FB1-CD21-DDED483574ED}"/>
              </a:ext>
            </a:extLst>
          </p:cNvPr>
          <p:cNvSpPr txBox="1"/>
          <p:nvPr/>
        </p:nvSpPr>
        <p:spPr>
          <a:xfrm>
            <a:off x="6429026" y="2195355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52B3FE-E7BA-0538-36DC-17E93A7E2302}"/>
              </a:ext>
            </a:extLst>
          </p:cNvPr>
          <p:cNvSpPr txBox="1"/>
          <p:nvPr/>
        </p:nvSpPr>
        <p:spPr>
          <a:xfrm>
            <a:off x="6770270" y="219625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D0DF6-9E5A-09E3-8FAF-8BE2703CB4DE}"/>
              </a:ext>
            </a:extLst>
          </p:cNvPr>
          <p:cNvSpPr txBox="1"/>
          <p:nvPr/>
        </p:nvSpPr>
        <p:spPr>
          <a:xfrm flipH="1">
            <a:off x="7086609" y="2195355"/>
            <a:ext cx="3527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FD1F49-8A4F-21D1-6719-CC8161000C15}"/>
              </a:ext>
            </a:extLst>
          </p:cNvPr>
          <p:cNvSpPr txBox="1"/>
          <p:nvPr/>
        </p:nvSpPr>
        <p:spPr>
          <a:xfrm flipH="1">
            <a:off x="7442323" y="2196522"/>
            <a:ext cx="325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24EF35-BBA1-A3E7-971A-B46A8DF69E78}"/>
              </a:ext>
            </a:extLst>
          </p:cNvPr>
          <p:cNvSpPr txBox="1"/>
          <p:nvPr/>
        </p:nvSpPr>
        <p:spPr>
          <a:xfrm>
            <a:off x="3002589" y="21962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0A5056-356E-DBBE-3B79-AD6706B35ED4}"/>
              </a:ext>
            </a:extLst>
          </p:cNvPr>
          <p:cNvSpPr txBox="1">
            <a:spLocks/>
          </p:cNvSpPr>
          <p:nvPr/>
        </p:nvSpPr>
        <p:spPr>
          <a:xfrm>
            <a:off x="1614487" y="3158594"/>
            <a:ext cx="10284435" cy="3170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Full Unedited Polyacrylamide-Collagen Gel for Figure 5H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Embedded black box depicts portion of image used in the figure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MMP9 Zymography: 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Lane 1&amp;14: Ladders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Lane 2-4: DMSO-Treated Control Mouse Lung Lysate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Lane 5-7: RS504393-Treated Control Mouse Lung Lysate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Lane 8-10: DMSO-Treated IKK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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Tbx4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Mouse Lung Lysate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Lane 11-13: RS504393-Treated IKK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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Tbx4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Mouse Lung Lysate</a:t>
            </a:r>
          </a:p>
        </p:txBody>
      </p:sp>
    </p:spTree>
    <p:extLst>
      <p:ext uri="{BB962C8B-B14F-4D97-AF65-F5344CB8AC3E}">
        <p14:creationId xmlns:p14="http://schemas.microsoft.com/office/powerpoint/2010/main" val="221294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B071F7CC-F6F2-9809-B5B9-A17AD487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71" y="390338"/>
            <a:ext cx="6261100" cy="416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E6A31A-B2CB-CFC2-B9AB-3CBA2304B44F}"/>
              </a:ext>
            </a:extLst>
          </p:cNvPr>
          <p:cNvSpPr txBox="1"/>
          <p:nvPr/>
        </p:nvSpPr>
        <p:spPr>
          <a:xfrm>
            <a:off x="5637698" y="2365885"/>
            <a:ext cx="99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Actb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(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-Actin)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BA669-EDDA-F401-58D3-36C0C8D3D94F}"/>
              </a:ext>
            </a:extLst>
          </p:cNvPr>
          <p:cNvCxnSpPr>
            <a:cxnSpLocks/>
          </p:cNvCxnSpPr>
          <p:nvPr/>
        </p:nvCxnSpPr>
        <p:spPr>
          <a:xfrm>
            <a:off x="4216758" y="2455139"/>
            <a:ext cx="1235338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7BC6FA-8F38-4491-7854-F2102277D8AF}"/>
              </a:ext>
            </a:extLst>
          </p:cNvPr>
          <p:cNvCxnSpPr>
            <a:cxnSpLocks/>
          </p:cNvCxnSpPr>
          <p:nvPr/>
        </p:nvCxnSpPr>
        <p:spPr>
          <a:xfrm>
            <a:off x="5511757" y="2386893"/>
            <a:ext cx="1277997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870043-3697-E959-1DBE-1AC1FB506AB7}"/>
              </a:ext>
            </a:extLst>
          </p:cNvPr>
          <p:cNvSpPr txBox="1"/>
          <p:nvPr/>
        </p:nvSpPr>
        <p:spPr>
          <a:xfrm>
            <a:off x="4310423" y="2417838"/>
            <a:ext cx="1136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IKK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 Transgene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66CE49-A9A1-B739-25AA-DC46FB625A44}"/>
              </a:ext>
            </a:extLst>
          </p:cNvPr>
          <p:cNvSpPr txBox="1"/>
          <p:nvPr/>
        </p:nvSpPr>
        <p:spPr>
          <a:xfrm>
            <a:off x="6772366" y="1613334"/>
            <a:ext cx="519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4AAE9-4100-B465-3C4C-370DC0E72AB8}"/>
              </a:ext>
            </a:extLst>
          </p:cNvPr>
          <p:cNvSpPr txBox="1"/>
          <p:nvPr/>
        </p:nvSpPr>
        <p:spPr>
          <a:xfrm>
            <a:off x="4403667" y="1615618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62371-57A5-8FA6-DA4E-D7486E61B987}"/>
              </a:ext>
            </a:extLst>
          </p:cNvPr>
          <p:cNvSpPr txBox="1"/>
          <p:nvPr/>
        </p:nvSpPr>
        <p:spPr>
          <a:xfrm>
            <a:off x="4161968" y="1617900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AD0429-31D7-7CC6-286F-A543A03670C3}"/>
              </a:ext>
            </a:extLst>
          </p:cNvPr>
          <p:cNvSpPr txBox="1"/>
          <p:nvPr/>
        </p:nvSpPr>
        <p:spPr>
          <a:xfrm>
            <a:off x="4601476" y="1613336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4A209-C827-84B0-E146-E45C25CF5152}"/>
              </a:ext>
            </a:extLst>
          </p:cNvPr>
          <p:cNvSpPr txBox="1"/>
          <p:nvPr/>
        </p:nvSpPr>
        <p:spPr>
          <a:xfrm>
            <a:off x="4812673" y="1613927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322059-AF80-A65B-FF87-315F153B73CF}"/>
              </a:ext>
            </a:extLst>
          </p:cNvPr>
          <p:cNvSpPr txBox="1"/>
          <p:nvPr/>
        </p:nvSpPr>
        <p:spPr>
          <a:xfrm>
            <a:off x="5033724" y="1613335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9D16BB-59F4-6756-2643-0027DC0EC093}"/>
              </a:ext>
            </a:extLst>
          </p:cNvPr>
          <p:cNvSpPr txBox="1"/>
          <p:nvPr/>
        </p:nvSpPr>
        <p:spPr>
          <a:xfrm>
            <a:off x="5254499" y="1616145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88697A-538A-5CB6-C2DA-4E14DE9309DA}"/>
              </a:ext>
            </a:extLst>
          </p:cNvPr>
          <p:cNvSpPr txBox="1"/>
          <p:nvPr/>
        </p:nvSpPr>
        <p:spPr>
          <a:xfrm>
            <a:off x="5466883" y="1616145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6E4819-645F-B90A-FE4A-7FFAA69A5300}"/>
              </a:ext>
            </a:extLst>
          </p:cNvPr>
          <p:cNvSpPr txBox="1"/>
          <p:nvPr/>
        </p:nvSpPr>
        <p:spPr>
          <a:xfrm>
            <a:off x="6078499" y="1616145"/>
            <a:ext cx="405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0EC07F-C640-56C0-18D5-994957259565}"/>
              </a:ext>
            </a:extLst>
          </p:cNvPr>
          <p:cNvSpPr txBox="1"/>
          <p:nvPr/>
        </p:nvSpPr>
        <p:spPr>
          <a:xfrm>
            <a:off x="6289697" y="1616145"/>
            <a:ext cx="3943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D66843-7981-C5A4-06C4-1B6D55A10987}"/>
              </a:ext>
            </a:extLst>
          </p:cNvPr>
          <p:cNvSpPr txBox="1"/>
          <p:nvPr/>
        </p:nvSpPr>
        <p:spPr>
          <a:xfrm>
            <a:off x="5689149" y="1616145"/>
            <a:ext cx="227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20D0C1-3EEF-8AD7-FACD-271AAAC60FD3}"/>
              </a:ext>
            </a:extLst>
          </p:cNvPr>
          <p:cNvSpPr txBox="1"/>
          <p:nvPr/>
        </p:nvSpPr>
        <p:spPr>
          <a:xfrm>
            <a:off x="5857698" y="1616145"/>
            <a:ext cx="366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D771A9-AB95-42A9-F42B-CB406514F40F}"/>
              </a:ext>
            </a:extLst>
          </p:cNvPr>
          <p:cNvSpPr txBox="1"/>
          <p:nvPr/>
        </p:nvSpPr>
        <p:spPr>
          <a:xfrm>
            <a:off x="6513210" y="1616145"/>
            <a:ext cx="3943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1034DE10-A4AA-1F7A-6EE4-49C65D3E8881}"/>
              </a:ext>
            </a:extLst>
          </p:cNvPr>
          <p:cNvSpPr/>
          <p:nvPr/>
        </p:nvSpPr>
        <p:spPr>
          <a:xfrm rot="10800000">
            <a:off x="7291859" y="1301742"/>
            <a:ext cx="184666" cy="1402043"/>
          </a:xfrm>
          <a:prstGeom prst="leftBrac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16493B-68C1-D9E2-D74D-25803AAE0F68}"/>
              </a:ext>
            </a:extLst>
          </p:cNvPr>
          <p:cNvSpPr txBox="1"/>
          <p:nvPr/>
        </p:nvSpPr>
        <p:spPr>
          <a:xfrm>
            <a:off x="7425511" y="1802708"/>
            <a:ext cx="684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22841271-33AA-A13E-307C-9E3FB8F7A147}"/>
              </a:ext>
            </a:extLst>
          </p:cNvPr>
          <p:cNvSpPr txBox="1">
            <a:spLocks/>
          </p:cNvSpPr>
          <p:nvPr/>
        </p:nvSpPr>
        <p:spPr>
          <a:xfrm>
            <a:off x="589792" y="4850893"/>
            <a:ext cx="9845126" cy="1856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Full Unedited Agarose Gel for Supplemental Figure 2A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Embedded black boxes depict portions of image used in the figure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Amplified PCR products, IKKβ Transgene (Lanes 2-7), </a:t>
            </a:r>
            <a:r>
              <a:rPr lang="en-US" sz="2900" i="1" dirty="0" err="1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(β-Actin, Lanes 8-13)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Control Lung, Lanes 2-4 and 8-10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IKK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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Tbx4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Lung, Lanes 5-7 and 11-13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529B9E7-6E14-439A-C927-9C0427A461DA}"/>
              </a:ext>
            </a:extLst>
          </p:cNvPr>
          <p:cNvSpPr/>
          <p:nvPr/>
        </p:nvSpPr>
        <p:spPr>
          <a:xfrm>
            <a:off x="4181077" y="1905660"/>
            <a:ext cx="1310400" cy="2448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067027-0E75-D2FF-8E6F-392D37111924}"/>
              </a:ext>
            </a:extLst>
          </p:cNvPr>
          <p:cNvSpPr/>
          <p:nvPr/>
        </p:nvSpPr>
        <p:spPr>
          <a:xfrm>
            <a:off x="5495900" y="2108894"/>
            <a:ext cx="1310400" cy="2340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7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white background with black lines&#10;&#10;AI-generated content may be incorrect.">
            <a:extLst>
              <a:ext uri="{FF2B5EF4-FFF2-40B4-BE49-F238E27FC236}">
                <a16:creationId xmlns:a16="http://schemas.microsoft.com/office/drawing/2014/main" id="{A2CC3BEC-F337-0C98-8367-155613FF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00" y="137046"/>
            <a:ext cx="5652000" cy="376920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B42E0B-F039-572C-71AC-99F828A7B186}"/>
              </a:ext>
            </a:extLst>
          </p:cNvPr>
          <p:cNvSpPr/>
          <p:nvPr/>
        </p:nvSpPr>
        <p:spPr>
          <a:xfrm>
            <a:off x="2372498" y="351769"/>
            <a:ext cx="475735" cy="1980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1616A-8B94-6979-05EB-3AB2F79B3549}"/>
              </a:ext>
            </a:extLst>
          </p:cNvPr>
          <p:cNvSpPr/>
          <p:nvPr/>
        </p:nvSpPr>
        <p:spPr>
          <a:xfrm>
            <a:off x="2339545" y="2530676"/>
            <a:ext cx="475735" cy="1980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76FF5-DA96-7631-817E-B0B41334D758}"/>
              </a:ext>
            </a:extLst>
          </p:cNvPr>
          <p:cNvSpPr txBox="1"/>
          <p:nvPr/>
        </p:nvSpPr>
        <p:spPr>
          <a:xfrm>
            <a:off x="2345393" y="587642"/>
            <a:ext cx="2263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3F760-0455-003F-9D46-9269A43AA840}"/>
              </a:ext>
            </a:extLst>
          </p:cNvPr>
          <p:cNvSpPr txBox="1"/>
          <p:nvPr/>
        </p:nvSpPr>
        <p:spPr>
          <a:xfrm>
            <a:off x="2500883" y="588300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56F9D-4254-EC06-3D71-5761868A648A}"/>
              </a:ext>
            </a:extLst>
          </p:cNvPr>
          <p:cNvSpPr txBox="1"/>
          <p:nvPr/>
        </p:nvSpPr>
        <p:spPr>
          <a:xfrm>
            <a:off x="2653283" y="588300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4DC99-D7DB-9F52-F698-4EB8D3201303}"/>
              </a:ext>
            </a:extLst>
          </p:cNvPr>
          <p:cNvSpPr txBox="1"/>
          <p:nvPr/>
        </p:nvSpPr>
        <p:spPr>
          <a:xfrm>
            <a:off x="2306967" y="2710694"/>
            <a:ext cx="2263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A8764D-776C-EA77-C52D-58A6D0868046}"/>
              </a:ext>
            </a:extLst>
          </p:cNvPr>
          <p:cNvSpPr txBox="1"/>
          <p:nvPr/>
        </p:nvSpPr>
        <p:spPr>
          <a:xfrm>
            <a:off x="2462457" y="2712300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8635CF-ED96-8B8D-231F-14D87BAC77CF}"/>
              </a:ext>
            </a:extLst>
          </p:cNvPr>
          <p:cNvSpPr txBox="1"/>
          <p:nvPr/>
        </p:nvSpPr>
        <p:spPr>
          <a:xfrm>
            <a:off x="2621251" y="2712300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FD5F29-E43C-47D5-BF09-0279FAA4C19A}"/>
              </a:ext>
            </a:extLst>
          </p:cNvPr>
          <p:cNvSpPr txBox="1"/>
          <p:nvPr/>
        </p:nvSpPr>
        <p:spPr>
          <a:xfrm>
            <a:off x="1779851" y="2695305"/>
            <a:ext cx="523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8C1125-5E41-AC8C-10FE-961C3A784B4F}"/>
              </a:ext>
            </a:extLst>
          </p:cNvPr>
          <p:cNvSpPr txBox="1"/>
          <p:nvPr/>
        </p:nvSpPr>
        <p:spPr>
          <a:xfrm>
            <a:off x="1799150" y="571249"/>
            <a:ext cx="480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Lane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50526077-6AE7-AEC7-D7DB-8928455F5538}"/>
              </a:ext>
            </a:extLst>
          </p:cNvPr>
          <p:cNvSpPr/>
          <p:nvPr/>
        </p:nvSpPr>
        <p:spPr>
          <a:xfrm rot="16200000">
            <a:off x="2493994" y="2706872"/>
            <a:ext cx="184666" cy="523812"/>
          </a:xfrm>
          <a:prstGeom prst="leftBrac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094280-AA06-E614-8A53-730EB36E14D8}"/>
              </a:ext>
            </a:extLst>
          </p:cNvPr>
          <p:cNvSpPr txBox="1"/>
          <p:nvPr/>
        </p:nvSpPr>
        <p:spPr>
          <a:xfrm>
            <a:off x="2250804" y="3072386"/>
            <a:ext cx="68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9997E94-1833-B882-CC57-550300D8F45E}"/>
              </a:ext>
            </a:extLst>
          </p:cNvPr>
          <p:cNvSpPr/>
          <p:nvPr/>
        </p:nvSpPr>
        <p:spPr>
          <a:xfrm rot="16200000">
            <a:off x="2536309" y="581429"/>
            <a:ext cx="184666" cy="523812"/>
          </a:xfrm>
          <a:prstGeom prst="leftBrac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ADDE8F-8770-1B83-3D55-8530F3EEC7E7}"/>
              </a:ext>
            </a:extLst>
          </p:cNvPr>
          <p:cNvSpPr txBox="1"/>
          <p:nvPr/>
        </p:nvSpPr>
        <p:spPr>
          <a:xfrm>
            <a:off x="2293119" y="946943"/>
            <a:ext cx="68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905040-BFCC-5183-721E-75E4CE4852D2}"/>
              </a:ext>
            </a:extLst>
          </p:cNvPr>
          <p:cNvSpPr txBox="1">
            <a:spLocks/>
          </p:cNvSpPr>
          <p:nvPr/>
        </p:nvSpPr>
        <p:spPr>
          <a:xfrm>
            <a:off x="540681" y="4025570"/>
            <a:ext cx="10634000" cy="2832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 Unedited Agarose Gel for Supplemental Figure 2B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Embedded black boxes depict portions of image used in the figure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Amplified PCR products: IKKβ Transgene (Top Lanes),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(β-Actin, Bottom Lanes)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Lanes 2-4: FACS-Sorted IKK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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Tbx4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Mouse Lung Parenchymal cells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Lane 2: Epithelial cells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Lane 3: Fibroblast cells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Lane 4: Endothelial cells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34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228</Words>
  <Application>Microsoft Macintosh PowerPoint</Application>
  <PresentationFormat>Widescreen</PresentationFormat>
  <Paragraphs>69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Crawford, Benjamin C</dc:creator>
  <cp:lastModifiedBy>Crawford, Benjamin C</cp:lastModifiedBy>
  <cp:revision>23</cp:revision>
  <dcterms:created xsi:type="dcterms:W3CDTF">2025-03-21T03:28:29Z</dcterms:created>
  <dcterms:modified xsi:type="dcterms:W3CDTF">2026-02-19T23:19:26Z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2025-03-21T18:22:21Z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7a7fd1b8-637d-4f12-8b3d-211c23fecc01</vt:lpwstr>
  </property>
  <property fmtid="{D5CDD505-2E9C-101B-9397-08002B2CF9AE}" pid="8" name="MSIP_Label_792c8cef-6f2b-4af1-b4ac-d815ff795cd6_ContentBits">
    <vt:lpwstr>0</vt:lpwstr>
  </property>
  <property fmtid="{D5CDD505-2E9C-101B-9397-08002B2CF9AE}" pid="9" name="MSIP_Label_792c8cef-6f2b-4af1-b4ac-d815ff795cd6_Tag">
    <vt:lpwstr>50, 3, 0, 1</vt:lpwstr>
  </property>
</Properties>
</file>