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77" r:id="rId3"/>
    <p:sldId id="266" r:id="rId4"/>
    <p:sldId id="274" r:id="rId5"/>
    <p:sldId id="291" r:id="rId6"/>
    <p:sldId id="287" r:id="rId7"/>
    <p:sldId id="273" r:id="rId8"/>
    <p:sldId id="264" r:id="rId9"/>
    <p:sldId id="288" r:id="rId10"/>
    <p:sldId id="280" r:id="rId11"/>
    <p:sldId id="276" r:id="rId12"/>
    <p:sldId id="289" r:id="rId13"/>
    <p:sldId id="278" r:id="rId14"/>
    <p:sldId id="272" r:id="rId15"/>
    <p:sldId id="290" r:id="rId16"/>
    <p:sldId id="256" r:id="rId17"/>
    <p:sldId id="283" r:id="rId18"/>
    <p:sldId id="284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80BE-C8F4-4357-BB98-6CCBCAEE423C}" type="datetimeFigureOut">
              <a:rPr lang="en-GB" smtClean="0"/>
              <a:t>30/12/2023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E039-77F0-4C55-AD25-247C71A9BEF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7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17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10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8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83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95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62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51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28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69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615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EE333-B0BA-4EDD-86F9-10729A3AF41F}" type="datetimeFigureOut">
              <a:rPr lang="es-ES" smtClean="0"/>
              <a:t>30/12/23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4489F-864C-4465-A4A5-5E200E286E8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56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8.jpeg"/><Relationship Id="rId17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5" Type="http://schemas.openxmlformats.org/officeDocument/2006/relationships/image" Target="../media/image10.jpeg"/><Relationship Id="rId10" Type="http://schemas.openxmlformats.org/officeDocument/2006/relationships/image" Target="../media/image6.jpeg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5.wd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7" Type="http://schemas.openxmlformats.org/officeDocument/2006/relationships/image" Target="../media/image74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microsoft.com/office/2007/relationships/hdphoto" Target="../media/hdphoto1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0.jpe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5.jpeg"/><Relationship Id="rId7" Type="http://schemas.openxmlformats.org/officeDocument/2006/relationships/image" Target="../media/image18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tiff"/><Relationship Id="rId9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tiff"/><Relationship Id="rId7" Type="http://schemas.openxmlformats.org/officeDocument/2006/relationships/image" Target="../media/image25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tiff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microsoft.com/office/2007/relationships/hdphoto" Target="../media/hdphoto8.wdp"/><Relationship Id="rId7" Type="http://schemas.microsoft.com/office/2007/relationships/hdphoto" Target="../media/hdphoto11.wdp"/><Relationship Id="rId12" Type="http://schemas.openxmlformats.org/officeDocument/2006/relationships/image" Target="../media/image4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9" descr="P:\EMD\Jockers\Arturo\CoIP images\7.jpg">
            <a:extLst>
              <a:ext uri="{FF2B5EF4-FFF2-40B4-BE49-F238E27FC236}">
                <a16:creationId xmlns:a16="http://schemas.microsoft.com/office/drawing/2014/main" id="{0ACDD026-71D5-6566-9F5D-54AB20B05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8" t="16617" r="-2253" b="54580"/>
          <a:stretch/>
        </p:blipFill>
        <p:spPr bwMode="auto">
          <a:xfrm>
            <a:off x="3403203" y="3224716"/>
            <a:ext cx="2336857" cy="951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9"/>
          <p:cNvSpPr txBox="1"/>
          <p:nvPr/>
        </p:nvSpPr>
        <p:spPr>
          <a:xfrm>
            <a:off x="823427" y="32734"/>
            <a:ext cx="4130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1A</a:t>
            </a:r>
          </a:p>
        </p:txBody>
      </p:sp>
      <p:pic>
        <p:nvPicPr>
          <p:cNvPr id="8" name="Picture 3" descr="P:\EMD\Jockers\Arturo\CoIP images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172"/>
          <a:stretch/>
        </p:blipFill>
        <p:spPr bwMode="auto">
          <a:xfrm>
            <a:off x="9404384" y="1673447"/>
            <a:ext cx="2400246" cy="7961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:\EMD\Jockers\Arturo\CoIP images\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 bwMode="auto">
          <a:xfrm>
            <a:off x="6775534" y="1739037"/>
            <a:ext cx="2418190" cy="786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4858" y="2599986"/>
            <a:ext cx="2477181" cy="87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9547" y="2611226"/>
            <a:ext cx="2470195" cy="856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0" descr="P:\EMD\Jockers\Arturo\CoIP images\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414" y="3209923"/>
            <a:ext cx="2479060" cy="9959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6855430" y="1724363"/>
            <a:ext cx="935590" cy="3967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6907948" y="2792425"/>
            <a:ext cx="875421" cy="1946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10795356" y="2725961"/>
            <a:ext cx="979303" cy="1989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10731796" y="1665134"/>
            <a:ext cx="948473" cy="4025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9097C8F9-32E5-8B6A-736E-F40DD54777AE}"/>
              </a:ext>
            </a:extLst>
          </p:cNvPr>
          <p:cNvGrpSpPr/>
          <p:nvPr/>
        </p:nvGrpSpPr>
        <p:grpSpPr>
          <a:xfrm>
            <a:off x="4701642" y="605163"/>
            <a:ext cx="877299" cy="749371"/>
            <a:chOff x="4743618" y="880900"/>
            <a:chExt cx="877299" cy="749371"/>
          </a:xfrm>
        </p:grpSpPr>
        <p:sp>
          <p:nvSpPr>
            <p:cNvPr id="35" name="TextBox 39"/>
            <p:cNvSpPr txBox="1"/>
            <p:nvPr/>
          </p:nvSpPr>
          <p:spPr>
            <a:xfrm>
              <a:off x="4743618" y="880900"/>
              <a:ext cx="8772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IP: </a:t>
              </a:r>
              <a:r>
                <a:rPr lang="es-ES" sz="1000" b="1" dirty="0" err="1"/>
                <a:t>myc</a:t>
              </a:r>
              <a:endParaRPr lang="en-US" sz="1000" b="1" dirty="0"/>
            </a:p>
          </p:txBody>
        </p:sp>
        <p:sp>
          <p:nvSpPr>
            <p:cNvPr id="37" name="TextBox 41"/>
            <p:cNvSpPr txBox="1"/>
            <p:nvPr/>
          </p:nvSpPr>
          <p:spPr>
            <a:xfrm>
              <a:off x="4828829" y="1322494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38" name="TextBox 42"/>
            <p:cNvSpPr txBox="1"/>
            <p:nvPr/>
          </p:nvSpPr>
          <p:spPr>
            <a:xfrm>
              <a:off x="4828829" y="1174571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39" name="TextBox 43"/>
            <p:cNvSpPr txBox="1"/>
            <p:nvPr/>
          </p:nvSpPr>
          <p:spPr>
            <a:xfrm>
              <a:off x="5056903" y="1138857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40" name="TextBox 44"/>
            <p:cNvSpPr txBox="1"/>
            <p:nvPr/>
          </p:nvSpPr>
          <p:spPr>
            <a:xfrm>
              <a:off x="5044853" y="135849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41" name="TextBox 45"/>
            <p:cNvSpPr txBox="1"/>
            <p:nvPr/>
          </p:nvSpPr>
          <p:spPr>
            <a:xfrm>
              <a:off x="5260877" y="135849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42" name="TextBox 46"/>
            <p:cNvSpPr txBox="1"/>
            <p:nvPr/>
          </p:nvSpPr>
          <p:spPr>
            <a:xfrm>
              <a:off x="5260877" y="1165279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cxnSp>
          <p:nvCxnSpPr>
            <p:cNvPr id="44" name="Straight Connector 48"/>
            <p:cNvCxnSpPr/>
            <p:nvPr/>
          </p:nvCxnSpPr>
          <p:spPr>
            <a:xfrm flipH="1">
              <a:off x="4828901" y="1142054"/>
              <a:ext cx="6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36"/>
          <p:cNvSpPr txBox="1"/>
          <p:nvPr/>
        </p:nvSpPr>
        <p:spPr>
          <a:xfrm>
            <a:off x="221760" y="3241221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err="1"/>
              <a:t>myc</a:t>
            </a:r>
            <a:endParaRPr lang="en-US" sz="1000" b="1" dirty="0"/>
          </a:p>
        </p:txBody>
      </p:sp>
      <p:sp>
        <p:nvSpPr>
          <p:cNvPr id="48" name="TextBox 37"/>
          <p:cNvSpPr txBox="1"/>
          <p:nvPr/>
        </p:nvSpPr>
        <p:spPr>
          <a:xfrm>
            <a:off x="108373" y="1372217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CD36</a:t>
            </a:r>
            <a:endParaRPr lang="en-US" sz="1000" b="1" dirty="0"/>
          </a:p>
        </p:txBody>
      </p:sp>
      <p:sp>
        <p:nvSpPr>
          <p:cNvPr id="49" name="TextBox 9"/>
          <p:cNvSpPr txBox="1"/>
          <p:nvPr/>
        </p:nvSpPr>
        <p:spPr>
          <a:xfrm>
            <a:off x="6239103" y="1427387"/>
            <a:ext cx="9892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ENDO1 (</a:t>
            </a:r>
            <a:r>
              <a:rPr lang="es-ES" sz="900" b="1" dirty="0" err="1"/>
              <a:t>myc</a:t>
            </a:r>
            <a:r>
              <a:rPr lang="es-ES" sz="900" b="1" dirty="0"/>
              <a:t>)</a:t>
            </a:r>
            <a:endParaRPr lang="en-US" sz="900" b="1" dirty="0"/>
          </a:p>
        </p:txBody>
      </p:sp>
      <p:sp>
        <p:nvSpPr>
          <p:cNvPr id="50" name="TextBox 10"/>
          <p:cNvSpPr txBox="1"/>
          <p:nvPr/>
        </p:nvSpPr>
        <p:spPr>
          <a:xfrm>
            <a:off x="6239103" y="1247387"/>
            <a:ext cx="1164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CD36 (</a:t>
            </a:r>
            <a:r>
              <a:rPr lang="es-ES" sz="900" b="1" dirty="0" err="1"/>
              <a:t>flag</a:t>
            </a:r>
            <a:r>
              <a:rPr lang="es-ES" sz="900" b="1" dirty="0"/>
              <a:t>)</a:t>
            </a:r>
            <a:endParaRPr lang="en-US" sz="900" b="1" dirty="0"/>
          </a:p>
        </p:txBody>
      </p:sp>
      <p:sp>
        <p:nvSpPr>
          <p:cNvPr id="51" name="TextBox 12"/>
          <p:cNvSpPr txBox="1"/>
          <p:nvPr/>
        </p:nvSpPr>
        <p:spPr>
          <a:xfrm>
            <a:off x="6136291" y="1786834"/>
            <a:ext cx="864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err="1"/>
              <a:t>myc</a:t>
            </a:r>
            <a:endParaRPr lang="en-US" sz="1000" b="1" dirty="0"/>
          </a:p>
        </p:txBody>
      </p:sp>
      <p:sp>
        <p:nvSpPr>
          <p:cNvPr id="52" name="TextBox 14"/>
          <p:cNvSpPr txBox="1"/>
          <p:nvPr/>
        </p:nvSpPr>
        <p:spPr>
          <a:xfrm>
            <a:off x="6067255" y="2755553"/>
            <a:ext cx="962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CD36</a:t>
            </a:r>
            <a:endParaRPr lang="en-US" sz="1000" b="1" dirty="0"/>
          </a:p>
        </p:txBody>
      </p:sp>
      <p:sp>
        <p:nvSpPr>
          <p:cNvPr id="53" name="TextBox 15"/>
          <p:cNvSpPr txBox="1"/>
          <p:nvPr/>
        </p:nvSpPr>
        <p:spPr>
          <a:xfrm>
            <a:off x="7166194" y="1015348"/>
            <a:ext cx="525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Input</a:t>
            </a:r>
            <a:endParaRPr lang="en-US" sz="1100" b="1" dirty="0"/>
          </a:p>
        </p:txBody>
      </p:sp>
      <p:sp>
        <p:nvSpPr>
          <p:cNvPr id="54" name="TextBox 16"/>
          <p:cNvSpPr txBox="1"/>
          <p:nvPr/>
        </p:nvSpPr>
        <p:spPr>
          <a:xfrm rot="16200000">
            <a:off x="5722189" y="1320318"/>
            <a:ext cx="905702" cy="24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err="1"/>
              <a:t>cDNA</a:t>
            </a:r>
            <a:endParaRPr lang="es-ES" sz="1000" b="1" dirty="0"/>
          </a:p>
        </p:txBody>
      </p:sp>
      <p:cxnSp>
        <p:nvCxnSpPr>
          <p:cNvPr id="55" name="Straight Connector 17"/>
          <p:cNvCxnSpPr/>
          <p:nvPr/>
        </p:nvCxnSpPr>
        <p:spPr>
          <a:xfrm flipH="1">
            <a:off x="7068025" y="1253336"/>
            <a:ext cx="64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8"/>
          <p:cNvCxnSpPr/>
          <p:nvPr/>
        </p:nvCxnSpPr>
        <p:spPr>
          <a:xfrm flipV="1">
            <a:off x="6286822" y="1303447"/>
            <a:ext cx="0" cy="28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7"/>
          <p:cNvSpPr txBox="1"/>
          <p:nvPr/>
        </p:nvSpPr>
        <p:spPr>
          <a:xfrm>
            <a:off x="7089167" y="1391387"/>
            <a:ext cx="21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-</a:t>
            </a:r>
            <a:endParaRPr lang="en-US" sz="1400" b="1" dirty="0"/>
          </a:p>
        </p:txBody>
      </p:sp>
      <p:sp>
        <p:nvSpPr>
          <p:cNvPr id="58" name="TextBox 58"/>
          <p:cNvSpPr txBox="1"/>
          <p:nvPr/>
        </p:nvSpPr>
        <p:spPr>
          <a:xfrm>
            <a:off x="7089167" y="1246661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59" name="TextBox 59"/>
          <p:cNvSpPr txBox="1"/>
          <p:nvPr/>
        </p:nvSpPr>
        <p:spPr>
          <a:xfrm>
            <a:off x="7317241" y="1210947"/>
            <a:ext cx="21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-</a:t>
            </a:r>
            <a:endParaRPr lang="en-US" sz="1400" b="1" dirty="0"/>
          </a:p>
        </p:txBody>
      </p:sp>
      <p:sp>
        <p:nvSpPr>
          <p:cNvPr id="60" name="TextBox 60"/>
          <p:cNvSpPr txBox="1"/>
          <p:nvPr/>
        </p:nvSpPr>
        <p:spPr>
          <a:xfrm>
            <a:off x="7305191" y="1427387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61" name="TextBox 61"/>
          <p:cNvSpPr txBox="1"/>
          <p:nvPr/>
        </p:nvSpPr>
        <p:spPr>
          <a:xfrm>
            <a:off x="7521215" y="1427387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62" name="TextBox 62"/>
          <p:cNvSpPr txBox="1"/>
          <p:nvPr/>
        </p:nvSpPr>
        <p:spPr>
          <a:xfrm>
            <a:off x="7521215" y="1237369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63" name="TextBox 64"/>
          <p:cNvSpPr txBox="1"/>
          <p:nvPr/>
        </p:nvSpPr>
        <p:spPr>
          <a:xfrm>
            <a:off x="10760186" y="1031391"/>
            <a:ext cx="8772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IP: </a:t>
            </a:r>
            <a:r>
              <a:rPr lang="es-ES" sz="1000" b="1" dirty="0" err="1"/>
              <a:t>flag</a:t>
            </a:r>
            <a:endParaRPr lang="en-US" sz="1000" b="1" dirty="0"/>
          </a:p>
        </p:txBody>
      </p:sp>
      <p:cxnSp>
        <p:nvCxnSpPr>
          <p:cNvPr id="64" name="Straight Connector 65"/>
          <p:cNvCxnSpPr/>
          <p:nvPr/>
        </p:nvCxnSpPr>
        <p:spPr>
          <a:xfrm flipH="1">
            <a:off x="10845469" y="1269379"/>
            <a:ext cx="64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7"/>
          <p:cNvSpPr txBox="1"/>
          <p:nvPr/>
        </p:nvSpPr>
        <p:spPr>
          <a:xfrm>
            <a:off x="10876874" y="1407430"/>
            <a:ext cx="21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-</a:t>
            </a:r>
            <a:endParaRPr lang="en-US" sz="1400" b="1" dirty="0"/>
          </a:p>
        </p:txBody>
      </p:sp>
      <p:sp>
        <p:nvSpPr>
          <p:cNvPr id="67" name="TextBox 68"/>
          <p:cNvSpPr txBox="1"/>
          <p:nvPr/>
        </p:nvSpPr>
        <p:spPr>
          <a:xfrm>
            <a:off x="10876874" y="1259507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68" name="TextBox 69"/>
          <p:cNvSpPr txBox="1"/>
          <p:nvPr/>
        </p:nvSpPr>
        <p:spPr>
          <a:xfrm>
            <a:off x="11104948" y="1223793"/>
            <a:ext cx="21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-</a:t>
            </a:r>
            <a:endParaRPr lang="en-US" sz="1400" b="1" dirty="0"/>
          </a:p>
        </p:txBody>
      </p:sp>
      <p:sp>
        <p:nvSpPr>
          <p:cNvPr id="69" name="TextBox 70"/>
          <p:cNvSpPr txBox="1"/>
          <p:nvPr/>
        </p:nvSpPr>
        <p:spPr>
          <a:xfrm>
            <a:off x="11092898" y="1443430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70" name="TextBox 71"/>
          <p:cNvSpPr txBox="1"/>
          <p:nvPr/>
        </p:nvSpPr>
        <p:spPr>
          <a:xfrm>
            <a:off x="11308922" y="1443430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71" name="TextBox 72"/>
          <p:cNvSpPr txBox="1"/>
          <p:nvPr/>
        </p:nvSpPr>
        <p:spPr>
          <a:xfrm>
            <a:off x="11308922" y="1250215"/>
            <a:ext cx="226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+</a:t>
            </a:r>
            <a:endParaRPr lang="en-US" sz="1100" b="1" dirty="0"/>
          </a:p>
        </p:txBody>
      </p:sp>
      <p:sp>
        <p:nvSpPr>
          <p:cNvPr id="103" name="TextBox 59">
            <a:extLst>
              <a:ext uri="{FF2B5EF4-FFF2-40B4-BE49-F238E27FC236}">
                <a16:creationId xmlns:a16="http://schemas.microsoft.com/office/drawing/2014/main" id="{46E683DA-F21F-4780-ACE9-C9CEA59A2C18}"/>
              </a:ext>
            </a:extLst>
          </p:cNvPr>
          <p:cNvSpPr txBox="1"/>
          <p:nvPr/>
        </p:nvSpPr>
        <p:spPr>
          <a:xfrm>
            <a:off x="7271796" y="41092"/>
            <a:ext cx="4117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1B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C7BC9EA-CE86-4D7A-8D66-630ED8FE934D}"/>
              </a:ext>
            </a:extLst>
          </p:cNvPr>
          <p:cNvSpPr txBox="1"/>
          <p:nvPr/>
        </p:nvSpPr>
        <p:spPr>
          <a:xfrm>
            <a:off x="320766" y="5826124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9D64580-0476-4DD4-8058-1DF1FF8ED856}"/>
              </a:ext>
            </a:extLst>
          </p:cNvPr>
          <p:cNvSpPr txBox="1"/>
          <p:nvPr/>
        </p:nvSpPr>
        <p:spPr>
          <a:xfrm>
            <a:off x="6567858" y="5818440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0054F95B-94D1-6D0A-EE2D-D0FB3AC684E0}"/>
              </a:ext>
            </a:extLst>
          </p:cNvPr>
          <p:cNvGrpSpPr/>
          <p:nvPr/>
        </p:nvGrpSpPr>
        <p:grpSpPr>
          <a:xfrm>
            <a:off x="164092" y="410918"/>
            <a:ext cx="1630121" cy="971897"/>
            <a:chOff x="1808691" y="-1292284"/>
            <a:chExt cx="1630121" cy="971897"/>
          </a:xfrm>
        </p:grpSpPr>
        <p:sp>
          <p:nvSpPr>
            <p:cNvPr id="26" name="TextBox 27"/>
            <p:cNvSpPr txBox="1"/>
            <p:nvPr/>
          </p:nvSpPr>
          <p:spPr>
            <a:xfrm>
              <a:off x="1998307" y="-994690"/>
              <a:ext cx="11640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CD36 (</a:t>
              </a:r>
              <a:r>
                <a:rPr lang="es-ES" sz="900" b="1" dirty="0" err="1"/>
                <a:t>flag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27" name="TextBox 28"/>
            <p:cNvSpPr txBox="1"/>
            <p:nvPr/>
          </p:nvSpPr>
          <p:spPr>
            <a:xfrm>
              <a:off x="1998307" y="-814690"/>
              <a:ext cx="9892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ENDO1 (</a:t>
              </a:r>
              <a:r>
                <a:rPr lang="es-ES" sz="900" b="1" dirty="0" err="1"/>
                <a:t>myc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28" name="TextBox 29"/>
            <p:cNvSpPr txBox="1"/>
            <p:nvPr/>
          </p:nvSpPr>
          <p:spPr>
            <a:xfrm>
              <a:off x="2780405" y="-850690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29" name="TextBox 30"/>
            <p:cNvSpPr txBox="1"/>
            <p:nvPr/>
          </p:nvSpPr>
          <p:spPr>
            <a:xfrm>
              <a:off x="2780405" y="-995416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30" name="TextBox 32"/>
            <p:cNvSpPr txBox="1"/>
            <p:nvPr/>
          </p:nvSpPr>
          <p:spPr>
            <a:xfrm>
              <a:off x="3008479" y="-1031130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31" name="TextBox 33"/>
            <p:cNvSpPr txBox="1"/>
            <p:nvPr/>
          </p:nvSpPr>
          <p:spPr>
            <a:xfrm>
              <a:off x="2996429" y="-814690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32" name="TextBox 34"/>
            <p:cNvSpPr txBox="1"/>
            <p:nvPr/>
          </p:nvSpPr>
          <p:spPr>
            <a:xfrm>
              <a:off x="3212453" y="-814690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33" name="TextBox 35"/>
            <p:cNvSpPr txBox="1"/>
            <p:nvPr/>
          </p:nvSpPr>
          <p:spPr>
            <a:xfrm>
              <a:off x="3212453" y="-1004708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34" name="TextBox 38"/>
            <p:cNvSpPr txBox="1"/>
            <p:nvPr/>
          </p:nvSpPr>
          <p:spPr>
            <a:xfrm>
              <a:off x="2841776" y="-1292284"/>
              <a:ext cx="525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Input</a:t>
              </a:r>
              <a:endParaRPr lang="en-US" sz="1100" b="1" dirty="0"/>
            </a:p>
          </p:txBody>
        </p:sp>
        <p:cxnSp>
          <p:nvCxnSpPr>
            <p:cNvPr id="43" name="Straight Connector 47"/>
            <p:cNvCxnSpPr/>
            <p:nvPr/>
          </p:nvCxnSpPr>
          <p:spPr>
            <a:xfrm flipH="1">
              <a:off x="2790740" y="-1031130"/>
              <a:ext cx="6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4"/>
            <p:cNvCxnSpPr/>
            <p:nvPr/>
          </p:nvCxnSpPr>
          <p:spPr>
            <a:xfrm flipV="1">
              <a:off x="2040117" y="-936625"/>
              <a:ext cx="0" cy="28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73"/>
            <p:cNvSpPr txBox="1"/>
            <p:nvPr/>
          </p:nvSpPr>
          <p:spPr>
            <a:xfrm rot="16200000">
              <a:off x="1478952" y="-896350"/>
              <a:ext cx="905702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/>
                <a:t>cDNA</a:t>
              </a:r>
              <a:endParaRPr lang="es-ES" sz="1000" b="1" dirty="0"/>
            </a:p>
          </p:txBody>
        </p:sp>
        <p:sp>
          <p:nvSpPr>
            <p:cNvPr id="205" name="TextBox 49">
              <a:extLst>
                <a:ext uri="{FF2B5EF4-FFF2-40B4-BE49-F238E27FC236}">
                  <a16:creationId xmlns:a16="http://schemas.microsoft.com/office/drawing/2014/main" id="{188091E2-EEA3-36AD-61DE-9A97E821440D}"/>
                </a:ext>
              </a:extLst>
            </p:cNvPr>
            <p:cNvSpPr txBox="1"/>
            <p:nvPr/>
          </p:nvSpPr>
          <p:spPr>
            <a:xfrm>
              <a:off x="2044821" y="-602596"/>
              <a:ext cx="432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err="1"/>
                <a:t>kDa</a:t>
              </a:r>
              <a:endParaRPr lang="en-US" sz="800" b="1" dirty="0"/>
            </a:p>
          </p:txBody>
        </p:sp>
      </p:grpSp>
      <p:sp>
        <p:nvSpPr>
          <p:cNvPr id="206" name="TextBox 50">
            <a:extLst>
              <a:ext uri="{FF2B5EF4-FFF2-40B4-BE49-F238E27FC236}">
                <a16:creationId xmlns:a16="http://schemas.microsoft.com/office/drawing/2014/main" id="{8081E774-58D6-9701-CDB5-AB423662135E}"/>
              </a:ext>
            </a:extLst>
          </p:cNvPr>
          <p:cNvSpPr txBox="1"/>
          <p:nvPr/>
        </p:nvSpPr>
        <p:spPr>
          <a:xfrm>
            <a:off x="547105" y="1372217"/>
            <a:ext cx="342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100</a:t>
            </a:r>
            <a:endParaRPr lang="en-US" sz="800" b="1" dirty="0"/>
          </a:p>
        </p:txBody>
      </p:sp>
      <p:pic>
        <p:nvPicPr>
          <p:cNvPr id="101" name="Picture 8" descr="P:\EMD\Jockers\Arturo\CoIP images\6.jpg">
            <a:extLst>
              <a:ext uri="{FF2B5EF4-FFF2-40B4-BE49-F238E27FC236}">
                <a16:creationId xmlns:a16="http://schemas.microsoft.com/office/drawing/2014/main" id="{6576C28D-C43A-00A0-55D2-1DAD66E4E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8" t="-172" r="48409" b="50668"/>
          <a:stretch/>
        </p:blipFill>
        <p:spPr bwMode="auto">
          <a:xfrm>
            <a:off x="781501" y="1181463"/>
            <a:ext cx="2446498" cy="1912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ángulo 17">
            <a:extLst>
              <a:ext uri="{FF2B5EF4-FFF2-40B4-BE49-F238E27FC236}">
                <a16:creationId xmlns:a16="http://schemas.microsoft.com/office/drawing/2014/main" id="{26C7169F-3CAA-6316-E758-58B65183DD0F}"/>
              </a:ext>
            </a:extLst>
          </p:cNvPr>
          <p:cNvSpPr/>
          <p:nvPr/>
        </p:nvSpPr>
        <p:spPr>
          <a:xfrm>
            <a:off x="1045927" y="1272129"/>
            <a:ext cx="830150" cy="4094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6" name="Picture 7" descr="P:\EMD\Jockers\Arturo\CoIP images\5.jpg">
            <a:extLst>
              <a:ext uri="{FF2B5EF4-FFF2-40B4-BE49-F238E27FC236}">
                <a16:creationId xmlns:a16="http://schemas.microsoft.com/office/drawing/2014/main" id="{CFF3AB3F-FD62-B4F0-E98E-6E250F2DBA32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529" r="49456" b="50725"/>
          <a:stretch/>
        </p:blipFill>
        <p:spPr bwMode="auto">
          <a:xfrm>
            <a:off x="3428491" y="1135516"/>
            <a:ext cx="2355561" cy="1939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ángulo 17">
            <a:extLst>
              <a:ext uri="{FF2B5EF4-FFF2-40B4-BE49-F238E27FC236}">
                <a16:creationId xmlns:a16="http://schemas.microsoft.com/office/drawing/2014/main" id="{814673B5-9766-6BF7-BF28-BC1779A4D0E9}"/>
              </a:ext>
            </a:extLst>
          </p:cNvPr>
          <p:cNvSpPr/>
          <p:nvPr/>
        </p:nvSpPr>
        <p:spPr>
          <a:xfrm>
            <a:off x="4701643" y="1146632"/>
            <a:ext cx="877299" cy="4094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8">
            <a:extLst>
              <a:ext uri="{FF2B5EF4-FFF2-40B4-BE49-F238E27FC236}">
                <a16:creationId xmlns:a16="http://schemas.microsoft.com/office/drawing/2014/main" id="{5BFB510E-CA5B-4102-6947-09C6026FE1FF}"/>
              </a:ext>
            </a:extLst>
          </p:cNvPr>
          <p:cNvSpPr/>
          <p:nvPr/>
        </p:nvSpPr>
        <p:spPr>
          <a:xfrm>
            <a:off x="1017806" y="3251962"/>
            <a:ext cx="861850" cy="3011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9">
            <a:extLst>
              <a:ext uri="{FF2B5EF4-FFF2-40B4-BE49-F238E27FC236}">
                <a16:creationId xmlns:a16="http://schemas.microsoft.com/office/drawing/2014/main" id="{A02D61EB-2E2C-016A-4B12-128B64687CA1}"/>
              </a:ext>
            </a:extLst>
          </p:cNvPr>
          <p:cNvSpPr/>
          <p:nvPr/>
        </p:nvSpPr>
        <p:spPr>
          <a:xfrm>
            <a:off x="4555949" y="3269880"/>
            <a:ext cx="924175" cy="3477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TextBox 50">
            <a:extLst>
              <a:ext uri="{FF2B5EF4-FFF2-40B4-BE49-F238E27FC236}">
                <a16:creationId xmlns:a16="http://schemas.microsoft.com/office/drawing/2014/main" id="{66C70F0F-E0CC-C827-0FC6-40683F16A1E9}"/>
              </a:ext>
            </a:extLst>
          </p:cNvPr>
          <p:cNvSpPr txBox="1"/>
          <p:nvPr/>
        </p:nvSpPr>
        <p:spPr>
          <a:xfrm>
            <a:off x="3188419" y="1316050"/>
            <a:ext cx="342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100</a:t>
            </a:r>
            <a:endParaRPr lang="en-US" sz="800" b="1" dirty="0"/>
          </a:p>
        </p:txBody>
      </p:sp>
      <p:sp>
        <p:nvSpPr>
          <p:cNvPr id="119" name="TextBox 188">
            <a:extLst>
              <a:ext uri="{FF2B5EF4-FFF2-40B4-BE49-F238E27FC236}">
                <a16:creationId xmlns:a16="http://schemas.microsoft.com/office/drawing/2014/main" id="{024A0C66-24E7-6182-813E-137307928DBA}"/>
              </a:ext>
            </a:extLst>
          </p:cNvPr>
          <p:cNvSpPr txBox="1"/>
          <p:nvPr/>
        </p:nvSpPr>
        <p:spPr>
          <a:xfrm>
            <a:off x="848326" y="4260558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sp>
        <p:nvSpPr>
          <p:cNvPr id="120" name="TextBox 188">
            <a:extLst>
              <a:ext uri="{FF2B5EF4-FFF2-40B4-BE49-F238E27FC236}">
                <a16:creationId xmlns:a16="http://schemas.microsoft.com/office/drawing/2014/main" id="{C5C0E012-827E-18D3-9312-A888F86F2960}"/>
              </a:ext>
            </a:extLst>
          </p:cNvPr>
          <p:cNvSpPr txBox="1"/>
          <p:nvPr/>
        </p:nvSpPr>
        <p:spPr>
          <a:xfrm>
            <a:off x="6855430" y="3543828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grpSp>
        <p:nvGrpSpPr>
          <p:cNvPr id="2" name="Groupe 119">
            <a:extLst>
              <a:ext uri="{FF2B5EF4-FFF2-40B4-BE49-F238E27FC236}">
                <a16:creationId xmlns:a16="http://schemas.microsoft.com/office/drawing/2014/main" id="{5AB49C16-C6A5-EBC0-D8FD-9F4518F6986B}"/>
              </a:ext>
            </a:extLst>
          </p:cNvPr>
          <p:cNvGrpSpPr/>
          <p:nvPr/>
        </p:nvGrpSpPr>
        <p:grpSpPr>
          <a:xfrm>
            <a:off x="1759667" y="4975913"/>
            <a:ext cx="3378881" cy="1656184"/>
            <a:chOff x="1319100" y="713131"/>
            <a:chExt cx="3378881" cy="1656184"/>
          </a:xfrm>
        </p:grpSpPr>
        <p:sp>
          <p:nvSpPr>
            <p:cNvPr id="14" name="TextBox 27">
              <a:extLst>
                <a:ext uri="{FF2B5EF4-FFF2-40B4-BE49-F238E27FC236}">
                  <a16:creationId xmlns:a16="http://schemas.microsoft.com/office/drawing/2014/main" id="{9F4D9A2F-4921-1041-2DBC-B3B4B9A313AC}"/>
                </a:ext>
              </a:extLst>
            </p:cNvPr>
            <p:cNvSpPr txBox="1"/>
            <p:nvPr/>
          </p:nvSpPr>
          <p:spPr>
            <a:xfrm>
              <a:off x="1688429" y="1125634"/>
              <a:ext cx="11640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CD36 (</a:t>
              </a:r>
              <a:r>
                <a:rPr lang="es-ES" sz="900" b="1" dirty="0" err="1"/>
                <a:t>flag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021C6C6C-B711-AF73-4962-9827D9821991}"/>
                </a:ext>
              </a:extLst>
            </p:cNvPr>
            <p:cNvSpPr txBox="1"/>
            <p:nvPr/>
          </p:nvSpPr>
          <p:spPr>
            <a:xfrm>
              <a:off x="1688429" y="1305634"/>
              <a:ext cx="9892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ENDO1 (</a:t>
              </a:r>
              <a:r>
                <a:rPr lang="es-ES" sz="900" b="1" dirty="0" err="1"/>
                <a:t>myc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16" name="TextBox 29">
              <a:extLst>
                <a:ext uri="{FF2B5EF4-FFF2-40B4-BE49-F238E27FC236}">
                  <a16:creationId xmlns:a16="http://schemas.microsoft.com/office/drawing/2014/main" id="{78F3DE7B-1191-63F0-4B07-520A9EC61AC2}"/>
                </a:ext>
              </a:extLst>
            </p:cNvPr>
            <p:cNvSpPr txBox="1"/>
            <p:nvPr/>
          </p:nvSpPr>
          <p:spPr>
            <a:xfrm>
              <a:off x="2470527" y="1269634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CCA0935B-C603-B1D9-E3D1-FCE1C1D0ABE7}"/>
                </a:ext>
              </a:extLst>
            </p:cNvPr>
            <p:cNvSpPr txBox="1"/>
            <p:nvPr/>
          </p:nvSpPr>
          <p:spPr>
            <a:xfrm>
              <a:off x="2470527" y="1124908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id="{2CD5684C-0BA0-E68C-CB83-820367D3F066}"/>
                </a:ext>
              </a:extLst>
            </p:cNvPr>
            <p:cNvSpPr txBox="1"/>
            <p:nvPr/>
          </p:nvSpPr>
          <p:spPr>
            <a:xfrm>
              <a:off x="2698601" y="1089194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D9961AA3-BB49-3FE3-4989-D81E55EE8C03}"/>
                </a:ext>
              </a:extLst>
            </p:cNvPr>
            <p:cNvSpPr txBox="1"/>
            <p:nvPr/>
          </p:nvSpPr>
          <p:spPr>
            <a:xfrm>
              <a:off x="2686551" y="130563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F79882F5-8A58-EF33-E473-55C84EA60146}"/>
                </a:ext>
              </a:extLst>
            </p:cNvPr>
            <p:cNvSpPr txBox="1"/>
            <p:nvPr/>
          </p:nvSpPr>
          <p:spPr>
            <a:xfrm>
              <a:off x="2902575" y="130563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07" name="TextBox 35">
              <a:extLst>
                <a:ext uri="{FF2B5EF4-FFF2-40B4-BE49-F238E27FC236}">
                  <a16:creationId xmlns:a16="http://schemas.microsoft.com/office/drawing/2014/main" id="{581EC847-C017-F6D8-1C10-5AB26FCF7D3C}"/>
                </a:ext>
              </a:extLst>
            </p:cNvPr>
            <p:cNvSpPr txBox="1"/>
            <p:nvPr/>
          </p:nvSpPr>
          <p:spPr>
            <a:xfrm>
              <a:off x="2902575" y="1115616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09" name="TextBox 36">
              <a:extLst>
                <a:ext uri="{FF2B5EF4-FFF2-40B4-BE49-F238E27FC236}">
                  <a16:creationId xmlns:a16="http://schemas.microsoft.com/office/drawing/2014/main" id="{370137B9-F45D-31D2-025C-E941D7086984}"/>
                </a:ext>
              </a:extLst>
            </p:cNvPr>
            <p:cNvSpPr txBox="1"/>
            <p:nvPr/>
          </p:nvSpPr>
          <p:spPr>
            <a:xfrm>
              <a:off x="4134927" y="2043613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/>
                <a:t>myc</a:t>
              </a:r>
              <a:endParaRPr lang="en-US" sz="1000" b="1" dirty="0"/>
            </a:p>
          </p:txBody>
        </p:sp>
        <p:sp>
          <p:nvSpPr>
            <p:cNvPr id="110" name="TextBox 37">
              <a:extLst>
                <a:ext uri="{FF2B5EF4-FFF2-40B4-BE49-F238E27FC236}">
                  <a16:creationId xmlns:a16="http://schemas.microsoft.com/office/drawing/2014/main" id="{50988933-7999-17A2-036E-262B71F078FB}"/>
                </a:ext>
              </a:extLst>
            </p:cNvPr>
            <p:cNvSpPr txBox="1"/>
            <p:nvPr/>
          </p:nvSpPr>
          <p:spPr>
            <a:xfrm>
              <a:off x="4049909" y="1704110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CD36</a:t>
              </a:r>
              <a:endParaRPr lang="en-US" sz="1000" b="1" dirty="0"/>
            </a:p>
          </p:txBody>
        </p:sp>
        <p:sp>
          <p:nvSpPr>
            <p:cNvPr id="111" name="TextBox 38">
              <a:extLst>
                <a:ext uri="{FF2B5EF4-FFF2-40B4-BE49-F238E27FC236}">
                  <a16:creationId xmlns:a16="http://schemas.microsoft.com/office/drawing/2014/main" id="{D62B79BA-4419-5925-B2E4-551A1409461E}"/>
                </a:ext>
              </a:extLst>
            </p:cNvPr>
            <p:cNvSpPr txBox="1"/>
            <p:nvPr/>
          </p:nvSpPr>
          <p:spPr>
            <a:xfrm>
              <a:off x="2531898" y="828040"/>
              <a:ext cx="525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Input</a:t>
              </a:r>
              <a:endParaRPr lang="en-US" sz="1100" b="1" dirty="0"/>
            </a:p>
          </p:txBody>
        </p:sp>
        <p:sp>
          <p:nvSpPr>
            <p:cNvPr id="114" name="TextBox 39">
              <a:extLst>
                <a:ext uri="{FF2B5EF4-FFF2-40B4-BE49-F238E27FC236}">
                  <a16:creationId xmlns:a16="http://schemas.microsoft.com/office/drawing/2014/main" id="{AA737C9B-1570-6651-46E8-1E4F486679DC}"/>
                </a:ext>
              </a:extLst>
            </p:cNvPr>
            <p:cNvSpPr txBox="1"/>
            <p:nvPr/>
          </p:nvSpPr>
          <p:spPr>
            <a:xfrm>
              <a:off x="3331755" y="828040"/>
              <a:ext cx="8772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IP: </a:t>
              </a:r>
              <a:r>
                <a:rPr lang="es-ES" sz="1000" b="1" dirty="0" err="1"/>
                <a:t>myc</a:t>
              </a:r>
              <a:endParaRPr lang="en-US" sz="1000" b="1" dirty="0"/>
            </a:p>
          </p:txBody>
        </p:sp>
        <p:cxnSp>
          <p:nvCxnSpPr>
            <p:cNvPr id="116" name="Straight Connector 40">
              <a:extLst>
                <a:ext uri="{FF2B5EF4-FFF2-40B4-BE49-F238E27FC236}">
                  <a16:creationId xmlns:a16="http://schemas.microsoft.com/office/drawing/2014/main" id="{C5FA80F2-3662-350E-51E4-C2847F662951}"/>
                </a:ext>
              </a:extLst>
            </p:cNvPr>
            <p:cNvCxnSpPr/>
            <p:nvPr/>
          </p:nvCxnSpPr>
          <p:spPr>
            <a:xfrm>
              <a:off x="3288606" y="1161202"/>
              <a:ext cx="0" cy="324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41">
              <a:extLst>
                <a:ext uri="{FF2B5EF4-FFF2-40B4-BE49-F238E27FC236}">
                  <a16:creationId xmlns:a16="http://schemas.microsoft.com/office/drawing/2014/main" id="{58CA885B-FCCC-33CF-9936-6AB9925C3B7E}"/>
                </a:ext>
              </a:extLst>
            </p:cNvPr>
            <p:cNvSpPr txBox="1"/>
            <p:nvPr/>
          </p:nvSpPr>
          <p:spPr>
            <a:xfrm>
              <a:off x="3416966" y="1269634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121" name="TextBox 42">
              <a:extLst>
                <a:ext uri="{FF2B5EF4-FFF2-40B4-BE49-F238E27FC236}">
                  <a16:creationId xmlns:a16="http://schemas.microsoft.com/office/drawing/2014/main" id="{45384F90-8923-A7C4-148C-CEC3C07EF986}"/>
                </a:ext>
              </a:extLst>
            </p:cNvPr>
            <p:cNvSpPr txBox="1"/>
            <p:nvPr/>
          </p:nvSpPr>
          <p:spPr>
            <a:xfrm>
              <a:off x="3416966" y="1121711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22" name="TextBox 43">
              <a:extLst>
                <a:ext uri="{FF2B5EF4-FFF2-40B4-BE49-F238E27FC236}">
                  <a16:creationId xmlns:a16="http://schemas.microsoft.com/office/drawing/2014/main" id="{3C91BCEB-1998-5897-8C1A-09960460BF20}"/>
                </a:ext>
              </a:extLst>
            </p:cNvPr>
            <p:cNvSpPr txBox="1"/>
            <p:nvPr/>
          </p:nvSpPr>
          <p:spPr>
            <a:xfrm>
              <a:off x="3645040" y="1085997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123" name="TextBox 44">
              <a:extLst>
                <a:ext uri="{FF2B5EF4-FFF2-40B4-BE49-F238E27FC236}">
                  <a16:creationId xmlns:a16="http://schemas.microsoft.com/office/drawing/2014/main" id="{34B4B49B-6B9F-8858-5FAA-BD372196E341}"/>
                </a:ext>
              </a:extLst>
            </p:cNvPr>
            <p:cNvSpPr txBox="1"/>
            <p:nvPr/>
          </p:nvSpPr>
          <p:spPr>
            <a:xfrm>
              <a:off x="3632990" y="130563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24" name="TextBox 45">
              <a:extLst>
                <a:ext uri="{FF2B5EF4-FFF2-40B4-BE49-F238E27FC236}">
                  <a16:creationId xmlns:a16="http://schemas.microsoft.com/office/drawing/2014/main" id="{0B4208EB-FB87-015C-24FF-C76706460B68}"/>
                </a:ext>
              </a:extLst>
            </p:cNvPr>
            <p:cNvSpPr txBox="1"/>
            <p:nvPr/>
          </p:nvSpPr>
          <p:spPr>
            <a:xfrm>
              <a:off x="3849014" y="1305634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25" name="TextBox 46">
              <a:extLst>
                <a:ext uri="{FF2B5EF4-FFF2-40B4-BE49-F238E27FC236}">
                  <a16:creationId xmlns:a16="http://schemas.microsoft.com/office/drawing/2014/main" id="{F03DD284-A61A-A570-4187-83EA72354EA9}"/>
                </a:ext>
              </a:extLst>
            </p:cNvPr>
            <p:cNvSpPr txBox="1"/>
            <p:nvPr/>
          </p:nvSpPr>
          <p:spPr>
            <a:xfrm>
              <a:off x="3849014" y="1112419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cxnSp>
          <p:nvCxnSpPr>
            <p:cNvPr id="126" name="Straight Connector 47">
              <a:extLst>
                <a:ext uri="{FF2B5EF4-FFF2-40B4-BE49-F238E27FC236}">
                  <a16:creationId xmlns:a16="http://schemas.microsoft.com/office/drawing/2014/main" id="{CF6FC148-5C72-5D30-8D9F-7C4241173DA8}"/>
                </a:ext>
              </a:extLst>
            </p:cNvPr>
            <p:cNvCxnSpPr/>
            <p:nvPr/>
          </p:nvCxnSpPr>
          <p:spPr>
            <a:xfrm flipH="1">
              <a:off x="2480862" y="1089194"/>
              <a:ext cx="6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48">
              <a:extLst>
                <a:ext uri="{FF2B5EF4-FFF2-40B4-BE49-F238E27FC236}">
                  <a16:creationId xmlns:a16="http://schemas.microsoft.com/office/drawing/2014/main" id="{8F43E923-0D71-9A5A-801B-D0A8C1DAA04B}"/>
                </a:ext>
              </a:extLst>
            </p:cNvPr>
            <p:cNvCxnSpPr/>
            <p:nvPr/>
          </p:nvCxnSpPr>
          <p:spPr>
            <a:xfrm flipH="1">
              <a:off x="3417038" y="1089194"/>
              <a:ext cx="6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49">
              <a:extLst>
                <a:ext uri="{FF2B5EF4-FFF2-40B4-BE49-F238E27FC236}">
                  <a16:creationId xmlns:a16="http://schemas.microsoft.com/office/drawing/2014/main" id="{6D5AB5CA-FFEC-9ACC-2876-BC092B82069A}"/>
                </a:ext>
              </a:extLst>
            </p:cNvPr>
            <p:cNvSpPr txBox="1"/>
            <p:nvPr/>
          </p:nvSpPr>
          <p:spPr>
            <a:xfrm>
              <a:off x="2032676" y="1483902"/>
              <a:ext cx="432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err="1"/>
                <a:t>kDa</a:t>
              </a:r>
              <a:endParaRPr lang="en-US" sz="800" b="1" dirty="0"/>
            </a:p>
          </p:txBody>
        </p:sp>
        <p:sp>
          <p:nvSpPr>
            <p:cNvPr id="129" name="TextBox 50">
              <a:extLst>
                <a:ext uri="{FF2B5EF4-FFF2-40B4-BE49-F238E27FC236}">
                  <a16:creationId xmlns:a16="http://schemas.microsoft.com/office/drawing/2014/main" id="{2C1C41E7-9B31-B841-FA30-7FF260EF1181}"/>
                </a:ext>
              </a:extLst>
            </p:cNvPr>
            <p:cNvSpPr txBox="1"/>
            <p:nvPr/>
          </p:nvSpPr>
          <p:spPr>
            <a:xfrm>
              <a:off x="2064040" y="1654513"/>
              <a:ext cx="3866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/>
                <a:t>100-</a:t>
              </a:r>
              <a:endParaRPr lang="en-US" sz="800" b="1" dirty="0"/>
            </a:p>
          </p:txBody>
        </p:sp>
        <p:sp>
          <p:nvSpPr>
            <p:cNvPr id="130" name="TextBox 51">
              <a:extLst>
                <a:ext uri="{FF2B5EF4-FFF2-40B4-BE49-F238E27FC236}">
                  <a16:creationId xmlns:a16="http://schemas.microsoft.com/office/drawing/2014/main" id="{10E23683-C0A6-E81E-78FA-78ADAC25038E}"/>
                </a:ext>
              </a:extLst>
            </p:cNvPr>
            <p:cNvSpPr txBox="1"/>
            <p:nvPr/>
          </p:nvSpPr>
          <p:spPr>
            <a:xfrm>
              <a:off x="2120846" y="2050480"/>
              <a:ext cx="3425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/>
                <a:t>15-</a:t>
              </a:r>
              <a:endParaRPr lang="en-US" sz="800" b="1" dirty="0"/>
            </a:p>
          </p:txBody>
        </p:sp>
        <p:pic>
          <p:nvPicPr>
            <p:cNvPr id="131" name="Picture 7" descr="P:\EMD\Jockers\Arturo\CoIP images\5.jpg">
              <a:extLst>
                <a:ext uri="{FF2B5EF4-FFF2-40B4-BE49-F238E27FC236}">
                  <a16:creationId xmlns:a16="http://schemas.microsoft.com/office/drawing/2014/main" id="{BF68D0A9-3ACE-8884-74F0-AC3E80D262B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5" t="526" r="54184" b="89509"/>
            <a:stretch/>
          </p:blipFill>
          <p:spPr bwMode="auto">
            <a:xfrm>
              <a:off x="3314760" y="1610213"/>
              <a:ext cx="852252" cy="396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8" descr="P:\EMD\Jockers\Arturo\CoIP images\6.jpg">
              <a:extLst>
                <a:ext uri="{FF2B5EF4-FFF2-40B4-BE49-F238E27FC236}">
                  <a16:creationId xmlns:a16="http://schemas.microsoft.com/office/drawing/2014/main" id="{83AE8C31-B834-DC55-3327-FEFD456AE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" t="2056" r="76874" b="87791"/>
            <a:stretch/>
          </p:blipFill>
          <p:spPr bwMode="auto">
            <a:xfrm>
              <a:off x="2378656" y="1602542"/>
              <a:ext cx="847375" cy="3922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9" descr="P:\EMD\Jockers\Arturo\CoIP images\7.jpg">
              <a:extLst>
                <a:ext uri="{FF2B5EF4-FFF2-40B4-BE49-F238E27FC236}">
                  <a16:creationId xmlns:a16="http://schemas.microsoft.com/office/drawing/2014/main" id="{BAB0868D-F06A-A3F0-41A7-CB80C0D46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39" t="18014" r="5580" b="72637"/>
            <a:stretch/>
          </p:blipFill>
          <p:spPr bwMode="auto">
            <a:xfrm>
              <a:off x="3314760" y="2060362"/>
              <a:ext cx="848993" cy="3089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10" descr="P:\EMD\Jockers\Arturo\CoIP images\8.jpg">
              <a:extLst>
                <a:ext uri="{FF2B5EF4-FFF2-40B4-BE49-F238E27FC236}">
                  <a16:creationId xmlns:a16="http://schemas.microsoft.com/office/drawing/2014/main" id="{BB365CAC-DD66-25D9-A4E6-170227B9009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5" t="19034" r="28767" b="72785"/>
            <a:stretch/>
          </p:blipFill>
          <p:spPr bwMode="auto">
            <a:xfrm>
              <a:off x="2375233" y="2060362"/>
              <a:ext cx="848993" cy="3089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56">
              <a:extLst>
                <a:ext uri="{FF2B5EF4-FFF2-40B4-BE49-F238E27FC236}">
                  <a16:creationId xmlns:a16="http://schemas.microsoft.com/office/drawing/2014/main" id="{0A6CE9A3-6B37-C4DA-2CD1-4739FF497808}"/>
                </a:ext>
              </a:extLst>
            </p:cNvPr>
            <p:cNvSpPr txBox="1"/>
            <p:nvPr/>
          </p:nvSpPr>
          <p:spPr>
            <a:xfrm>
              <a:off x="1319100" y="713131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</a:t>
              </a:r>
            </a:p>
          </p:txBody>
        </p:sp>
        <p:sp>
          <p:nvSpPr>
            <p:cNvPr id="136" name="TextBox 73">
              <a:extLst>
                <a:ext uri="{FF2B5EF4-FFF2-40B4-BE49-F238E27FC236}">
                  <a16:creationId xmlns:a16="http://schemas.microsoft.com/office/drawing/2014/main" id="{F9DC4BD2-40F7-3813-D323-EACD819EA87A}"/>
                </a:ext>
              </a:extLst>
            </p:cNvPr>
            <p:cNvSpPr txBox="1"/>
            <p:nvPr/>
          </p:nvSpPr>
          <p:spPr>
            <a:xfrm rot="16200000">
              <a:off x="1196088" y="1202910"/>
              <a:ext cx="905702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/>
                <a:t>cDNA</a:t>
              </a:r>
              <a:endParaRPr lang="es-ES" sz="1000" b="1" dirty="0"/>
            </a:p>
          </p:txBody>
        </p:sp>
        <p:cxnSp>
          <p:nvCxnSpPr>
            <p:cNvPr id="140" name="Straight Connector 74">
              <a:extLst>
                <a:ext uri="{FF2B5EF4-FFF2-40B4-BE49-F238E27FC236}">
                  <a16:creationId xmlns:a16="http://schemas.microsoft.com/office/drawing/2014/main" id="{2E2F7747-BFE1-57D7-AADC-4A9BB92820BF}"/>
                </a:ext>
              </a:extLst>
            </p:cNvPr>
            <p:cNvCxnSpPr/>
            <p:nvPr/>
          </p:nvCxnSpPr>
          <p:spPr>
            <a:xfrm flipV="1">
              <a:off x="1730239" y="1183699"/>
              <a:ext cx="0" cy="28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e 155">
            <a:extLst>
              <a:ext uri="{FF2B5EF4-FFF2-40B4-BE49-F238E27FC236}">
                <a16:creationId xmlns:a16="http://schemas.microsoft.com/office/drawing/2014/main" id="{A3BCE436-7827-6F1A-A959-EFFE7F9B43F3}"/>
              </a:ext>
            </a:extLst>
          </p:cNvPr>
          <p:cNvGrpSpPr/>
          <p:nvPr/>
        </p:nvGrpSpPr>
        <p:grpSpPr>
          <a:xfrm>
            <a:off x="8319416" y="5042711"/>
            <a:ext cx="3318069" cy="1566826"/>
            <a:chOff x="1524548" y="2391333"/>
            <a:chExt cx="3318069" cy="1566826"/>
          </a:xfrm>
        </p:grpSpPr>
        <p:sp>
          <p:nvSpPr>
            <p:cNvPr id="144" name="TextBox 9">
              <a:extLst>
                <a:ext uri="{FF2B5EF4-FFF2-40B4-BE49-F238E27FC236}">
                  <a16:creationId xmlns:a16="http://schemas.microsoft.com/office/drawing/2014/main" id="{D196D53B-8AFD-219B-3877-4B3BDEB57ABD}"/>
                </a:ext>
              </a:extLst>
            </p:cNvPr>
            <p:cNvSpPr txBox="1"/>
            <p:nvPr/>
          </p:nvSpPr>
          <p:spPr>
            <a:xfrm>
              <a:off x="1688429" y="3004079"/>
              <a:ext cx="9892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ENDO1 (</a:t>
              </a:r>
              <a:r>
                <a:rPr lang="es-ES" sz="900" b="1" dirty="0" err="1"/>
                <a:t>myc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145" name="TextBox 10">
              <a:extLst>
                <a:ext uri="{FF2B5EF4-FFF2-40B4-BE49-F238E27FC236}">
                  <a16:creationId xmlns:a16="http://schemas.microsoft.com/office/drawing/2014/main" id="{BB541633-5C70-593D-462F-473EE4FFEDDC}"/>
                </a:ext>
              </a:extLst>
            </p:cNvPr>
            <p:cNvSpPr txBox="1"/>
            <p:nvPr/>
          </p:nvSpPr>
          <p:spPr>
            <a:xfrm>
              <a:off x="1688429" y="2824079"/>
              <a:ext cx="11640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/>
                <a:t>CD36 (</a:t>
              </a:r>
              <a:r>
                <a:rPr lang="es-ES" sz="900" b="1" dirty="0" err="1"/>
                <a:t>flag</a:t>
              </a:r>
              <a:r>
                <a:rPr lang="es-ES" sz="900" b="1" dirty="0"/>
                <a:t>)</a:t>
              </a:r>
              <a:endParaRPr lang="en-US" sz="900" b="1" dirty="0"/>
            </a:p>
          </p:txBody>
        </p:sp>
        <p:sp>
          <p:nvSpPr>
            <p:cNvPr id="169" name="TextBox 12">
              <a:extLst>
                <a:ext uri="{FF2B5EF4-FFF2-40B4-BE49-F238E27FC236}">
                  <a16:creationId xmlns:a16="http://schemas.microsoft.com/office/drawing/2014/main" id="{5959847F-2320-92A5-1AB7-4DA445A06AAA}"/>
                </a:ext>
              </a:extLst>
            </p:cNvPr>
            <p:cNvSpPr txBox="1"/>
            <p:nvPr/>
          </p:nvSpPr>
          <p:spPr>
            <a:xfrm>
              <a:off x="3884336" y="3383440"/>
              <a:ext cx="86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/>
                <a:t>myc</a:t>
              </a:r>
              <a:endParaRPr lang="en-US" sz="1000" b="1" dirty="0"/>
            </a:p>
          </p:txBody>
        </p:sp>
        <p:sp>
          <p:nvSpPr>
            <p:cNvPr id="170" name="TextBox 14">
              <a:extLst>
                <a:ext uri="{FF2B5EF4-FFF2-40B4-BE49-F238E27FC236}">
                  <a16:creationId xmlns:a16="http://schemas.microsoft.com/office/drawing/2014/main" id="{2DC80141-914B-D4BE-BBA8-7BD96808F7C6}"/>
                </a:ext>
              </a:extLst>
            </p:cNvPr>
            <p:cNvSpPr txBox="1"/>
            <p:nvPr/>
          </p:nvSpPr>
          <p:spPr>
            <a:xfrm>
              <a:off x="3880118" y="3711938"/>
              <a:ext cx="96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CD36</a:t>
              </a:r>
              <a:endParaRPr lang="en-US" sz="1000" b="1" dirty="0"/>
            </a:p>
          </p:txBody>
        </p:sp>
        <p:sp>
          <p:nvSpPr>
            <p:cNvPr id="171" name="TextBox 15">
              <a:extLst>
                <a:ext uri="{FF2B5EF4-FFF2-40B4-BE49-F238E27FC236}">
                  <a16:creationId xmlns:a16="http://schemas.microsoft.com/office/drawing/2014/main" id="{B56CB8B2-1DE9-2845-474F-A6E3ABF46EAB}"/>
                </a:ext>
              </a:extLst>
            </p:cNvPr>
            <p:cNvSpPr txBox="1"/>
            <p:nvPr/>
          </p:nvSpPr>
          <p:spPr>
            <a:xfrm>
              <a:off x="2615520" y="2592040"/>
              <a:ext cx="525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Input</a:t>
              </a:r>
              <a:endParaRPr lang="en-US" sz="1100" b="1" dirty="0"/>
            </a:p>
          </p:txBody>
        </p:sp>
        <p:sp>
          <p:nvSpPr>
            <p:cNvPr id="172" name="TextBox 16">
              <a:extLst>
                <a:ext uri="{FF2B5EF4-FFF2-40B4-BE49-F238E27FC236}">
                  <a16:creationId xmlns:a16="http://schemas.microsoft.com/office/drawing/2014/main" id="{404E2ECF-357F-11DE-3053-8BF84889C7C4}"/>
                </a:ext>
              </a:extLst>
            </p:cNvPr>
            <p:cNvSpPr txBox="1"/>
            <p:nvPr/>
          </p:nvSpPr>
          <p:spPr>
            <a:xfrm rot="16200000">
              <a:off x="1194809" y="2910674"/>
              <a:ext cx="905702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/>
                <a:t>cDNA</a:t>
              </a:r>
              <a:endParaRPr lang="es-ES" sz="1000" b="1" dirty="0"/>
            </a:p>
          </p:txBody>
        </p:sp>
        <p:cxnSp>
          <p:nvCxnSpPr>
            <p:cNvPr id="173" name="Straight Connector 17">
              <a:extLst>
                <a:ext uri="{FF2B5EF4-FFF2-40B4-BE49-F238E27FC236}">
                  <a16:creationId xmlns:a16="http://schemas.microsoft.com/office/drawing/2014/main" id="{1A9062AE-2F90-7BBB-E2A5-222195140EB5}"/>
                </a:ext>
              </a:extLst>
            </p:cNvPr>
            <p:cNvCxnSpPr/>
            <p:nvPr/>
          </p:nvCxnSpPr>
          <p:spPr>
            <a:xfrm flipH="1">
              <a:off x="2517351" y="2830028"/>
              <a:ext cx="6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8">
              <a:extLst>
                <a:ext uri="{FF2B5EF4-FFF2-40B4-BE49-F238E27FC236}">
                  <a16:creationId xmlns:a16="http://schemas.microsoft.com/office/drawing/2014/main" id="{66197553-590A-42E5-9595-6FE539010C49}"/>
                </a:ext>
              </a:extLst>
            </p:cNvPr>
            <p:cNvCxnSpPr/>
            <p:nvPr/>
          </p:nvCxnSpPr>
          <p:spPr>
            <a:xfrm flipV="1">
              <a:off x="1728960" y="2891463"/>
              <a:ext cx="0" cy="28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9">
              <a:extLst>
                <a:ext uri="{FF2B5EF4-FFF2-40B4-BE49-F238E27FC236}">
                  <a16:creationId xmlns:a16="http://schemas.microsoft.com/office/drawing/2014/main" id="{F810205A-AA66-CF6D-C1DF-0EED2722A8F0}"/>
                </a:ext>
              </a:extLst>
            </p:cNvPr>
            <p:cNvSpPr txBox="1"/>
            <p:nvPr/>
          </p:nvSpPr>
          <p:spPr>
            <a:xfrm>
              <a:off x="2023293" y="3204260"/>
              <a:ext cx="432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err="1"/>
                <a:t>kDa</a:t>
              </a:r>
              <a:endParaRPr lang="en-US" sz="800" b="1" dirty="0"/>
            </a:p>
          </p:txBody>
        </p:sp>
        <p:sp>
          <p:nvSpPr>
            <p:cNvPr id="176" name="TextBox 20">
              <a:extLst>
                <a:ext uri="{FF2B5EF4-FFF2-40B4-BE49-F238E27FC236}">
                  <a16:creationId xmlns:a16="http://schemas.microsoft.com/office/drawing/2014/main" id="{EFF886A4-C667-AC02-0FAE-4D06D98EFF22}"/>
                </a:ext>
              </a:extLst>
            </p:cNvPr>
            <p:cNvSpPr txBox="1"/>
            <p:nvPr/>
          </p:nvSpPr>
          <p:spPr>
            <a:xfrm>
              <a:off x="2101043" y="3361089"/>
              <a:ext cx="3425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/>
                <a:t>15-</a:t>
              </a:r>
              <a:endParaRPr lang="en-US" sz="800" b="1" dirty="0"/>
            </a:p>
          </p:txBody>
        </p:sp>
        <p:sp>
          <p:nvSpPr>
            <p:cNvPr id="177" name="TextBox 21">
              <a:extLst>
                <a:ext uri="{FF2B5EF4-FFF2-40B4-BE49-F238E27FC236}">
                  <a16:creationId xmlns:a16="http://schemas.microsoft.com/office/drawing/2014/main" id="{24824284-245F-73AC-EE56-08BD456DA7D2}"/>
                </a:ext>
              </a:extLst>
            </p:cNvPr>
            <p:cNvSpPr txBox="1"/>
            <p:nvPr/>
          </p:nvSpPr>
          <p:spPr>
            <a:xfrm>
              <a:off x="2052809" y="3702314"/>
              <a:ext cx="4004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/>
                <a:t>100-</a:t>
              </a:r>
              <a:endParaRPr lang="en-US" sz="800" b="1" dirty="0"/>
            </a:p>
          </p:txBody>
        </p:sp>
        <p:pic>
          <p:nvPicPr>
            <p:cNvPr id="178" name="Picture 3" descr="P:\EMD\Jockers\Arturo\CoIP images\2.jpg">
              <a:extLst>
                <a:ext uri="{FF2B5EF4-FFF2-40B4-BE49-F238E27FC236}">
                  <a16:creationId xmlns:a16="http://schemas.microsoft.com/office/drawing/2014/main" id="{03411A1D-89C3-5FFC-9724-9136FBF2179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1" t="21115" r="55125" b="69106"/>
            <a:stretch/>
          </p:blipFill>
          <p:spPr bwMode="auto">
            <a:xfrm>
              <a:off x="3301557" y="3356393"/>
              <a:ext cx="847036" cy="316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4" descr="P:\EMD\Jockers\Arturo\CoIP images\3.jpg">
              <a:extLst>
                <a:ext uri="{FF2B5EF4-FFF2-40B4-BE49-F238E27FC236}">
                  <a16:creationId xmlns:a16="http://schemas.microsoft.com/office/drawing/2014/main" id="{0CDB8B4A-DBF6-1AEF-EC12-172CD4F68FF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" t="21480" r="79082" b="68356"/>
            <a:stretch/>
          </p:blipFill>
          <p:spPr bwMode="auto">
            <a:xfrm>
              <a:off x="2378656" y="3340264"/>
              <a:ext cx="852252" cy="3426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3">
              <a:extLst>
                <a:ext uri="{FF2B5EF4-FFF2-40B4-BE49-F238E27FC236}">
                  <a16:creationId xmlns:a16="http://schemas.microsoft.com/office/drawing/2014/main" id="{CB963359-7975-1466-BB58-A856474C6F4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6" t="28746" r="47990" b="65917"/>
            <a:stretch/>
          </p:blipFill>
          <p:spPr bwMode="auto">
            <a:xfrm>
              <a:off x="2378657" y="3732859"/>
              <a:ext cx="852251" cy="1555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1" name="Picture 3">
              <a:extLst>
                <a:ext uri="{FF2B5EF4-FFF2-40B4-BE49-F238E27FC236}">
                  <a16:creationId xmlns:a16="http://schemas.microsoft.com/office/drawing/2014/main" id="{BE5686A6-803E-9580-50A7-F33D4A9BD7C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8" t="28563" r="27009" b="66161"/>
            <a:stretch/>
          </p:blipFill>
          <p:spPr bwMode="auto">
            <a:xfrm>
              <a:off x="3301557" y="3736719"/>
              <a:ext cx="852252" cy="1402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2" name="TextBox 57">
              <a:extLst>
                <a:ext uri="{FF2B5EF4-FFF2-40B4-BE49-F238E27FC236}">
                  <a16:creationId xmlns:a16="http://schemas.microsoft.com/office/drawing/2014/main" id="{F59C9C1F-1DC2-05FB-4E3B-E67C863F72BE}"/>
                </a:ext>
              </a:extLst>
            </p:cNvPr>
            <p:cNvSpPr txBox="1"/>
            <p:nvPr/>
          </p:nvSpPr>
          <p:spPr>
            <a:xfrm>
              <a:off x="2538493" y="2968079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183" name="TextBox 58">
              <a:extLst>
                <a:ext uri="{FF2B5EF4-FFF2-40B4-BE49-F238E27FC236}">
                  <a16:creationId xmlns:a16="http://schemas.microsoft.com/office/drawing/2014/main" id="{6ABFFE41-1CCE-E677-7BC8-31A9FACC694F}"/>
                </a:ext>
              </a:extLst>
            </p:cNvPr>
            <p:cNvSpPr txBox="1"/>
            <p:nvPr/>
          </p:nvSpPr>
          <p:spPr>
            <a:xfrm>
              <a:off x="2538493" y="2823353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84" name="TextBox 59">
              <a:extLst>
                <a:ext uri="{FF2B5EF4-FFF2-40B4-BE49-F238E27FC236}">
                  <a16:creationId xmlns:a16="http://schemas.microsoft.com/office/drawing/2014/main" id="{1D32E0F3-02DB-8E66-1F6C-9C40D6CF3FD9}"/>
                </a:ext>
              </a:extLst>
            </p:cNvPr>
            <p:cNvSpPr txBox="1"/>
            <p:nvPr/>
          </p:nvSpPr>
          <p:spPr>
            <a:xfrm>
              <a:off x="2766567" y="2787639"/>
              <a:ext cx="21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/>
                <a:t>-</a:t>
              </a:r>
              <a:endParaRPr lang="en-US" sz="1400" b="1" dirty="0"/>
            </a:p>
          </p:txBody>
        </p:sp>
        <p:sp>
          <p:nvSpPr>
            <p:cNvPr id="185" name="TextBox 60">
              <a:extLst>
                <a:ext uri="{FF2B5EF4-FFF2-40B4-BE49-F238E27FC236}">
                  <a16:creationId xmlns:a16="http://schemas.microsoft.com/office/drawing/2014/main" id="{BAC60294-5F66-D72D-5769-8F24234967A2}"/>
                </a:ext>
              </a:extLst>
            </p:cNvPr>
            <p:cNvSpPr txBox="1"/>
            <p:nvPr/>
          </p:nvSpPr>
          <p:spPr>
            <a:xfrm>
              <a:off x="2754517" y="3004079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86" name="TextBox 61">
              <a:extLst>
                <a:ext uri="{FF2B5EF4-FFF2-40B4-BE49-F238E27FC236}">
                  <a16:creationId xmlns:a16="http://schemas.microsoft.com/office/drawing/2014/main" id="{19A02D99-D656-8134-A71B-E35C3EA426BA}"/>
                </a:ext>
              </a:extLst>
            </p:cNvPr>
            <p:cNvSpPr txBox="1"/>
            <p:nvPr/>
          </p:nvSpPr>
          <p:spPr>
            <a:xfrm>
              <a:off x="2970541" y="3004079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sp>
          <p:nvSpPr>
            <p:cNvPr id="187" name="TextBox 62">
              <a:extLst>
                <a:ext uri="{FF2B5EF4-FFF2-40B4-BE49-F238E27FC236}">
                  <a16:creationId xmlns:a16="http://schemas.microsoft.com/office/drawing/2014/main" id="{240A14C6-0944-EB8B-B01E-E4CDB3604D9C}"/>
                </a:ext>
              </a:extLst>
            </p:cNvPr>
            <p:cNvSpPr txBox="1"/>
            <p:nvPr/>
          </p:nvSpPr>
          <p:spPr>
            <a:xfrm>
              <a:off x="2970541" y="2814061"/>
              <a:ext cx="226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+</a:t>
              </a:r>
              <a:endParaRPr lang="en-US" sz="1100" b="1" dirty="0"/>
            </a:p>
          </p:txBody>
        </p:sp>
        <p:grpSp>
          <p:nvGrpSpPr>
            <p:cNvPr id="188" name="Group 63">
              <a:extLst>
                <a:ext uri="{FF2B5EF4-FFF2-40B4-BE49-F238E27FC236}">
                  <a16:creationId xmlns:a16="http://schemas.microsoft.com/office/drawing/2014/main" id="{8C94FDD3-1F7A-8055-DF00-28FCDAFC4E88}"/>
                </a:ext>
              </a:extLst>
            </p:cNvPr>
            <p:cNvGrpSpPr/>
            <p:nvPr/>
          </p:nvGrpSpPr>
          <p:grpSpPr>
            <a:xfrm>
              <a:off x="3283260" y="2592040"/>
              <a:ext cx="878603" cy="683816"/>
              <a:chOff x="2046341" y="2232000"/>
              <a:chExt cx="878603" cy="683816"/>
            </a:xfrm>
          </p:grpSpPr>
          <p:sp>
            <p:nvSpPr>
              <p:cNvPr id="192" name="TextBox 64">
                <a:extLst>
                  <a:ext uri="{FF2B5EF4-FFF2-40B4-BE49-F238E27FC236}">
                    <a16:creationId xmlns:a16="http://schemas.microsoft.com/office/drawing/2014/main" id="{9E35BFF5-280F-51D1-6031-BFE2B7F3CA4D}"/>
                  </a:ext>
                </a:extLst>
              </p:cNvPr>
              <p:cNvSpPr txBox="1"/>
              <p:nvPr/>
            </p:nvSpPr>
            <p:spPr>
              <a:xfrm>
                <a:off x="2047645" y="2232000"/>
                <a:ext cx="877299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/>
                  <a:t>IP: </a:t>
                </a:r>
                <a:r>
                  <a:rPr lang="es-ES" sz="1000" b="1" dirty="0" err="1"/>
                  <a:t>flag</a:t>
                </a:r>
                <a:endParaRPr lang="en-US" sz="1000" b="1" dirty="0"/>
              </a:p>
            </p:txBody>
          </p:sp>
          <p:cxnSp>
            <p:nvCxnSpPr>
              <p:cNvPr id="193" name="Straight Connector 65">
                <a:extLst>
                  <a:ext uri="{FF2B5EF4-FFF2-40B4-BE49-F238E27FC236}">
                    <a16:creationId xmlns:a16="http://schemas.microsoft.com/office/drawing/2014/main" id="{2A402AD4-3ABB-164E-BD26-DA239A078812}"/>
                  </a:ext>
                </a:extLst>
              </p:cNvPr>
              <p:cNvCxnSpPr/>
              <p:nvPr/>
            </p:nvCxnSpPr>
            <p:spPr>
              <a:xfrm flipH="1">
                <a:off x="2132928" y="2469988"/>
                <a:ext cx="64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66">
                <a:extLst>
                  <a:ext uri="{FF2B5EF4-FFF2-40B4-BE49-F238E27FC236}">
                    <a16:creationId xmlns:a16="http://schemas.microsoft.com/office/drawing/2014/main" id="{D1EF60DE-2D1F-9E04-2343-38583B6DF3CF}"/>
                  </a:ext>
                </a:extLst>
              </p:cNvPr>
              <p:cNvCxnSpPr/>
              <p:nvPr/>
            </p:nvCxnSpPr>
            <p:spPr>
              <a:xfrm>
                <a:off x="2046341" y="2499607"/>
                <a:ext cx="0" cy="324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67">
                <a:extLst>
                  <a:ext uri="{FF2B5EF4-FFF2-40B4-BE49-F238E27FC236}">
                    <a16:creationId xmlns:a16="http://schemas.microsoft.com/office/drawing/2014/main" id="{84B58B17-9EBB-F02B-C0B0-AFFB16BBE569}"/>
                  </a:ext>
                </a:extLst>
              </p:cNvPr>
              <p:cNvSpPr txBox="1"/>
              <p:nvPr/>
            </p:nvSpPr>
            <p:spPr>
              <a:xfrm>
                <a:off x="2164333" y="2608039"/>
                <a:ext cx="210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/>
                  <a:t>-</a:t>
                </a:r>
                <a:endParaRPr lang="en-US" sz="1400" b="1" dirty="0"/>
              </a:p>
            </p:txBody>
          </p:sp>
          <p:sp>
            <p:nvSpPr>
              <p:cNvPr id="196" name="TextBox 68">
                <a:extLst>
                  <a:ext uri="{FF2B5EF4-FFF2-40B4-BE49-F238E27FC236}">
                    <a16:creationId xmlns:a16="http://schemas.microsoft.com/office/drawing/2014/main" id="{D215DC81-AA73-D23D-ECC9-F7B026376230}"/>
                  </a:ext>
                </a:extLst>
              </p:cNvPr>
              <p:cNvSpPr txBox="1"/>
              <p:nvPr/>
            </p:nvSpPr>
            <p:spPr>
              <a:xfrm>
                <a:off x="2164333" y="2460116"/>
                <a:ext cx="2263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/>
                  <a:t>+</a:t>
                </a:r>
                <a:endParaRPr lang="en-US" sz="1100" b="1" dirty="0"/>
              </a:p>
            </p:txBody>
          </p:sp>
          <p:sp>
            <p:nvSpPr>
              <p:cNvPr id="197" name="TextBox 69">
                <a:extLst>
                  <a:ext uri="{FF2B5EF4-FFF2-40B4-BE49-F238E27FC236}">
                    <a16:creationId xmlns:a16="http://schemas.microsoft.com/office/drawing/2014/main" id="{4FF69474-2337-E0B4-E051-E165AEC09E13}"/>
                  </a:ext>
                </a:extLst>
              </p:cNvPr>
              <p:cNvSpPr txBox="1"/>
              <p:nvPr/>
            </p:nvSpPr>
            <p:spPr>
              <a:xfrm>
                <a:off x="2392407" y="2424402"/>
                <a:ext cx="210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/>
                  <a:t>-</a:t>
                </a:r>
                <a:endParaRPr lang="en-US" sz="1400" b="1" dirty="0"/>
              </a:p>
            </p:txBody>
          </p:sp>
          <p:sp>
            <p:nvSpPr>
              <p:cNvPr id="198" name="TextBox 70">
                <a:extLst>
                  <a:ext uri="{FF2B5EF4-FFF2-40B4-BE49-F238E27FC236}">
                    <a16:creationId xmlns:a16="http://schemas.microsoft.com/office/drawing/2014/main" id="{2B7FC8E3-0CBE-8518-D3D0-2A5D2A250275}"/>
                  </a:ext>
                </a:extLst>
              </p:cNvPr>
              <p:cNvSpPr txBox="1"/>
              <p:nvPr/>
            </p:nvSpPr>
            <p:spPr>
              <a:xfrm>
                <a:off x="2380357" y="2644039"/>
                <a:ext cx="2263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/>
                  <a:t>+</a:t>
                </a:r>
                <a:endParaRPr lang="en-US" sz="1100" b="1" dirty="0"/>
              </a:p>
            </p:txBody>
          </p:sp>
          <p:sp>
            <p:nvSpPr>
              <p:cNvPr id="199" name="TextBox 71">
                <a:extLst>
                  <a:ext uri="{FF2B5EF4-FFF2-40B4-BE49-F238E27FC236}">
                    <a16:creationId xmlns:a16="http://schemas.microsoft.com/office/drawing/2014/main" id="{9C405839-ADFF-CB90-E4CD-C020F05E2066}"/>
                  </a:ext>
                </a:extLst>
              </p:cNvPr>
              <p:cNvSpPr txBox="1"/>
              <p:nvPr/>
            </p:nvSpPr>
            <p:spPr>
              <a:xfrm>
                <a:off x="2596381" y="2644039"/>
                <a:ext cx="2263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/>
                  <a:t>+</a:t>
                </a:r>
                <a:endParaRPr lang="en-US" sz="1100" b="1" dirty="0"/>
              </a:p>
            </p:txBody>
          </p:sp>
          <p:sp>
            <p:nvSpPr>
              <p:cNvPr id="200" name="TextBox 72">
                <a:extLst>
                  <a:ext uri="{FF2B5EF4-FFF2-40B4-BE49-F238E27FC236}">
                    <a16:creationId xmlns:a16="http://schemas.microsoft.com/office/drawing/2014/main" id="{EE605EA9-B803-D9EB-57D0-B79EC9D0055E}"/>
                  </a:ext>
                </a:extLst>
              </p:cNvPr>
              <p:cNvSpPr txBox="1"/>
              <p:nvPr/>
            </p:nvSpPr>
            <p:spPr>
              <a:xfrm>
                <a:off x="2596381" y="2450824"/>
                <a:ext cx="2263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/>
                  <a:t>+</a:t>
                </a:r>
                <a:endParaRPr lang="en-US" sz="1100" b="1" dirty="0"/>
              </a:p>
            </p:txBody>
          </p:sp>
        </p:grpSp>
        <p:sp>
          <p:nvSpPr>
            <p:cNvPr id="191" name="TextBox 76">
              <a:extLst>
                <a:ext uri="{FF2B5EF4-FFF2-40B4-BE49-F238E27FC236}">
                  <a16:creationId xmlns:a16="http://schemas.microsoft.com/office/drawing/2014/main" id="{D00A3CB5-DD87-454D-F6F1-AA0FC4B23691}"/>
                </a:ext>
              </a:extLst>
            </p:cNvPr>
            <p:cNvSpPr txBox="1"/>
            <p:nvPr/>
          </p:nvSpPr>
          <p:spPr>
            <a:xfrm>
              <a:off x="1555172" y="2391333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98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3" descr="C:\Users\arturo.roca-rivada\Desktop\700.jpg">
            <a:extLst>
              <a:ext uri="{FF2B5EF4-FFF2-40B4-BE49-F238E27FC236}">
                <a16:creationId xmlns:a16="http://schemas.microsoft.com/office/drawing/2014/main" id="{1B4BC5D9-F3AF-79FA-4ADB-EC659CBD8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" t="16747" r="53961" b="52605"/>
          <a:stretch/>
        </p:blipFill>
        <p:spPr bwMode="auto">
          <a:xfrm>
            <a:off x="6359469" y="3165470"/>
            <a:ext cx="2987411" cy="21953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:\Users\arturo.roca-rivada\Desktop\800.jpg">
            <a:extLst>
              <a:ext uri="{FF2B5EF4-FFF2-40B4-BE49-F238E27FC236}">
                <a16:creationId xmlns:a16="http://schemas.microsoft.com/office/drawing/2014/main" id="{7C18D5CD-D1AF-6600-ED9F-3CA9EA35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45" t="15351" r="55516" b="55728"/>
          <a:stretch/>
        </p:blipFill>
        <p:spPr bwMode="auto">
          <a:xfrm>
            <a:off x="6359469" y="968272"/>
            <a:ext cx="2987411" cy="19921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arturo.roca-rivada\Desktop\700.jpg">
            <a:extLst>
              <a:ext uri="{FF2B5EF4-FFF2-40B4-BE49-F238E27FC236}">
                <a16:creationId xmlns:a16="http://schemas.microsoft.com/office/drawing/2014/main" id="{36919567-17D8-2846-10A4-B81F89166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7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7" t="17502" r="7454" b="49536"/>
          <a:stretch/>
        </p:blipFill>
        <p:spPr bwMode="auto">
          <a:xfrm>
            <a:off x="1082683" y="3452380"/>
            <a:ext cx="2988080" cy="2361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arturo.roca-rivada\Desktop\800.jpg">
            <a:extLst>
              <a:ext uri="{FF2B5EF4-FFF2-40B4-BE49-F238E27FC236}">
                <a16:creationId xmlns:a16="http://schemas.microsoft.com/office/drawing/2014/main" id="{F4333973-C7F6-06FF-3F51-1D89B35D9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7" t="17087" r="11689" b="48761"/>
          <a:stretch/>
        </p:blipFill>
        <p:spPr bwMode="auto">
          <a:xfrm>
            <a:off x="1090240" y="968272"/>
            <a:ext cx="2980523" cy="2352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9"/>
          <p:cNvSpPr txBox="1"/>
          <p:nvPr/>
        </p:nvSpPr>
        <p:spPr>
          <a:xfrm>
            <a:off x="3605590" y="-6454"/>
            <a:ext cx="41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4C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96086" y="274296"/>
            <a:ext cx="775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SAT CD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49551" y="328264"/>
            <a:ext cx="89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SAT HFD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64B3F83-77D3-4BDE-87F9-668540353F88}"/>
              </a:ext>
            </a:extLst>
          </p:cNvPr>
          <p:cNvSpPr txBox="1"/>
          <p:nvPr/>
        </p:nvSpPr>
        <p:spPr>
          <a:xfrm>
            <a:off x="6888695" y="635148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C8F41C4-3DBA-4D14-B21D-3C3BA62B17A9}"/>
              </a:ext>
            </a:extLst>
          </p:cNvPr>
          <p:cNvSpPr txBox="1"/>
          <p:nvPr/>
        </p:nvSpPr>
        <p:spPr>
          <a:xfrm>
            <a:off x="8138152" y="628374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F85CF0-920E-48D9-A9BE-AA576AE256F9}"/>
              </a:ext>
            </a:extLst>
          </p:cNvPr>
          <p:cNvCxnSpPr/>
          <p:nvPr/>
        </p:nvCxnSpPr>
        <p:spPr>
          <a:xfrm>
            <a:off x="6604999" y="912147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38DA09-2047-4AAA-B049-4C95E4050EA6}"/>
              </a:ext>
            </a:extLst>
          </p:cNvPr>
          <p:cNvCxnSpPr/>
          <p:nvPr/>
        </p:nvCxnSpPr>
        <p:spPr>
          <a:xfrm>
            <a:off x="7743193" y="912147"/>
            <a:ext cx="11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5">
            <a:extLst>
              <a:ext uri="{FF2B5EF4-FFF2-40B4-BE49-F238E27FC236}">
                <a16:creationId xmlns:a16="http://schemas.microsoft.com/office/drawing/2014/main" id="{D42D8CD1-2368-4A57-B5EA-3591C62E6C00}"/>
              </a:ext>
            </a:extLst>
          </p:cNvPr>
          <p:cNvSpPr txBox="1"/>
          <p:nvPr/>
        </p:nvSpPr>
        <p:spPr>
          <a:xfrm>
            <a:off x="9589248" y="195013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0" name="Flèche droite 86">
            <a:extLst>
              <a:ext uri="{FF2B5EF4-FFF2-40B4-BE49-F238E27FC236}">
                <a16:creationId xmlns:a16="http://schemas.microsoft.com/office/drawing/2014/main" id="{D8E38FB9-3B50-438C-907B-7F0D01A68CF9}"/>
              </a:ext>
            </a:extLst>
          </p:cNvPr>
          <p:cNvSpPr/>
          <p:nvPr/>
        </p:nvSpPr>
        <p:spPr>
          <a:xfrm flipH="1">
            <a:off x="9409291" y="2094146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1" name="ZoneTexte 85">
            <a:extLst>
              <a:ext uri="{FF2B5EF4-FFF2-40B4-BE49-F238E27FC236}">
                <a16:creationId xmlns:a16="http://schemas.microsoft.com/office/drawing/2014/main" id="{F37093EA-9AE9-4E17-854B-D8EDEB38554F}"/>
              </a:ext>
            </a:extLst>
          </p:cNvPr>
          <p:cNvSpPr txBox="1"/>
          <p:nvPr/>
        </p:nvSpPr>
        <p:spPr>
          <a:xfrm>
            <a:off x="9574932" y="4165365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22" name="Flèche droite 86">
            <a:extLst>
              <a:ext uri="{FF2B5EF4-FFF2-40B4-BE49-F238E27FC236}">
                <a16:creationId xmlns:a16="http://schemas.microsoft.com/office/drawing/2014/main" id="{D24584AA-CB2E-4A1B-8874-89A9C82FCC5D}"/>
              </a:ext>
            </a:extLst>
          </p:cNvPr>
          <p:cNvSpPr/>
          <p:nvPr/>
        </p:nvSpPr>
        <p:spPr>
          <a:xfrm flipH="1">
            <a:off x="9346885" y="4309381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7E112DDE-A4E8-4FA0-A842-88B14A6C4A21}"/>
              </a:ext>
            </a:extLst>
          </p:cNvPr>
          <p:cNvSpPr txBox="1"/>
          <p:nvPr/>
        </p:nvSpPr>
        <p:spPr>
          <a:xfrm>
            <a:off x="1860996" y="570800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657FBFB-714C-4956-A67F-60A7A6E6B2FE}"/>
              </a:ext>
            </a:extLst>
          </p:cNvPr>
          <p:cNvSpPr txBox="1"/>
          <p:nvPr/>
        </p:nvSpPr>
        <p:spPr>
          <a:xfrm>
            <a:off x="3110453" y="564026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489B70-CC13-4775-8BDE-616ABDF50D67}"/>
              </a:ext>
            </a:extLst>
          </p:cNvPr>
          <p:cNvCxnSpPr/>
          <p:nvPr/>
        </p:nvCxnSpPr>
        <p:spPr>
          <a:xfrm>
            <a:off x="1565425" y="847799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E23D0A-29AA-4417-B35B-1700F00826FA}"/>
              </a:ext>
            </a:extLst>
          </p:cNvPr>
          <p:cNvCxnSpPr/>
          <p:nvPr/>
        </p:nvCxnSpPr>
        <p:spPr>
          <a:xfrm>
            <a:off x="2727369" y="847799"/>
            <a:ext cx="11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85">
            <a:extLst>
              <a:ext uri="{FF2B5EF4-FFF2-40B4-BE49-F238E27FC236}">
                <a16:creationId xmlns:a16="http://schemas.microsoft.com/office/drawing/2014/main" id="{19D5AE15-917E-4E2C-89B4-BBDFD2F2FB71}"/>
              </a:ext>
            </a:extLst>
          </p:cNvPr>
          <p:cNvSpPr txBox="1"/>
          <p:nvPr/>
        </p:nvSpPr>
        <p:spPr>
          <a:xfrm>
            <a:off x="4212511" y="197860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8" name="Flèche droite 86">
            <a:extLst>
              <a:ext uri="{FF2B5EF4-FFF2-40B4-BE49-F238E27FC236}">
                <a16:creationId xmlns:a16="http://schemas.microsoft.com/office/drawing/2014/main" id="{4C8CAA06-3376-4383-B081-25FD702B239D}"/>
              </a:ext>
            </a:extLst>
          </p:cNvPr>
          <p:cNvSpPr/>
          <p:nvPr/>
        </p:nvSpPr>
        <p:spPr>
          <a:xfrm flipH="1">
            <a:off x="4032554" y="2122623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9" name="ZoneTexte 85">
            <a:extLst>
              <a:ext uri="{FF2B5EF4-FFF2-40B4-BE49-F238E27FC236}">
                <a16:creationId xmlns:a16="http://schemas.microsoft.com/office/drawing/2014/main" id="{165CDBCB-D6ED-4368-B421-756BB9089477}"/>
              </a:ext>
            </a:extLst>
          </p:cNvPr>
          <p:cNvSpPr txBox="1"/>
          <p:nvPr/>
        </p:nvSpPr>
        <p:spPr>
          <a:xfrm>
            <a:off x="4162170" y="4487707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30" name="Flèche droite 86">
            <a:extLst>
              <a:ext uri="{FF2B5EF4-FFF2-40B4-BE49-F238E27FC236}">
                <a16:creationId xmlns:a16="http://schemas.microsoft.com/office/drawing/2014/main" id="{E1880176-55A8-4C69-B0FB-014F69CDC8A4}"/>
              </a:ext>
            </a:extLst>
          </p:cNvPr>
          <p:cNvSpPr/>
          <p:nvPr/>
        </p:nvSpPr>
        <p:spPr>
          <a:xfrm flipH="1">
            <a:off x="3934123" y="4631723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F6F88B-65E1-4A72-BFD9-78F3379578F0}"/>
              </a:ext>
            </a:extLst>
          </p:cNvPr>
          <p:cNvSpPr txBox="1"/>
          <p:nvPr/>
        </p:nvSpPr>
        <p:spPr>
          <a:xfrm>
            <a:off x="443050" y="610442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978B78-EE10-4D64-8D71-55BDDBB39E45}"/>
              </a:ext>
            </a:extLst>
          </p:cNvPr>
          <p:cNvSpPr txBox="1"/>
          <p:nvPr/>
        </p:nvSpPr>
        <p:spPr>
          <a:xfrm>
            <a:off x="6946354" y="608886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1402BC56-71F7-D6E5-2569-2FA92C70994D}"/>
              </a:ext>
            </a:extLst>
          </p:cNvPr>
          <p:cNvSpPr/>
          <p:nvPr/>
        </p:nvSpPr>
        <p:spPr>
          <a:xfrm>
            <a:off x="1294871" y="1894143"/>
            <a:ext cx="2637347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0056765-E695-7C02-E030-814FDC8BB9B1}"/>
              </a:ext>
            </a:extLst>
          </p:cNvPr>
          <p:cNvSpPr/>
          <p:nvPr/>
        </p:nvSpPr>
        <p:spPr>
          <a:xfrm>
            <a:off x="1332640" y="4501684"/>
            <a:ext cx="2510076" cy="317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056317DF-2D4B-F3BC-4281-95E1E0A6F837}"/>
              </a:ext>
            </a:extLst>
          </p:cNvPr>
          <p:cNvSpPr/>
          <p:nvPr/>
        </p:nvSpPr>
        <p:spPr>
          <a:xfrm>
            <a:off x="6515927" y="1885236"/>
            <a:ext cx="2536906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25F4027B-6672-B50D-E892-4631B82567FC}"/>
              </a:ext>
            </a:extLst>
          </p:cNvPr>
          <p:cNvSpPr/>
          <p:nvPr/>
        </p:nvSpPr>
        <p:spPr>
          <a:xfrm>
            <a:off x="6573294" y="4183277"/>
            <a:ext cx="2546216" cy="317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16" name="ZoneTexte 25">
            <a:extLst>
              <a:ext uri="{FF2B5EF4-FFF2-40B4-BE49-F238E27FC236}">
                <a16:creationId xmlns:a16="http://schemas.microsoft.com/office/drawing/2014/main" id="{E83D50CE-09A0-B460-6F77-B4D436BDFEFE}"/>
              </a:ext>
            </a:extLst>
          </p:cNvPr>
          <p:cNvSpPr txBox="1"/>
          <p:nvPr/>
        </p:nvSpPr>
        <p:spPr>
          <a:xfrm>
            <a:off x="6103203" y="66234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17" name="ZoneTexte 25">
            <a:extLst>
              <a:ext uri="{FF2B5EF4-FFF2-40B4-BE49-F238E27FC236}">
                <a16:creationId xmlns:a16="http://schemas.microsoft.com/office/drawing/2014/main" id="{8D0BEA35-330F-2001-8AE7-0F9E74703301}"/>
              </a:ext>
            </a:extLst>
          </p:cNvPr>
          <p:cNvSpPr txBox="1"/>
          <p:nvPr/>
        </p:nvSpPr>
        <p:spPr>
          <a:xfrm>
            <a:off x="6102188" y="1805963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6AA63E67-0230-0743-404B-4B775E8C4B56}"/>
              </a:ext>
            </a:extLst>
          </p:cNvPr>
          <p:cNvSpPr txBox="1"/>
          <p:nvPr/>
        </p:nvSpPr>
        <p:spPr>
          <a:xfrm>
            <a:off x="6073488" y="4044353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sp>
        <p:nvSpPr>
          <p:cNvPr id="31" name="ZoneTexte 25">
            <a:extLst>
              <a:ext uri="{FF2B5EF4-FFF2-40B4-BE49-F238E27FC236}">
                <a16:creationId xmlns:a16="http://schemas.microsoft.com/office/drawing/2014/main" id="{A050C6F6-A732-9D1A-FE29-B89879104A22}"/>
              </a:ext>
            </a:extLst>
          </p:cNvPr>
          <p:cNvSpPr txBox="1"/>
          <p:nvPr/>
        </p:nvSpPr>
        <p:spPr>
          <a:xfrm>
            <a:off x="919698" y="65472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32" name="ZoneTexte 25">
            <a:extLst>
              <a:ext uri="{FF2B5EF4-FFF2-40B4-BE49-F238E27FC236}">
                <a16:creationId xmlns:a16="http://schemas.microsoft.com/office/drawing/2014/main" id="{A48A0E08-C90C-5304-2A37-EEFC8F60F955}"/>
              </a:ext>
            </a:extLst>
          </p:cNvPr>
          <p:cNvSpPr txBox="1"/>
          <p:nvPr/>
        </p:nvSpPr>
        <p:spPr>
          <a:xfrm>
            <a:off x="837783" y="1824568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sp>
        <p:nvSpPr>
          <p:cNvPr id="33" name="ZoneTexte 25">
            <a:extLst>
              <a:ext uri="{FF2B5EF4-FFF2-40B4-BE49-F238E27FC236}">
                <a16:creationId xmlns:a16="http://schemas.microsoft.com/office/drawing/2014/main" id="{7822FA09-19E7-2C54-EF19-3E7A1F3B45F3}"/>
              </a:ext>
            </a:extLst>
          </p:cNvPr>
          <p:cNvSpPr txBox="1"/>
          <p:nvPr/>
        </p:nvSpPr>
        <p:spPr>
          <a:xfrm>
            <a:off x="818733" y="4392078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grpSp>
        <p:nvGrpSpPr>
          <p:cNvPr id="34" name="Grupo 3">
            <a:extLst>
              <a:ext uri="{FF2B5EF4-FFF2-40B4-BE49-F238E27FC236}">
                <a16:creationId xmlns:a16="http://schemas.microsoft.com/office/drawing/2014/main" id="{16C34232-E8CA-8890-206B-917F1DE480A8}"/>
              </a:ext>
            </a:extLst>
          </p:cNvPr>
          <p:cNvGrpSpPr/>
          <p:nvPr/>
        </p:nvGrpSpPr>
        <p:grpSpPr>
          <a:xfrm>
            <a:off x="2024172" y="5907101"/>
            <a:ext cx="2103953" cy="751254"/>
            <a:chOff x="4551120" y="5332914"/>
            <a:chExt cx="2103953" cy="751254"/>
          </a:xfrm>
        </p:grpSpPr>
        <p:grpSp>
          <p:nvGrpSpPr>
            <p:cNvPr id="35" name="Group 12">
              <a:extLst>
                <a:ext uri="{FF2B5EF4-FFF2-40B4-BE49-F238E27FC236}">
                  <a16:creationId xmlns:a16="http://schemas.microsoft.com/office/drawing/2014/main" id="{6715971D-194A-463E-2A5D-6B342DBE8D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45890" y="5332914"/>
              <a:ext cx="1268175" cy="709876"/>
              <a:chOff x="1740813" y="3120579"/>
              <a:chExt cx="3215655" cy="1800001"/>
            </a:xfrm>
          </p:grpSpPr>
          <p:pic>
            <p:nvPicPr>
              <p:cNvPr id="42" name="Picture 3" descr="C:\Users\arturo.roca-rivada\Desktop\700.jpg">
                <a:extLst>
                  <a:ext uri="{FF2B5EF4-FFF2-40B4-BE49-F238E27FC236}">
                    <a16:creationId xmlns:a16="http://schemas.microsoft.com/office/drawing/2014/main" id="{51B11D60-9FB6-09FA-0598-F3B0C0D5D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7000" contrast="4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8" t="31610" r="11204" b="63670"/>
              <a:stretch/>
            </p:blipFill>
            <p:spPr bwMode="auto">
              <a:xfrm>
                <a:off x="1740813" y="4460287"/>
                <a:ext cx="3215655" cy="4335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C:\Users\arturo.roca-rivada\Desktop\800.jpg">
                <a:extLst>
                  <a:ext uri="{FF2B5EF4-FFF2-40B4-BE49-F238E27FC236}">
                    <a16:creationId xmlns:a16="http://schemas.microsoft.com/office/drawing/2014/main" id="{1F5F38E8-7629-9AF2-2DD0-DEF97C2814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9000" contrast="3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95" t="30994" r="14624" b="63883"/>
              <a:stretch/>
            </p:blipFill>
            <p:spPr bwMode="auto">
              <a:xfrm>
                <a:off x="1746482" y="3935716"/>
                <a:ext cx="3209985" cy="4522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4" name="Straight Connector 11">
                <a:extLst>
                  <a:ext uri="{FF2B5EF4-FFF2-40B4-BE49-F238E27FC236}">
                    <a16:creationId xmlns:a16="http://schemas.microsoft.com/office/drawing/2014/main" id="{53B9F576-C1BD-A43F-A1A4-A74CBB49C399}"/>
                  </a:ext>
                </a:extLst>
              </p:cNvPr>
              <p:cNvCxnSpPr/>
              <p:nvPr/>
            </p:nvCxnSpPr>
            <p:spPr>
              <a:xfrm>
                <a:off x="3352769" y="3120579"/>
                <a:ext cx="0" cy="1800001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63FEFC-AE5C-5B18-9AD3-74380EEE5502}"/>
                </a:ext>
              </a:extLst>
            </p:cNvPr>
            <p:cNvSpPr txBox="1"/>
            <p:nvPr/>
          </p:nvSpPr>
          <p:spPr>
            <a:xfrm>
              <a:off x="4551120" y="5416433"/>
              <a:ext cx="375761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3155C5-3747-56B1-BEC1-D469B1A8B32F}"/>
                </a:ext>
              </a:extLst>
            </p:cNvPr>
            <p:cNvSpPr txBox="1"/>
            <p:nvPr/>
          </p:nvSpPr>
          <p:spPr>
            <a:xfrm>
              <a:off x="4708926" y="5548938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38" name="TextBox 41">
              <a:extLst>
                <a:ext uri="{FF2B5EF4-FFF2-40B4-BE49-F238E27FC236}">
                  <a16:creationId xmlns:a16="http://schemas.microsoft.com/office/drawing/2014/main" id="{62EEA607-707F-70D6-D46E-135076B1849E}"/>
                </a:ext>
              </a:extLst>
            </p:cNvPr>
            <p:cNvSpPr txBox="1"/>
            <p:nvPr/>
          </p:nvSpPr>
          <p:spPr>
            <a:xfrm>
              <a:off x="4708926" y="5764962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39" name="TextBox 42">
              <a:extLst>
                <a:ext uri="{FF2B5EF4-FFF2-40B4-BE49-F238E27FC236}">
                  <a16:creationId xmlns:a16="http://schemas.microsoft.com/office/drawing/2014/main" id="{3382C323-BE93-CDDB-8A83-CC2B08ACB093}"/>
                </a:ext>
              </a:extLst>
            </p:cNvPr>
            <p:cNvSpPr txBox="1"/>
            <p:nvPr/>
          </p:nvSpPr>
          <p:spPr>
            <a:xfrm>
              <a:off x="6191547" y="5652120"/>
              <a:ext cx="463526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6B338BE7-2C8A-4EE6-C132-C87B0424EC17}"/>
                </a:ext>
              </a:extLst>
            </p:cNvPr>
            <p:cNvSpPr txBox="1"/>
            <p:nvPr/>
          </p:nvSpPr>
          <p:spPr>
            <a:xfrm>
              <a:off x="6181025" y="5848481"/>
              <a:ext cx="366010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</p:grpSp>
      <p:grpSp>
        <p:nvGrpSpPr>
          <p:cNvPr id="45" name="Grupo 9">
            <a:extLst>
              <a:ext uri="{FF2B5EF4-FFF2-40B4-BE49-F238E27FC236}">
                <a16:creationId xmlns:a16="http://schemas.microsoft.com/office/drawing/2014/main" id="{F15BAB98-857F-A9E2-7048-EBDDA7261E8D}"/>
              </a:ext>
            </a:extLst>
          </p:cNvPr>
          <p:cNvGrpSpPr/>
          <p:nvPr/>
        </p:nvGrpSpPr>
        <p:grpSpPr>
          <a:xfrm>
            <a:off x="8605618" y="5944694"/>
            <a:ext cx="2017658" cy="739743"/>
            <a:chOff x="4651702" y="7224235"/>
            <a:chExt cx="2017658" cy="739743"/>
          </a:xfrm>
        </p:grpSpPr>
        <p:pic>
          <p:nvPicPr>
            <p:cNvPr id="47" name="Picture 3" descr="C:\Users\arturo.roca-rivada\Desktop\700.jpg">
              <a:extLst>
                <a:ext uri="{FF2B5EF4-FFF2-40B4-BE49-F238E27FC236}">
                  <a16:creationId xmlns:a16="http://schemas.microsoft.com/office/drawing/2014/main" id="{381E8CAC-34F3-1A6B-E31C-321A06C525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"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" t="29975" r="58610" b="64578"/>
            <a:stretch/>
          </p:blipFill>
          <p:spPr bwMode="auto">
            <a:xfrm>
              <a:off x="4975283" y="7715877"/>
              <a:ext cx="1270921" cy="197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C:\Users\arturo.roca-rivada\Desktop\800.jpg">
              <a:extLst>
                <a:ext uri="{FF2B5EF4-FFF2-40B4-BE49-F238E27FC236}">
                  <a16:creationId xmlns:a16="http://schemas.microsoft.com/office/drawing/2014/main" id="{A94FCA7D-91B5-DF50-4D07-4A4DED0A33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" t="28587" r="60771" b="66564"/>
            <a:stretch/>
          </p:blipFill>
          <p:spPr bwMode="auto">
            <a:xfrm>
              <a:off x="4975283" y="7524472"/>
              <a:ext cx="1270921" cy="168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Straight Connector 10">
              <a:extLst>
                <a:ext uri="{FF2B5EF4-FFF2-40B4-BE49-F238E27FC236}">
                  <a16:creationId xmlns:a16="http://schemas.microsoft.com/office/drawing/2014/main" id="{4B95AFF6-8F0C-E81C-39D6-BAC7CC66C1DF}"/>
                </a:ext>
              </a:extLst>
            </p:cNvPr>
            <p:cNvCxnSpPr/>
            <p:nvPr/>
          </p:nvCxnSpPr>
          <p:spPr>
            <a:xfrm>
              <a:off x="5603227" y="7224235"/>
              <a:ext cx="0" cy="70987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35">
              <a:extLst>
                <a:ext uri="{FF2B5EF4-FFF2-40B4-BE49-F238E27FC236}">
                  <a16:creationId xmlns:a16="http://schemas.microsoft.com/office/drawing/2014/main" id="{6E76CC6E-F2F1-35E5-C177-4327FCE8D7F4}"/>
                </a:ext>
              </a:extLst>
            </p:cNvPr>
            <p:cNvSpPr txBox="1"/>
            <p:nvPr/>
          </p:nvSpPr>
          <p:spPr>
            <a:xfrm>
              <a:off x="4651702" y="7260214"/>
              <a:ext cx="375761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74" name="TextBox 36">
              <a:extLst>
                <a:ext uri="{FF2B5EF4-FFF2-40B4-BE49-F238E27FC236}">
                  <a16:creationId xmlns:a16="http://schemas.microsoft.com/office/drawing/2014/main" id="{6D1F5ADB-D25D-399F-B38E-C59C5CAC275E}"/>
                </a:ext>
              </a:extLst>
            </p:cNvPr>
            <p:cNvSpPr txBox="1"/>
            <p:nvPr/>
          </p:nvSpPr>
          <p:spPr>
            <a:xfrm>
              <a:off x="4723213" y="7434208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75" name="TextBox 41">
              <a:extLst>
                <a:ext uri="{FF2B5EF4-FFF2-40B4-BE49-F238E27FC236}">
                  <a16:creationId xmlns:a16="http://schemas.microsoft.com/office/drawing/2014/main" id="{730ACD79-9E9D-E771-8F58-266BBCB915B3}"/>
                </a:ext>
              </a:extLst>
            </p:cNvPr>
            <p:cNvSpPr txBox="1"/>
            <p:nvPr/>
          </p:nvSpPr>
          <p:spPr>
            <a:xfrm>
              <a:off x="4714295" y="7637728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76" name="TextBox 42">
              <a:extLst>
                <a:ext uri="{FF2B5EF4-FFF2-40B4-BE49-F238E27FC236}">
                  <a16:creationId xmlns:a16="http://schemas.microsoft.com/office/drawing/2014/main" id="{AE02E259-69F7-C8E6-74F9-52D16A9D222D}"/>
                </a:ext>
              </a:extLst>
            </p:cNvPr>
            <p:cNvSpPr txBox="1"/>
            <p:nvPr/>
          </p:nvSpPr>
          <p:spPr>
            <a:xfrm>
              <a:off x="6205834" y="7512267"/>
              <a:ext cx="463526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981D83B8-F305-71CD-6DF9-5E2328A12BEE}"/>
                </a:ext>
              </a:extLst>
            </p:cNvPr>
            <p:cNvSpPr txBox="1"/>
            <p:nvPr/>
          </p:nvSpPr>
          <p:spPr>
            <a:xfrm>
              <a:off x="6195312" y="7728291"/>
              <a:ext cx="366010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718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A62DD66C-0E8D-42A4-9FF9-B305342CA4DC}"/>
              </a:ext>
            </a:extLst>
          </p:cNvPr>
          <p:cNvSpPr txBox="1"/>
          <p:nvPr/>
        </p:nvSpPr>
        <p:spPr>
          <a:xfrm>
            <a:off x="1963701" y="572371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70" name="TextBox 59">
            <a:extLst>
              <a:ext uri="{FF2B5EF4-FFF2-40B4-BE49-F238E27FC236}">
                <a16:creationId xmlns:a16="http://schemas.microsoft.com/office/drawing/2014/main" id="{1297CA09-89B5-4D7C-B814-9537BC42DC4B}"/>
              </a:ext>
            </a:extLst>
          </p:cNvPr>
          <p:cNvSpPr txBox="1"/>
          <p:nvPr/>
        </p:nvSpPr>
        <p:spPr>
          <a:xfrm>
            <a:off x="2474056" y="26550"/>
            <a:ext cx="610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Supplemental FIGURE 1C</a:t>
            </a:r>
          </a:p>
        </p:txBody>
      </p:sp>
      <p:pic>
        <p:nvPicPr>
          <p:cNvPr id="17" name="Image 125">
            <a:extLst>
              <a:ext uri="{FF2B5EF4-FFF2-40B4-BE49-F238E27FC236}">
                <a16:creationId xmlns:a16="http://schemas.microsoft.com/office/drawing/2014/main" id="{9B26BBF8-4765-E412-F597-D40B907D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" t="-617" r="48703" b="61506"/>
          <a:stretch/>
        </p:blipFill>
        <p:spPr>
          <a:xfrm rot="192428">
            <a:off x="2029327" y="1243735"/>
            <a:ext cx="3764314" cy="1465369"/>
          </a:xfrm>
          <a:prstGeom prst="rect">
            <a:avLst/>
          </a:prstGeom>
        </p:spPr>
      </p:pic>
      <p:pic>
        <p:nvPicPr>
          <p:cNvPr id="35" name="Image 131">
            <a:extLst>
              <a:ext uri="{FF2B5EF4-FFF2-40B4-BE49-F238E27FC236}">
                <a16:creationId xmlns:a16="http://schemas.microsoft.com/office/drawing/2014/main" id="{63BE6848-39EE-FB0B-78CD-31B4FF988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02" t="-125" r="-1183" b="59209"/>
          <a:stretch/>
        </p:blipFill>
        <p:spPr>
          <a:xfrm>
            <a:off x="7012692" y="1256678"/>
            <a:ext cx="3767603" cy="1533042"/>
          </a:xfrm>
          <a:prstGeom prst="rect">
            <a:avLst/>
          </a:prstGeom>
        </p:spPr>
      </p:pic>
      <p:pic>
        <p:nvPicPr>
          <p:cNvPr id="36" name="Image 132">
            <a:extLst>
              <a:ext uri="{FF2B5EF4-FFF2-40B4-BE49-F238E27FC236}">
                <a16:creationId xmlns:a16="http://schemas.microsoft.com/office/drawing/2014/main" id="{CEC5B880-3E0E-A268-ECE1-814307C0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0" t="-1570" r="845" b="52546"/>
          <a:stretch/>
        </p:blipFill>
        <p:spPr>
          <a:xfrm>
            <a:off x="6893118" y="3115760"/>
            <a:ext cx="3860955" cy="1732412"/>
          </a:xfrm>
          <a:prstGeom prst="rect">
            <a:avLst/>
          </a:prstGeom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E2847B40-077A-531F-5FDF-A6DE8EABC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4" y="621874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400" dirty="0"/>
              <a:t>Ctx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CBE9263-4D11-54B6-3D32-A945E33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470" y="621874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400" dirty="0"/>
              <a:t>Heart</a:t>
            </a:r>
          </a:p>
        </p:txBody>
      </p:sp>
      <p:sp>
        <p:nvSpPr>
          <p:cNvPr id="42" name="TextBox 70">
            <a:extLst>
              <a:ext uri="{FF2B5EF4-FFF2-40B4-BE49-F238E27FC236}">
                <a16:creationId xmlns:a16="http://schemas.microsoft.com/office/drawing/2014/main" id="{E8CE2B80-9C2B-FE9A-0DE6-EFFCB8D253C4}"/>
              </a:ext>
            </a:extLst>
          </p:cNvPr>
          <p:cNvSpPr txBox="1"/>
          <p:nvPr/>
        </p:nvSpPr>
        <p:spPr>
          <a:xfrm>
            <a:off x="2596116" y="624992"/>
            <a:ext cx="459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BAT</a:t>
            </a:r>
          </a:p>
        </p:txBody>
      </p:sp>
      <p:sp>
        <p:nvSpPr>
          <p:cNvPr id="43" name="TextBox 67">
            <a:extLst>
              <a:ext uri="{FF2B5EF4-FFF2-40B4-BE49-F238E27FC236}">
                <a16:creationId xmlns:a16="http://schemas.microsoft.com/office/drawing/2014/main" id="{098F5291-BA1C-3BD2-2DD8-27DAFCB30B98}"/>
              </a:ext>
            </a:extLst>
          </p:cNvPr>
          <p:cNvSpPr txBox="1"/>
          <p:nvPr/>
        </p:nvSpPr>
        <p:spPr>
          <a:xfrm>
            <a:off x="4153197" y="618897"/>
            <a:ext cx="47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GAT</a:t>
            </a:r>
          </a:p>
        </p:txBody>
      </p:sp>
      <p:sp>
        <p:nvSpPr>
          <p:cNvPr id="44" name="TextBox 61">
            <a:extLst>
              <a:ext uri="{FF2B5EF4-FFF2-40B4-BE49-F238E27FC236}">
                <a16:creationId xmlns:a16="http://schemas.microsoft.com/office/drawing/2014/main" id="{D0572CDD-FDBA-D103-F6B1-BD78B1A1F9D0}"/>
              </a:ext>
            </a:extLst>
          </p:cNvPr>
          <p:cNvSpPr txBox="1"/>
          <p:nvPr/>
        </p:nvSpPr>
        <p:spPr>
          <a:xfrm>
            <a:off x="7672248" y="625159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Hind</a:t>
            </a:r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665627C2-1A1A-ED21-65BB-0CC8DC306FEE}"/>
              </a:ext>
            </a:extLst>
          </p:cNvPr>
          <p:cNvSpPr txBox="1"/>
          <p:nvPr/>
        </p:nvSpPr>
        <p:spPr>
          <a:xfrm>
            <a:off x="8212082" y="625159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Hypo</a:t>
            </a:r>
          </a:p>
        </p:txBody>
      </p:sp>
      <p:sp>
        <p:nvSpPr>
          <p:cNvPr id="46" name="TextBox 75">
            <a:extLst>
              <a:ext uri="{FF2B5EF4-FFF2-40B4-BE49-F238E27FC236}">
                <a16:creationId xmlns:a16="http://schemas.microsoft.com/office/drawing/2014/main" id="{629BAB58-5515-A7F7-F8F9-86641CE1479D}"/>
              </a:ext>
            </a:extLst>
          </p:cNvPr>
          <p:cNvSpPr txBox="1"/>
          <p:nvPr/>
        </p:nvSpPr>
        <p:spPr>
          <a:xfrm>
            <a:off x="9190443" y="623104"/>
            <a:ext cx="533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Liver</a:t>
            </a:r>
          </a:p>
        </p:txBody>
      </p:sp>
      <p:sp>
        <p:nvSpPr>
          <p:cNvPr id="56" name="TextBox 94">
            <a:extLst>
              <a:ext uri="{FF2B5EF4-FFF2-40B4-BE49-F238E27FC236}">
                <a16:creationId xmlns:a16="http://schemas.microsoft.com/office/drawing/2014/main" id="{BAAA2AB0-7646-DABB-2EBF-72B9CDEA6706}"/>
              </a:ext>
            </a:extLst>
          </p:cNvPr>
          <p:cNvSpPr txBox="1"/>
          <p:nvPr/>
        </p:nvSpPr>
        <p:spPr>
          <a:xfrm>
            <a:off x="9747892" y="623104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Lung</a:t>
            </a:r>
          </a:p>
        </p:txBody>
      </p:sp>
      <p:sp>
        <p:nvSpPr>
          <p:cNvPr id="57" name="Text Box 25">
            <a:extLst>
              <a:ext uri="{FF2B5EF4-FFF2-40B4-BE49-F238E27FC236}">
                <a16:creationId xmlns:a16="http://schemas.microsoft.com/office/drawing/2014/main" id="{4F62B1FC-8386-8049-67FA-7CCEC4D6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587" y="933548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 KO</a:t>
            </a:r>
          </a:p>
        </p:txBody>
      </p:sp>
      <p:sp>
        <p:nvSpPr>
          <p:cNvPr id="58" name="Text Box 25">
            <a:extLst>
              <a:ext uri="{FF2B5EF4-FFF2-40B4-BE49-F238E27FC236}">
                <a16:creationId xmlns:a16="http://schemas.microsoft.com/office/drawing/2014/main" id="{876329E1-B3D1-19CF-1AC3-A04921BAA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542" y="927453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59" name="Text Box 25">
            <a:extLst>
              <a:ext uri="{FF2B5EF4-FFF2-40B4-BE49-F238E27FC236}">
                <a16:creationId xmlns:a16="http://schemas.microsoft.com/office/drawing/2014/main" id="{C040EA2D-F268-9E59-B61C-8D30D2BF2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509" y="927453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60" name="Text Box 25">
            <a:extLst>
              <a:ext uri="{FF2B5EF4-FFF2-40B4-BE49-F238E27FC236}">
                <a16:creationId xmlns:a16="http://schemas.microsoft.com/office/drawing/2014/main" id="{6DE40390-251F-2A8F-7F65-776B8A9A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951" y="927453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61" name="Text Box 25">
            <a:extLst>
              <a:ext uri="{FF2B5EF4-FFF2-40B4-BE49-F238E27FC236}">
                <a16:creationId xmlns:a16="http://schemas.microsoft.com/office/drawing/2014/main" id="{412B971A-C577-BFFB-DD06-D5E12C4C1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911" y="933715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62" name="Text Box 25">
            <a:extLst>
              <a:ext uri="{FF2B5EF4-FFF2-40B4-BE49-F238E27FC236}">
                <a16:creationId xmlns:a16="http://schemas.microsoft.com/office/drawing/2014/main" id="{B44335F4-22F9-1A38-DD1C-905EFE95E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188" y="933715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63" name="Text Box 25">
            <a:extLst>
              <a:ext uri="{FF2B5EF4-FFF2-40B4-BE49-F238E27FC236}">
                <a16:creationId xmlns:a16="http://schemas.microsoft.com/office/drawing/2014/main" id="{22564967-CE81-C545-2533-FBBE26D83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545" y="931660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sp>
        <p:nvSpPr>
          <p:cNvPr id="64" name="Text Box 25">
            <a:extLst>
              <a:ext uri="{FF2B5EF4-FFF2-40B4-BE49-F238E27FC236}">
                <a16:creationId xmlns:a16="http://schemas.microsoft.com/office/drawing/2014/main" id="{A6B44216-359C-5896-7BA2-4FA759EA7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893" y="931660"/>
            <a:ext cx="7607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1300" dirty="0"/>
              <a:t>WT KO</a:t>
            </a:r>
          </a:p>
        </p:txBody>
      </p:sp>
      <p:cxnSp>
        <p:nvCxnSpPr>
          <p:cNvPr id="65" name="Connecteur droit 176">
            <a:extLst>
              <a:ext uri="{FF2B5EF4-FFF2-40B4-BE49-F238E27FC236}">
                <a16:creationId xmlns:a16="http://schemas.microsoft.com/office/drawing/2014/main" id="{455D6F09-6CA3-9B81-2E4A-7AD833FAE652}"/>
              </a:ext>
            </a:extLst>
          </p:cNvPr>
          <p:cNvCxnSpPr>
            <a:cxnSpLocks/>
          </p:cNvCxnSpPr>
          <p:nvPr/>
        </p:nvCxnSpPr>
        <p:spPr>
          <a:xfrm>
            <a:off x="2604572" y="932385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184">
            <a:extLst>
              <a:ext uri="{FF2B5EF4-FFF2-40B4-BE49-F238E27FC236}">
                <a16:creationId xmlns:a16="http://schemas.microsoft.com/office/drawing/2014/main" id="{76BDC47F-F95C-D1D2-937B-5B616BB3856E}"/>
              </a:ext>
            </a:extLst>
          </p:cNvPr>
          <p:cNvCxnSpPr>
            <a:cxnSpLocks/>
          </p:cNvCxnSpPr>
          <p:nvPr/>
        </p:nvCxnSpPr>
        <p:spPr>
          <a:xfrm>
            <a:off x="3616956" y="921729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185">
            <a:extLst>
              <a:ext uri="{FF2B5EF4-FFF2-40B4-BE49-F238E27FC236}">
                <a16:creationId xmlns:a16="http://schemas.microsoft.com/office/drawing/2014/main" id="{C1ECE875-0805-6298-088E-4B5436D0547A}"/>
              </a:ext>
            </a:extLst>
          </p:cNvPr>
          <p:cNvCxnSpPr>
            <a:cxnSpLocks/>
          </p:cNvCxnSpPr>
          <p:nvPr/>
        </p:nvCxnSpPr>
        <p:spPr>
          <a:xfrm>
            <a:off x="4168837" y="921729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189">
            <a:extLst>
              <a:ext uri="{FF2B5EF4-FFF2-40B4-BE49-F238E27FC236}">
                <a16:creationId xmlns:a16="http://schemas.microsoft.com/office/drawing/2014/main" id="{1040C437-6BB2-5ED4-8358-BCB6632E5984}"/>
              </a:ext>
            </a:extLst>
          </p:cNvPr>
          <p:cNvCxnSpPr>
            <a:cxnSpLocks/>
          </p:cNvCxnSpPr>
          <p:nvPr/>
        </p:nvCxnSpPr>
        <p:spPr>
          <a:xfrm>
            <a:off x="4694929" y="921729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190">
            <a:extLst>
              <a:ext uri="{FF2B5EF4-FFF2-40B4-BE49-F238E27FC236}">
                <a16:creationId xmlns:a16="http://schemas.microsoft.com/office/drawing/2014/main" id="{429E5E10-895E-8762-E7DC-E2E70DD735FE}"/>
              </a:ext>
            </a:extLst>
          </p:cNvPr>
          <p:cNvCxnSpPr>
            <a:cxnSpLocks/>
          </p:cNvCxnSpPr>
          <p:nvPr/>
        </p:nvCxnSpPr>
        <p:spPr>
          <a:xfrm>
            <a:off x="7704154" y="923430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191">
            <a:extLst>
              <a:ext uri="{FF2B5EF4-FFF2-40B4-BE49-F238E27FC236}">
                <a16:creationId xmlns:a16="http://schemas.microsoft.com/office/drawing/2014/main" id="{8FE02A47-673E-D141-5B2B-9AFD5067C3F0}"/>
              </a:ext>
            </a:extLst>
          </p:cNvPr>
          <p:cNvCxnSpPr>
            <a:cxnSpLocks/>
          </p:cNvCxnSpPr>
          <p:nvPr/>
        </p:nvCxnSpPr>
        <p:spPr>
          <a:xfrm>
            <a:off x="8271492" y="918869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192">
            <a:extLst>
              <a:ext uri="{FF2B5EF4-FFF2-40B4-BE49-F238E27FC236}">
                <a16:creationId xmlns:a16="http://schemas.microsoft.com/office/drawing/2014/main" id="{A11C781D-4D15-F493-FB3C-E4081D5B03D2}"/>
              </a:ext>
            </a:extLst>
          </p:cNvPr>
          <p:cNvCxnSpPr>
            <a:cxnSpLocks/>
          </p:cNvCxnSpPr>
          <p:nvPr/>
        </p:nvCxnSpPr>
        <p:spPr>
          <a:xfrm>
            <a:off x="9254456" y="916814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193">
            <a:extLst>
              <a:ext uri="{FF2B5EF4-FFF2-40B4-BE49-F238E27FC236}">
                <a16:creationId xmlns:a16="http://schemas.microsoft.com/office/drawing/2014/main" id="{0F816CC1-19D2-FC7F-7250-ADCF51F3504F}"/>
              </a:ext>
            </a:extLst>
          </p:cNvPr>
          <p:cNvCxnSpPr>
            <a:cxnSpLocks/>
          </p:cNvCxnSpPr>
          <p:nvPr/>
        </p:nvCxnSpPr>
        <p:spPr>
          <a:xfrm>
            <a:off x="9770609" y="916814"/>
            <a:ext cx="4590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198">
            <a:extLst>
              <a:ext uri="{FF2B5EF4-FFF2-40B4-BE49-F238E27FC236}">
                <a16:creationId xmlns:a16="http://schemas.microsoft.com/office/drawing/2014/main" id="{3C580638-9271-19E4-89E5-A8A51AA5012A}"/>
              </a:ext>
            </a:extLst>
          </p:cNvPr>
          <p:cNvCxnSpPr>
            <a:cxnSpLocks/>
          </p:cNvCxnSpPr>
          <p:nvPr/>
        </p:nvCxnSpPr>
        <p:spPr>
          <a:xfrm>
            <a:off x="10179109" y="4531436"/>
            <a:ext cx="0" cy="289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Rectangle 201">
            <a:extLst>
              <a:ext uri="{FF2B5EF4-FFF2-40B4-BE49-F238E27FC236}">
                <a16:creationId xmlns:a16="http://schemas.microsoft.com/office/drawing/2014/main" id="{3683D0E0-2919-4ECC-C969-065CFEB11273}"/>
              </a:ext>
            </a:extLst>
          </p:cNvPr>
          <p:cNvSpPr/>
          <p:nvPr/>
        </p:nvSpPr>
        <p:spPr>
          <a:xfrm rot="16200000">
            <a:off x="10835589" y="4462018"/>
            <a:ext cx="982328" cy="5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202">
            <a:extLst>
              <a:ext uri="{FF2B5EF4-FFF2-40B4-BE49-F238E27FC236}">
                <a16:creationId xmlns:a16="http://schemas.microsoft.com/office/drawing/2014/main" id="{60604EF5-716F-CE57-4006-83F9A99CE1DC}"/>
              </a:ext>
            </a:extLst>
          </p:cNvPr>
          <p:cNvSpPr txBox="1"/>
          <p:nvPr/>
        </p:nvSpPr>
        <p:spPr>
          <a:xfrm>
            <a:off x="10780295" y="202319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Endo1</a:t>
            </a:r>
          </a:p>
        </p:txBody>
      </p:sp>
      <p:sp>
        <p:nvSpPr>
          <p:cNvPr id="86" name="ZoneTexte 203">
            <a:extLst>
              <a:ext uri="{FF2B5EF4-FFF2-40B4-BE49-F238E27FC236}">
                <a16:creationId xmlns:a16="http://schemas.microsoft.com/office/drawing/2014/main" id="{65C9AE0E-7D53-82E7-C08A-A729AF644D61}"/>
              </a:ext>
            </a:extLst>
          </p:cNvPr>
          <p:cNvSpPr txBox="1"/>
          <p:nvPr/>
        </p:nvSpPr>
        <p:spPr>
          <a:xfrm>
            <a:off x="10794936" y="334772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itchFamily="2" charset="2"/>
              </a:rPr>
              <a:t>b</a:t>
            </a:r>
            <a:r>
              <a:rPr lang="fr-FR" dirty="0"/>
              <a:t>-actin</a:t>
            </a:r>
          </a:p>
        </p:txBody>
      </p:sp>
      <p:pic>
        <p:nvPicPr>
          <p:cNvPr id="88" name="Image 206">
            <a:extLst>
              <a:ext uri="{FF2B5EF4-FFF2-40B4-BE49-F238E27FC236}">
                <a16:creationId xmlns:a16="http://schemas.microsoft.com/office/drawing/2014/main" id="{9EBC7182-7016-4BDC-C762-CB4E187B2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/>
          <a:stretch/>
        </p:blipFill>
        <p:spPr>
          <a:xfrm>
            <a:off x="3445511" y="5481904"/>
            <a:ext cx="3792030" cy="852957"/>
          </a:xfrm>
          <a:prstGeom prst="rect">
            <a:avLst/>
          </a:prstGeom>
        </p:spPr>
      </p:pic>
      <p:sp>
        <p:nvSpPr>
          <p:cNvPr id="89" name="Rectangle 41">
            <a:extLst>
              <a:ext uri="{FF2B5EF4-FFF2-40B4-BE49-F238E27FC236}">
                <a16:creationId xmlns:a16="http://schemas.microsoft.com/office/drawing/2014/main" id="{DC4B32AD-20C0-E602-6DF0-79CB7DFB146D}"/>
              </a:ext>
            </a:extLst>
          </p:cNvPr>
          <p:cNvSpPr/>
          <p:nvPr/>
        </p:nvSpPr>
        <p:spPr>
          <a:xfrm>
            <a:off x="2583583" y="2023199"/>
            <a:ext cx="509372" cy="3404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90" name="Rectangle 41">
            <a:extLst>
              <a:ext uri="{FF2B5EF4-FFF2-40B4-BE49-F238E27FC236}">
                <a16:creationId xmlns:a16="http://schemas.microsoft.com/office/drawing/2014/main" id="{5D20717C-873E-7A06-5BCF-AB5AE3F74CD9}"/>
              </a:ext>
            </a:extLst>
          </p:cNvPr>
          <p:cNvSpPr/>
          <p:nvPr/>
        </p:nvSpPr>
        <p:spPr>
          <a:xfrm>
            <a:off x="3573714" y="2054037"/>
            <a:ext cx="157824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91" name="Rectangle 41">
            <a:extLst>
              <a:ext uri="{FF2B5EF4-FFF2-40B4-BE49-F238E27FC236}">
                <a16:creationId xmlns:a16="http://schemas.microsoft.com/office/drawing/2014/main" id="{F32F320E-D69D-8550-5C94-C3C61C5AB743}"/>
              </a:ext>
            </a:extLst>
          </p:cNvPr>
          <p:cNvSpPr/>
          <p:nvPr/>
        </p:nvSpPr>
        <p:spPr>
          <a:xfrm>
            <a:off x="7648081" y="2079915"/>
            <a:ext cx="1082448" cy="3095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92" name="Rectangle 41">
            <a:extLst>
              <a:ext uri="{FF2B5EF4-FFF2-40B4-BE49-F238E27FC236}">
                <a16:creationId xmlns:a16="http://schemas.microsoft.com/office/drawing/2014/main" id="{02C1D918-39CD-4C66-7DC8-92B9ED26FFBF}"/>
              </a:ext>
            </a:extLst>
          </p:cNvPr>
          <p:cNvSpPr/>
          <p:nvPr/>
        </p:nvSpPr>
        <p:spPr>
          <a:xfrm>
            <a:off x="9164946" y="2060733"/>
            <a:ext cx="1117067" cy="328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pic>
        <p:nvPicPr>
          <p:cNvPr id="93" name="Image 130">
            <a:extLst>
              <a:ext uri="{FF2B5EF4-FFF2-40B4-BE49-F238E27FC236}">
                <a16:creationId xmlns:a16="http://schemas.microsoft.com/office/drawing/2014/main" id="{94651205-0DF7-FAE0-A304-660843B9C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19" t="-1053" r="50955" b="54865"/>
          <a:stretch/>
        </p:blipFill>
        <p:spPr>
          <a:xfrm rot="163271">
            <a:off x="1858861" y="3099141"/>
            <a:ext cx="3796299" cy="1554509"/>
          </a:xfrm>
          <a:prstGeom prst="rect">
            <a:avLst/>
          </a:prstGeom>
        </p:spPr>
      </p:pic>
      <p:sp>
        <p:nvSpPr>
          <p:cNvPr id="94" name="Rectangle 41">
            <a:extLst>
              <a:ext uri="{FF2B5EF4-FFF2-40B4-BE49-F238E27FC236}">
                <a16:creationId xmlns:a16="http://schemas.microsoft.com/office/drawing/2014/main" id="{D4B48721-311D-B0C9-0B80-6582B08BFE0E}"/>
              </a:ext>
            </a:extLst>
          </p:cNvPr>
          <p:cNvSpPr/>
          <p:nvPr/>
        </p:nvSpPr>
        <p:spPr>
          <a:xfrm>
            <a:off x="2518055" y="3344461"/>
            <a:ext cx="509372" cy="2660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95" name="Rectangle 41">
            <a:extLst>
              <a:ext uri="{FF2B5EF4-FFF2-40B4-BE49-F238E27FC236}">
                <a16:creationId xmlns:a16="http://schemas.microsoft.com/office/drawing/2014/main" id="{DAF94F95-D43F-E891-D30C-1FF2CE3300F4}"/>
              </a:ext>
            </a:extLst>
          </p:cNvPr>
          <p:cNvSpPr/>
          <p:nvPr/>
        </p:nvSpPr>
        <p:spPr>
          <a:xfrm>
            <a:off x="3508186" y="3347719"/>
            <a:ext cx="1547553" cy="2839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97" name="ZoneTexte 202">
            <a:extLst>
              <a:ext uri="{FF2B5EF4-FFF2-40B4-BE49-F238E27FC236}">
                <a16:creationId xmlns:a16="http://schemas.microsoft.com/office/drawing/2014/main" id="{CCBA1EB8-BB96-BD8B-595B-FD70D1F1D629}"/>
              </a:ext>
            </a:extLst>
          </p:cNvPr>
          <p:cNvSpPr txBox="1"/>
          <p:nvPr/>
        </p:nvSpPr>
        <p:spPr>
          <a:xfrm>
            <a:off x="5721004" y="205403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Endo1</a:t>
            </a:r>
          </a:p>
        </p:txBody>
      </p:sp>
      <p:sp>
        <p:nvSpPr>
          <p:cNvPr id="98" name="ZoneTexte 203">
            <a:extLst>
              <a:ext uri="{FF2B5EF4-FFF2-40B4-BE49-F238E27FC236}">
                <a16:creationId xmlns:a16="http://schemas.microsoft.com/office/drawing/2014/main" id="{E8903EAD-AC58-FE99-82FB-50617EDE0350}"/>
              </a:ext>
            </a:extLst>
          </p:cNvPr>
          <p:cNvSpPr txBox="1"/>
          <p:nvPr/>
        </p:nvSpPr>
        <p:spPr>
          <a:xfrm>
            <a:off x="5625474" y="326232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itchFamily="2" charset="2"/>
              </a:rPr>
              <a:t>b</a:t>
            </a:r>
            <a:r>
              <a:rPr lang="fr-FR" dirty="0"/>
              <a:t>-actin</a:t>
            </a:r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1DCCD9CA-488A-67B0-DA9E-A22DC6ACA338}"/>
              </a:ext>
            </a:extLst>
          </p:cNvPr>
          <p:cNvSpPr/>
          <p:nvPr/>
        </p:nvSpPr>
        <p:spPr>
          <a:xfrm>
            <a:off x="7525016" y="3392391"/>
            <a:ext cx="1100588" cy="2890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00" name="Rectangle 41">
            <a:extLst>
              <a:ext uri="{FF2B5EF4-FFF2-40B4-BE49-F238E27FC236}">
                <a16:creationId xmlns:a16="http://schemas.microsoft.com/office/drawing/2014/main" id="{2783F71B-412C-B890-CF53-EDF14A09185D}"/>
              </a:ext>
            </a:extLst>
          </p:cNvPr>
          <p:cNvSpPr/>
          <p:nvPr/>
        </p:nvSpPr>
        <p:spPr>
          <a:xfrm>
            <a:off x="9085012" y="3392129"/>
            <a:ext cx="1178926" cy="2892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2" name="ZoneTexte 25">
            <a:extLst>
              <a:ext uri="{FF2B5EF4-FFF2-40B4-BE49-F238E27FC236}">
                <a16:creationId xmlns:a16="http://schemas.microsoft.com/office/drawing/2014/main" id="{23BD2C44-67C3-AAFB-BE25-C2C2CC4D6B70}"/>
              </a:ext>
            </a:extLst>
          </p:cNvPr>
          <p:cNvSpPr txBox="1"/>
          <p:nvPr/>
        </p:nvSpPr>
        <p:spPr>
          <a:xfrm>
            <a:off x="1816953" y="98238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3" name="ZoneTexte 25">
            <a:extLst>
              <a:ext uri="{FF2B5EF4-FFF2-40B4-BE49-F238E27FC236}">
                <a16:creationId xmlns:a16="http://schemas.microsoft.com/office/drawing/2014/main" id="{B4ED6530-4215-4F48-4F37-0052C3833CAD}"/>
              </a:ext>
            </a:extLst>
          </p:cNvPr>
          <p:cNvSpPr txBox="1"/>
          <p:nvPr/>
        </p:nvSpPr>
        <p:spPr>
          <a:xfrm>
            <a:off x="1836526" y="202722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15</a:t>
            </a:r>
          </a:p>
        </p:txBody>
      </p:sp>
      <p:sp>
        <p:nvSpPr>
          <p:cNvPr id="4" name="ZoneTexte 25">
            <a:extLst>
              <a:ext uri="{FF2B5EF4-FFF2-40B4-BE49-F238E27FC236}">
                <a16:creationId xmlns:a16="http://schemas.microsoft.com/office/drawing/2014/main" id="{8A3BA5DB-60F3-67E8-DA55-2B6930548D44}"/>
              </a:ext>
            </a:extLst>
          </p:cNvPr>
          <p:cNvSpPr txBox="1"/>
          <p:nvPr/>
        </p:nvSpPr>
        <p:spPr>
          <a:xfrm>
            <a:off x="1757898" y="313212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sp>
        <p:nvSpPr>
          <p:cNvPr id="5" name="ZoneTexte 25">
            <a:extLst>
              <a:ext uri="{FF2B5EF4-FFF2-40B4-BE49-F238E27FC236}">
                <a16:creationId xmlns:a16="http://schemas.microsoft.com/office/drawing/2014/main" id="{4C9305A1-7AFA-2DBD-C5CC-7C06E85B102A}"/>
              </a:ext>
            </a:extLst>
          </p:cNvPr>
          <p:cNvSpPr txBox="1"/>
          <p:nvPr/>
        </p:nvSpPr>
        <p:spPr>
          <a:xfrm>
            <a:off x="6756618" y="101286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6" name="ZoneTexte 25">
            <a:extLst>
              <a:ext uri="{FF2B5EF4-FFF2-40B4-BE49-F238E27FC236}">
                <a16:creationId xmlns:a16="http://schemas.microsoft.com/office/drawing/2014/main" id="{E116132A-19EF-7D0E-DD98-3711E2911A4A}"/>
              </a:ext>
            </a:extLst>
          </p:cNvPr>
          <p:cNvSpPr txBox="1"/>
          <p:nvPr/>
        </p:nvSpPr>
        <p:spPr>
          <a:xfrm>
            <a:off x="6778956" y="205770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15</a:t>
            </a:r>
          </a:p>
        </p:txBody>
      </p:sp>
      <p:sp>
        <p:nvSpPr>
          <p:cNvPr id="7" name="ZoneTexte 25">
            <a:extLst>
              <a:ext uri="{FF2B5EF4-FFF2-40B4-BE49-F238E27FC236}">
                <a16:creationId xmlns:a16="http://schemas.microsoft.com/office/drawing/2014/main" id="{601D24E0-5EF9-E128-207B-2D2B652F48E1}"/>
              </a:ext>
            </a:extLst>
          </p:cNvPr>
          <p:cNvSpPr txBox="1"/>
          <p:nvPr/>
        </p:nvSpPr>
        <p:spPr>
          <a:xfrm>
            <a:off x="6756618" y="326385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75A90C-A773-BCBD-FD5A-11D2B871EAE7}"/>
              </a:ext>
            </a:extLst>
          </p:cNvPr>
          <p:cNvSpPr txBox="1"/>
          <p:nvPr/>
        </p:nvSpPr>
        <p:spPr>
          <a:xfrm rot="16200000">
            <a:off x="2126629" y="832845"/>
            <a:ext cx="688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markers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006820-E79B-FC15-BB64-905FF284F7E2}"/>
              </a:ext>
            </a:extLst>
          </p:cNvPr>
          <p:cNvSpPr txBox="1"/>
          <p:nvPr/>
        </p:nvSpPr>
        <p:spPr>
          <a:xfrm rot="16200000">
            <a:off x="7209656" y="866981"/>
            <a:ext cx="688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markers</a:t>
            </a:r>
          </a:p>
        </p:txBody>
      </p:sp>
    </p:spTree>
    <p:extLst>
      <p:ext uri="{BB962C8B-B14F-4D97-AF65-F5344CB8AC3E}">
        <p14:creationId xmlns:p14="http://schemas.microsoft.com/office/powerpoint/2010/main" val="351391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815C36B-BD32-5E41-EDB4-9C9604A8A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4116" b="11344"/>
          <a:stretch/>
        </p:blipFill>
        <p:spPr>
          <a:xfrm>
            <a:off x="4482226" y="1558645"/>
            <a:ext cx="3493845" cy="1268861"/>
          </a:xfrm>
          <a:prstGeom prst="rect">
            <a:avLst/>
          </a:prstGeom>
        </p:spPr>
      </p:pic>
      <p:pic>
        <p:nvPicPr>
          <p:cNvPr id="5" name="Picture 2" descr="F:\040315\c.tif">
            <a:extLst>
              <a:ext uri="{FF2B5EF4-FFF2-40B4-BE49-F238E27FC236}">
                <a16:creationId xmlns:a16="http://schemas.microsoft.com/office/drawing/2014/main" id="{7FFD5ECE-9ECA-EC83-B9C8-FA9DD45E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0281" t="38264" r="-1036" b="27278"/>
          <a:stretch/>
        </p:blipFill>
        <p:spPr bwMode="auto">
          <a:xfrm>
            <a:off x="4184350" y="3251210"/>
            <a:ext cx="3839346" cy="824156"/>
          </a:xfrm>
          <a:prstGeom prst="rect">
            <a:avLst/>
          </a:prstGeom>
          <a:noFill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62DD66C-0E8D-42A4-9FF9-B305342CA4DC}"/>
              </a:ext>
            </a:extLst>
          </p:cNvPr>
          <p:cNvSpPr txBox="1"/>
          <p:nvPr/>
        </p:nvSpPr>
        <p:spPr>
          <a:xfrm>
            <a:off x="1963701" y="572371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70" name="TextBox 59">
            <a:extLst>
              <a:ext uri="{FF2B5EF4-FFF2-40B4-BE49-F238E27FC236}">
                <a16:creationId xmlns:a16="http://schemas.microsoft.com/office/drawing/2014/main" id="{1297CA09-89B5-4D7C-B814-9537BC42DC4B}"/>
              </a:ext>
            </a:extLst>
          </p:cNvPr>
          <p:cNvSpPr txBox="1"/>
          <p:nvPr/>
        </p:nvSpPr>
        <p:spPr>
          <a:xfrm>
            <a:off x="2474056" y="26550"/>
            <a:ext cx="610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Supplemental FIGURE 1C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A410D6D-C833-6AE1-C0DC-D9FB0A67FBCA}"/>
              </a:ext>
            </a:extLst>
          </p:cNvPr>
          <p:cNvGrpSpPr>
            <a:grpSpLocks noChangeAspect="1"/>
          </p:cNvGrpSpPr>
          <p:nvPr/>
        </p:nvGrpSpPr>
        <p:grpSpPr>
          <a:xfrm>
            <a:off x="4401627" y="1027641"/>
            <a:ext cx="4178308" cy="3022886"/>
            <a:chOff x="4307243" y="1027645"/>
            <a:chExt cx="3703272" cy="2679214"/>
          </a:xfrm>
        </p:grpSpPr>
        <p:sp>
          <p:nvSpPr>
            <p:cNvPr id="47" name="Text Box 6">
              <a:extLst>
                <a:ext uri="{FF2B5EF4-FFF2-40B4-BE49-F238E27FC236}">
                  <a16:creationId xmlns:a16="http://schemas.microsoft.com/office/drawing/2014/main" id="{261BAE85-9DB6-4367-A568-F18324B32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623" y="1027645"/>
              <a:ext cx="7699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GAT</a:t>
              </a:r>
            </a:p>
          </p:txBody>
        </p:sp>
        <p:sp>
          <p:nvSpPr>
            <p:cNvPr id="48" name="Text Box 6">
              <a:extLst>
                <a:ext uri="{FF2B5EF4-FFF2-40B4-BE49-F238E27FC236}">
                  <a16:creationId xmlns:a16="http://schemas.microsoft.com/office/drawing/2014/main" id="{8A0EC54B-D243-4055-A6BA-6FEF1BBCE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2758" y="1048900"/>
              <a:ext cx="1042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SAT</a:t>
              </a: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508A5604-27DC-4497-9A7C-A8911EE47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4829" y="1045808"/>
              <a:ext cx="1042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VAT</a:t>
              </a:r>
            </a:p>
          </p:txBody>
        </p:sp>
        <p:sp>
          <p:nvSpPr>
            <p:cNvPr id="50" name="Text Box 21">
              <a:extLst>
                <a:ext uri="{FF2B5EF4-FFF2-40B4-BE49-F238E27FC236}">
                  <a16:creationId xmlns:a16="http://schemas.microsoft.com/office/drawing/2014/main" id="{E8320DCC-3A50-46E0-9E02-28CC46B51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243" y="1222452"/>
              <a:ext cx="10762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WT   KO</a:t>
              </a:r>
            </a:p>
          </p:txBody>
        </p:sp>
        <p:sp>
          <p:nvSpPr>
            <p:cNvPr id="51" name="Line 38">
              <a:extLst>
                <a:ext uri="{FF2B5EF4-FFF2-40B4-BE49-F238E27FC236}">
                  <a16:creationId xmlns:a16="http://schemas.microsoft.com/office/drawing/2014/main" id="{C9145B2B-1BDD-4A80-9361-29AC3FA6F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4465" y="1248069"/>
              <a:ext cx="540000" cy="0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2" name="Text Box 21">
              <a:extLst>
                <a:ext uri="{FF2B5EF4-FFF2-40B4-BE49-F238E27FC236}">
                  <a16:creationId xmlns:a16="http://schemas.microsoft.com/office/drawing/2014/main" id="{0A93E0F0-8226-4DD7-A4AA-E1B2D21D6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4471" y="1228856"/>
              <a:ext cx="10762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WT   KO</a:t>
              </a:r>
            </a:p>
          </p:txBody>
        </p:sp>
        <p:sp>
          <p:nvSpPr>
            <p:cNvPr id="53" name="Line 38">
              <a:extLst>
                <a:ext uri="{FF2B5EF4-FFF2-40B4-BE49-F238E27FC236}">
                  <a16:creationId xmlns:a16="http://schemas.microsoft.com/office/drawing/2014/main" id="{E611E72C-91C3-4109-B734-B9AC78515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1693" y="1254473"/>
              <a:ext cx="540000" cy="0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4" name="Text Box 21">
              <a:extLst>
                <a:ext uri="{FF2B5EF4-FFF2-40B4-BE49-F238E27FC236}">
                  <a16:creationId xmlns:a16="http://schemas.microsoft.com/office/drawing/2014/main" id="{DA6B565E-C76B-4064-8A9C-5841C0FB6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5487" y="1235260"/>
              <a:ext cx="10762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WT   KO</a:t>
              </a:r>
            </a:p>
          </p:txBody>
        </p:sp>
        <p:sp>
          <p:nvSpPr>
            <p:cNvPr id="55" name="Line 38">
              <a:extLst>
                <a:ext uri="{FF2B5EF4-FFF2-40B4-BE49-F238E27FC236}">
                  <a16:creationId xmlns:a16="http://schemas.microsoft.com/office/drawing/2014/main" id="{1B031EDA-0919-40FE-8FA4-A547331A0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2709" y="1260877"/>
              <a:ext cx="540000" cy="0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7" name="ZoneTexte 3">
              <a:extLst>
                <a:ext uri="{FF2B5EF4-FFF2-40B4-BE49-F238E27FC236}">
                  <a16:creationId xmlns:a16="http://schemas.microsoft.com/office/drawing/2014/main" id="{6F0D0B5A-454A-4B3A-9983-7D2499FAA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8813" y="1868876"/>
              <a:ext cx="521702" cy="24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altLang="fr-FR" sz="1200" b="1" dirty="0"/>
                <a:t>Endo1</a:t>
              </a:r>
            </a:p>
          </p:txBody>
        </p:sp>
        <p:sp>
          <p:nvSpPr>
            <p:cNvPr id="68" name="ZoneTexte 3">
              <a:extLst>
                <a:ext uri="{FF2B5EF4-FFF2-40B4-BE49-F238E27FC236}">
                  <a16:creationId xmlns:a16="http://schemas.microsoft.com/office/drawing/2014/main" id="{BE375DA6-02F9-4F3E-80D9-EDF971843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1548" y="3352557"/>
              <a:ext cx="557221" cy="24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altLang="fr-FR" sz="1200" b="1" dirty="0"/>
                <a:t>β</a:t>
              </a:r>
              <a:r>
                <a:rPr lang="es-ES" altLang="fr-FR" sz="1200" b="1" dirty="0"/>
                <a:t>-</a:t>
              </a:r>
              <a:r>
                <a:rPr lang="fr-FR" altLang="fr-FR" sz="1200" b="1" dirty="0" err="1"/>
                <a:t>actin</a:t>
              </a:r>
              <a:endParaRPr lang="fr-FR" altLang="fr-FR" sz="1200" b="1" dirty="0"/>
            </a:p>
          </p:txBody>
        </p:sp>
        <p:sp>
          <p:nvSpPr>
            <p:cNvPr id="2" name="Text Box 6">
              <a:extLst>
                <a:ext uri="{FF2B5EF4-FFF2-40B4-BE49-F238E27FC236}">
                  <a16:creationId xmlns:a16="http://schemas.microsoft.com/office/drawing/2014/main" id="{61C84219-1D7D-4006-65A3-11B7198C1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4760" y="1038011"/>
              <a:ext cx="1042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BAT</a:t>
              </a:r>
            </a:p>
          </p:txBody>
        </p:sp>
        <p:sp>
          <p:nvSpPr>
            <p:cNvPr id="4" name="Text Box 21">
              <a:extLst>
                <a:ext uri="{FF2B5EF4-FFF2-40B4-BE49-F238E27FC236}">
                  <a16:creationId xmlns:a16="http://schemas.microsoft.com/office/drawing/2014/main" id="{0D986D5A-17A5-2E82-FBA7-4EC137C24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489" y="1224371"/>
              <a:ext cx="10762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400" b="1" dirty="0"/>
                <a:t>WT   KO</a:t>
              </a:r>
            </a:p>
          </p:txBody>
        </p:sp>
        <p:sp>
          <p:nvSpPr>
            <p:cNvPr id="6" name="Line 38">
              <a:extLst>
                <a:ext uri="{FF2B5EF4-FFF2-40B4-BE49-F238E27FC236}">
                  <a16:creationId xmlns:a16="http://schemas.microsoft.com/office/drawing/2014/main" id="{F5E78F37-3331-02D0-C7F5-E52BE53E8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4711" y="1249988"/>
              <a:ext cx="540000" cy="0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51C6E498-126F-7B06-D7B1-9A1A5F7C5ED2}"/>
                </a:ext>
              </a:extLst>
            </p:cNvPr>
            <p:cNvSpPr/>
            <p:nvPr/>
          </p:nvSpPr>
          <p:spPr>
            <a:xfrm>
              <a:off x="4426986" y="1749883"/>
              <a:ext cx="2933903" cy="5429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0" dirty="0"/>
            </a:p>
          </p:txBody>
        </p:sp>
        <p:sp>
          <p:nvSpPr>
            <p:cNvPr id="10" name="Rectangle 41">
              <a:extLst>
                <a:ext uri="{FF2B5EF4-FFF2-40B4-BE49-F238E27FC236}">
                  <a16:creationId xmlns:a16="http://schemas.microsoft.com/office/drawing/2014/main" id="{00AAA9D3-5084-1E09-F4D0-C002EA3A5858}"/>
                </a:ext>
              </a:extLst>
            </p:cNvPr>
            <p:cNvSpPr/>
            <p:nvPr/>
          </p:nvSpPr>
          <p:spPr>
            <a:xfrm>
              <a:off x="4426986" y="3284769"/>
              <a:ext cx="2867803" cy="42209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0" dirty="0"/>
            </a:p>
          </p:txBody>
        </p:sp>
      </p:grpSp>
      <p:pic>
        <p:nvPicPr>
          <p:cNvPr id="3" name="Image 276">
            <a:extLst>
              <a:ext uri="{FF2B5EF4-FFF2-40B4-BE49-F238E27FC236}">
                <a16:creationId xmlns:a16="http://schemas.microsoft.com/office/drawing/2014/main" id="{7ECA09DA-8EFC-9A64-7A9D-ADE96F42C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96" y="5274819"/>
            <a:ext cx="3349608" cy="1310315"/>
          </a:xfrm>
          <a:prstGeom prst="rect">
            <a:avLst/>
          </a:prstGeom>
        </p:spPr>
      </p:pic>
      <p:sp>
        <p:nvSpPr>
          <p:cNvPr id="14" name="TextBox 188">
            <a:extLst>
              <a:ext uri="{FF2B5EF4-FFF2-40B4-BE49-F238E27FC236}">
                <a16:creationId xmlns:a16="http://schemas.microsoft.com/office/drawing/2014/main" id="{4CDD8E0A-BF7A-C61E-BF47-DA5C9DAA1FD9}"/>
              </a:ext>
            </a:extLst>
          </p:cNvPr>
          <p:cNvSpPr txBox="1"/>
          <p:nvPr/>
        </p:nvSpPr>
        <p:spPr>
          <a:xfrm>
            <a:off x="7498054" y="6551475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sp>
        <p:nvSpPr>
          <p:cNvPr id="15" name="ZoneTexte 25">
            <a:extLst>
              <a:ext uri="{FF2B5EF4-FFF2-40B4-BE49-F238E27FC236}">
                <a16:creationId xmlns:a16="http://schemas.microsoft.com/office/drawing/2014/main" id="{63FC09CC-30AB-AE03-F99E-0D156126B3A4}"/>
              </a:ext>
            </a:extLst>
          </p:cNvPr>
          <p:cNvSpPr txBox="1"/>
          <p:nvPr/>
        </p:nvSpPr>
        <p:spPr>
          <a:xfrm>
            <a:off x="4096371" y="1368409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17" name="ZoneTexte 25">
            <a:extLst>
              <a:ext uri="{FF2B5EF4-FFF2-40B4-BE49-F238E27FC236}">
                <a16:creationId xmlns:a16="http://schemas.microsoft.com/office/drawing/2014/main" id="{332BAF55-E607-141E-B629-A2ACD77D9DD3}"/>
              </a:ext>
            </a:extLst>
          </p:cNvPr>
          <p:cNvSpPr txBox="1"/>
          <p:nvPr/>
        </p:nvSpPr>
        <p:spPr>
          <a:xfrm>
            <a:off x="4081131" y="2027347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15</a:t>
            </a:r>
          </a:p>
        </p:txBody>
      </p:sp>
      <p:sp>
        <p:nvSpPr>
          <p:cNvPr id="19" name="ZoneTexte 25">
            <a:extLst>
              <a:ext uri="{FF2B5EF4-FFF2-40B4-BE49-F238E27FC236}">
                <a16:creationId xmlns:a16="http://schemas.microsoft.com/office/drawing/2014/main" id="{7AF90C5F-B1A8-5FFC-665A-63F7EDD8FB4A}"/>
              </a:ext>
            </a:extLst>
          </p:cNvPr>
          <p:cNvSpPr txBox="1"/>
          <p:nvPr/>
        </p:nvSpPr>
        <p:spPr>
          <a:xfrm>
            <a:off x="3936351" y="355844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54680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68">
            <a:extLst>
              <a:ext uri="{FF2B5EF4-FFF2-40B4-BE49-F238E27FC236}">
                <a16:creationId xmlns:a16="http://schemas.microsoft.com/office/drawing/2014/main" id="{2CDA9B2A-2207-F849-78AF-6F6394F32C74}"/>
              </a:ext>
            </a:extLst>
          </p:cNvPr>
          <p:cNvSpPr txBox="1"/>
          <p:nvPr/>
        </p:nvSpPr>
        <p:spPr>
          <a:xfrm>
            <a:off x="55414" y="5317846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DB1D1750-E65D-769E-1EEA-12518D84FEB0}"/>
              </a:ext>
            </a:extLst>
          </p:cNvPr>
          <p:cNvSpPr txBox="1"/>
          <p:nvPr/>
        </p:nvSpPr>
        <p:spPr>
          <a:xfrm>
            <a:off x="2566618" y="83980"/>
            <a:ext cx="6872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Full unedited gels for </a:t>
            </a:r>
            <a:r>
              <a:rPr lang="fr-FR" sz="2400" b="1" dirty="0" err="1"/>
              <a:t>Supplemental</a:t>
            </a:r>
            <a:r>
              <a:rPr lang="fr-FR" sz="2400" b="1" dirty="0"/>
              <a:t> FIGURE 1D</a:t>
            </a:r>
          </a:p>
        </p:txBody>
      </p:sp>
      <p:sp>
        <p:nvSpPr>
          <p:cNvPr id="3" name="TextBox 58">
            <a:extLst>
              <a:ext uri="{FF2B5EF4-FFF2-40B4-BE49-F238E27FC236}">
                <a16:creationId xmlns:a16="http://schemas.microsoft.com/office/drawing/2014/main" id="{6C2199E8-DB41-184B-F900-D8404B58F4C8}"/>
              </a:ext>
            </a:extLst>
          </p:cNvPr>
          <p:cNvSpPr txBox="1"/>
          <p:nvPr/>
        </p:nvSpPr>
        <p:spPr>
          <a:xfrm>
            <a:off x="5515522" y="6278714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s-E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ctin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3" descr="A blurry image of a test&#10;&#10;Description automatically generated">
            <a:extLst>
              <a:ext uri="{FF2B5EF4-FFF2-40B4-BE49-F238E27FC236}">
                <a16:creationId xmlns:a16="http://schemas.microsoft.com/office/drawing/2014/main" id="{344C98C7-3BBE-ED69-B033-48BA18D6C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" t="59917" r="2555" b="30744"/>
          <a:stretch/>
        </p:blipFill>
        <p:spPr>
          <a:xfrm>
            <a:off x="2314123" y="6256184"/>
            <a:ext cx="2175721" cy="258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3" descr="A blurry image of a test&#10;&#10;Description automatically generated">
            <a:extLst>
              <a:ext uri="{FF2B5EF4-FFF2-40B4-BE49-F238E27FC236}">
                <a16:creationId xmlns:a16="http://schemas.microsoft.com/office/drawing/2014/main" id="{43D8CFFE-0F1C-00B7-56CB-4FFF0A1C8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5181" r="76485" b="5494"/>
          <a:stretch/>
        </p:blipFill>
        <p:spPr>
          <a:xfrm>
            <a:off x="4493122" y="6256644"/>
            <a:ext cx="553555" cy="258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3" descr="A blurry image of a test&#10;&#10;Description automatically generated">
            <a:extLst>
              <a:ext uri="{FF2B5EF4-FFF2-40B4-BE49-F238E27FC236}">
                <a16:creationId xmlns:a16="http://schemas.microsoft.com/office/drawing/2014/main" id="{760DDC77-9678-F3C3-AF02-8D3305F0A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14" t="84174" r="13833" b="6501"/>
          <a:stretch/>
        </p:blipFill>
        <p:spPr>
          <a:xfrm>
            <a:off x="5047522" y="6257344"/>
            <a:ext cx="528545" cy="258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30">
            <a:extLst>
              <a:ext uri="{FF2B5EF4-FFF2-40B4-BE49-F238E27FC236}">
                <a16:creationId xmlns:a16="http://schemas.microsoft.com/office/drawing/2014/main" id="{F59F5BAC-A2BE-56D6-8138-E36518E03775}"/>
              </a:ext>
            </a:extLst>
          </p:cNvPr>
          <p:cNvSpPr txBox="1"/>
          <p:nvPr/>
        </p:nvSpPr>
        <p:spPr>
          <a:xfrm>
            <a:off x="2049587" y="6331182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sp>
        <p:nvSpPr>
          <p:cNvPr id="12" name="TextBox 58">
            <a:extLst>
              <a:ext uri="{FF2B5EF4-FFF2-40B4-BE49-F238E27FC236}">
                <a16:creationId xmlns:a16="http://schemas.microsoft.com/office/drawing/2014/main" id="{B33DBA3F-DB0E-DCCC-9D1F-03F1D3AF3A13}"/>
              </a:ext>
            </a:extLst>
          </p:cNvPr>
          <p:cNvSpPr txBox="1"/>
          <p:nvPr/>
        </p:nvSpPr>
        <p:spPr>
          <a:xfrm>
            <a:off x="5515522" y="6526489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GADPH</a:t>
            </a:r>
          </a:p>
        </p:txBody>
      </p:sp>
      <p:pic>
        <p:nvPicPr>
          <p:cNvPr id="31" name="Picture 24" descr="A close-up of several dna strips&#10;&#10;Description automatically generated">
            <a:extLst>
              <a:ext uri="{FF2B5EF4-FFF2-40B4-BE49-F238E27FC236}">
                <a16:creationId xmlns:a16="http://schemas.microsoft.com/office/drawing/2014/main" id="{B2F026F9-8E65-0654-6EA1-BA9F969F2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4" t="62607" r="751" b="31569"/>
          <a:stretch/>
        </p:blipFill>
        <p:spPr>
          <a:xfrm>
            <a:off x="2310059" y="6567240"/>
            <a:ext cx="2175721" cy="161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24" descr="A close-up of several dna strips&#10;&#10;Description automatically generated">
            <a:extLst>
              <a:ext uri="{FF2B5EF4-FFF2-40B4-BE49-F238E27FC236}">
                <a16:creationId xmlns:a16="http://schemas.microsoft.com/office/drawing/2014/main" id="{251A89EF-1397-0186-2B9B-B230C8A8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5" t="86766" r="71330" b="7363"/>
          <a:stretch/>
        </p:blipFill>
        <p:spPr>
          <a:xfrm>
            <a:off x="4493122" y="6566415"/>
            <a:ext cx="553555" cy="162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24" descr="A close-up of several dna strips&#10;&#10;Description automatically generated">
            <a:extLst>
              <a:ext uri="{FF2B5EF4-FFF2-40B4-BE49-F238E27FC236}">
                <a16:creationId xmlns:a16="http://schemas.microsoft.com/office/drawing/2014/main" id="{71287852-FCAD-3C1C-91C6-2B1D8E7F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86" t="86815" r="8611" b="7315"/>
          <a:stretch/>
        </p:blipFill>
        <p:spPr>
          <a:xfrm>
            <a:off x="5047522" y="6566089"/>
            <a:ext cx="531778" cy="162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0">
            <a:extLst>
              <a:ext uri="{FF2B5EF4-FFF2-40B4-BE49-F238E27FC236}">
                <a16:creationId xmlns:a16="http://schemas.microsoft.com/office/drawing/2014/main" id="{D35F53B7-FC1F-6545-E325-C3B8AFA896DB}"/>
              </a:ext>
            </a:extLst>
          </p:cNvPr>
          <p:cNvSpPr txBox="1"/>
          <p:nvPr/>
        </p:nvSpPr>
        <p:spPr>
          <a:xfrm>
            <a:off x="2037759" y="652513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grpSp>
        <p:nvGrpSpPr>
          <p:cNvPr id="37" name="Groupe 6">
            <a:extLst>
              <a:ext uri="{FF2B5EF4-FFF2-40B4-BE49-F238E27FC236}">
                <a16:creationId xmlns:a16="http://schemas.microsoft.com/office/drawing/2014/main" id="{7AEB5260-D89C-88A9-0C4A-F563D7FCE68B}"/>
              </a:ext>
            </a:extLst>
          </p:cNvPr>
          <p:cNvGrpSpPr/>
          <p:nvPr/>
        </p:nvGrpSpPr>
        <p:grpSpPr>
          <a:xfrm>
            <a:off x="2203546" y="5276172"/>
            <a:ext cx="3452298" cy="223138"/>
            <a:chOff x="404664" y="4942322"/>
            <a:chExt cx="3452298" cy="223138"/>
          </a:xfrm>
        </p:grpSpPr>
        <p:sp>
          <p:nvSpPr>
            <p:cNvPr id="56" name="TextBox 37">
              <a:extLst>
                <a:ext uri="{FF2B5EF4-FFF2-40B4-BE49-F238E27FC236}">
                  <a16:creationId xmlns:a16="http://schemas.microsoft.com/office/drawing/2014/main" id="{48929661-8AC7-2AC5-670F-256F201191A0}"/>
                </a:ext>
              </a:extLst>
            </p:cNvPr>
            <p:cNvSpPr txBox="1"/>
            <p:nvPr/>
          </p:nvSpPr>
          <p:spPr>
            <a:xfrm>
              <a:off x="404664" y="4942322"/>
              <a:ext cx="439544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Hypo</a:t>
              </a:r>
            </a:p>
          </p:txBody>
        </p:sp>
        <p:sp>
          <p:nvSpPr>
            <p:cNvPr id="57" name="TextBox 61">
              <a:extLst>
                <a:ext uri="{FF2B5EF4-FFF2-40B4-BE49-F238E27FC236}">
                  <a16:creationId xmlns:a16="http://schemas.microsoft.com/office/drawing/2014/main" id="{0EE4E9F2-6676-74BF-CF35-6AA2B3317BCF}"/>
                </a:ext>
              </a:extLst>
            </p:cNvPr>
            <p:cNvSpPr txBox="1"/>
            <p:nvPr/>
          </p:nvSpPr>
          <p:spPr>
            <a:xfrm>
              <a:off x="692640" y="4942322"/>
              <a:ext cx="40908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Hind</a:t>
              </a:r>
            </a:p>
          </p:txBody>
        </p:sp>
        <p:sp>
          <p:nvSpPr>
            <p:cNvPr id="58" name="TextBox 63">
              <a:extLst>
                <a:ext uri="{FF2B5EF4-FFF2-40B4-BE49-F238E27FC236}">
                  <a16:creationId xmlns:a16="http://schemas.microsoft.com/office/drawing/2014/main" id="{B6DAC03F-C7A1-9D14-FC0F-DDFF36881DE2}"/>
                </a:ext>
              </a:extLst>
            </p:cNvPr>
            <p:cNvSpPr txBox="1"/>
            <p:nvPr/>
          </p:nvSpPr>
          <p:spPr>
            <a:xfrm>
              <a:off x="980640" y="4942322"/>
              <a:ext cx="34817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Ctx</a:t>
              </a:r>
            </a:p>
          </p:txBody>
        </p:sp>
        <p:sp>
          <p:nvSpPr>
            <p:cNvPr id="59" name="TextBox 65">
              <a:extLst>
                <a:ext uri="{FF2B5EF4-FFF2-40B4-BE49-F238E27FC236}">
                  <a16:creationId xmlns:a16="http://schemas.microsoft.com/office/drawing/2014/main" id="{AB0D2FFD-B404-995C-124F-24761C4A6B3C}"/>
                </a:ext>
              </a:extLst>
            </p:cNvPr>
            <p:cNvSpPr txBox="1"/>
            <p:nvPr/>
          </p:nvSpPr>
          <p:spPr>
            <a:xfrm>
              <a:off x="1196640" y="4942322"/>
              <a:ext cx="39626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SAT</a:t>
              </a:r>
            </a:p>
          </p:txBody>
        </p:sp>
        <p:sp>
          <p:nvSpPr>
            <p:cNvPr id="60" name="TextBox 67">
              <a:extLst>
                <a:ext uri="{FF2B5EF4-FFF2-40B4-BE49-F238E27FC236}">
                  <a16:creationId xmlns:a16="http://schemas.microsoft.com/office/drawing/2014/main" id="{D8311EB1-6ACE-A8FB-903C-4FB37DFCA82E}"/>
                </a:ext>
              </a:extLst>
            </p:cNvPr>
            <p:cNvSpPr txBox="1"/>
            <p:nvPr/>
          </p:nvSpPr>
          <p:spPr>
            <a:xfrm>
              <a:off x="1448640" y="4942322"/>
              <a:ext cx="40908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GAT</a:t>
              </a:r>
            </a:p>
          </p:txBody>
        </p:sp>
        <p:sp>
          <p:nvSpPr>
            <p:cNvPr id="61" name="TextBox 68">
              <a:extLst>
                <a:ext uri="{FF2B5EF4-FFF2-40B4-BE49-F238E27FC236}">
                  <a16:creationId xmlns:a16="http://schemas.microsoft.com/office/drawing/2014/main" id="{ED6E5CAA-2FB8-3AC0-A1E5-ED05E52F3DD2}"/>
                </a:ext>
              </a:extLst>
            </p:cNvPr>
            <p:cNvSpPr txBox="1"/>
            <p:nvPr/>
          </p:nvSpPr>
          <p:spPr>
            <a:xfrm>
              <a:off x="1700640" y="4942322"/>
              <a:ext cx="39626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VAT</a:t>
              </a:r>
            </a:p>
          </p:txBody>
        </p:sp>
        <p:sp>
          <p:nvSpPr>
            <p:cNvPr id="70" name="TextBox 70">
              <a:extLst>
                <a:ext uri="{FF2B5EF4-FFF2-40B4-BE49-F238E27FC236}">
                  <a16:creationId xmlns:a16="http://schemas.microsoft.com/office/drawing/2014/main" id="{17995E3A-B12A-9A57-C4AA-865B16AA83FC}"/>
                </a:ext>
              </a:extLst>
            </p:cNvPr>
            <p:cNvSpPr txBox="1"/>
            <p:nvPr/>
          </p:nvSpPr>
          <p:spPr>
            <a:xfrm>
              <a:off x="1926000" y="4942322"/>
              <a:ext cx="39626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BAT</a:t>
              </a:r>
            </a:p>
          </p:txBody>
        </p:sp>
        <p:sp>
          <p:nvSpPr>
            <p:cNvPr id="87" name="TextBox 75">
              <a:extLst>
                <a:ext uri="{FF2B5EF4-FFF2-40B4-BE49-F238E27FC236}">
                  <a16:creationId xmlns:a16="http://schemas.microsoft.com/office/drawing/2014/main" id="{762B4683-28A2-959A-0E18-D9EC4C5C77B6}"/>
                </a:ext>
              </a:extLst>
            </p:cNvPr>
            <p:cNvSpPr txBox="1"/>
            <p:nvPr/>
          </p:nvSpPr>
          <p:spPr>
            <a:xfrm>
              <a:off x="2160000" y="4942322"/>
              <a:ext cx="421910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Liver</a:t>
              </a:r>
            </a:p>
          </p:txBody>
        </p:sp>
        <p:sp>
          <p:nvSpPr>
            <p:cNvPr id="89" name="TextBox 78">
              <a:extLst>
                <a:ext uri="{FF2B5EF4-FFF2-40B4-BE49-F238E27FC236}">
                  <a16:creationId xmlns:a16="http://schemas.microsoft.com/office/drawing/2014/main" id="{CECF167F-5C6B-1796-B077-B8C226C24F6E}"/>
                </a:ext>
              </a:extLst>
            </p:cNvPr>
            <p:cNvSpPr txBox="1"/>
            <p:nvPr/>
          </p:nvSpPr>
          <p:spPr>
            <a:xfrm>
              <a:off x="2420888" y="4942322"/>
              <a:ext cx="378630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Pan</a:t>
              </a:r>
            </a:p>
          </p:txBody>
        </p:sp>
        <p:sp>
          <p:nvSpPr>
            <p:cNvPr id="90" name="TextBox 87">
              <a:extLst>
                <a:ext uri="{FF2B5EF4-FFF2-40B4-BE49-F238E27FC236}">
                  <a16:creationId xmlns:a16="http://schemas.microsoft.com/office/drawing/2014/main" id="{918E9890-5289-4E19-557A-A8E4896C432B}"/>
                </a:ext>
              </a:extLst>
            </p:cNvPr>
            <p:cNvSpPr txBox="1"/>
            <p:nvPr/>
          </p:nvSpPr>
          <p:spPr>
            <a:xfrm>
              <a:off x="2683918" y="4942322"/>
              <a:ext cx="38504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</a:p>
          </p:txBody>
        </p:sp>
        <p:sp>
          <p:nvSpPr>
            <p:cNvPr id="91" name="TextBox 88">
              <a:extLst>
                <a:ext uri="{FF2B5EF4-FFF2-40B4-BE49-F238E27FC236}">
                  <a16:creationId xmlns:a16="http://schemas.microsoft.com/office/drawing/2014/main" id="{33100B7E-6F3F-2951-6B6F-4172E3404D94}"/>
                </a:ext>
              </a:extLst>
            </p:cNvPr>
            <p:cNvSpPr txBox="1"/>
            <p:nvPr/>
          </p:nvSpPr>
          <p:spPr>
            <a:xfrm>
              <a:off x="2924640" y="4942322"/>
              <a:ext cx="341760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Sol</a:t>
              </a:r>
            </a:p>
          </p:txBody>
        </p:sp>
        <p:sp>
          <p:nvSpPr>
            <p:cNvPr id="92" name="TextBox 93">
              <a:extLst>
                <a:ext uri="{FF2B5EF4-FFF2-40B4-BE49-F238E27FC236}">
                  <a16:creationId xmlns:a16="http://schemas.microsoft.com/office/drawing/2014/main" id="{14E21A3D-87A9-76C1-2765-F94E5D7B7E8F}"/>
                </a:ext>
              </a:extLst>
            </p:cNvPr>
            <p:cNvSpPr txBox="1"/>
            <p:nvPr/>
          </p:nvSpPr>
          <p:spPr>
            <a:xfrm>
              <a:off x="3170342" y="4942322"/>
              <a:ext cx="402674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 err="1">
                  <a:latin typeface="Arial" panose="020B0604020202020204" pitchFamily="34" charset="0"/>
                  <a:cs typeface="Arial" panose="020B0604020202020204" pitchFamily="34" charset="0"/>
                </a:rPr>
                <a:t>Kidn</a:t>
              </a:r>
              <a:endParaRPr lang="en-GB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4">
              <a:extLst>
                <a:ext uri="{FF2B5EF4-FFF2-40B4-BE49-F238E27FC236}">
                  <a16:creationId xmlns:a16="http://schemas.microsoft.com/office/drawing/2014/main" id="{542D7DB1-A1BD-F65A-928B-6D40DCCA4E97}"/>
                </a:ext>
              </a:extLst>
            </p:cNvPr>
            <p:cNvSpPr txBox="1"/>
            <p:nvPr/>
          </p:nvSpPr>
          <p:spPr>
            <a:xfrm>
              <a:off x="3428640" y="4942322"/>
              <a:ext cx="42832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50" dirty="0">
                  <a:latin typeface="Arial" panose="020B0604020202020204" pitchFamily="34" charset="0"/>
                  <a:cs typeface="Arial" panose="020B0604020202020204" pitchFamily="34" charset="0"/>
                </a:rPr>
                <a:t>Lung</a:t>
              </a:r>
            </a:p>
          </p:txBody>
        </p:sp>
      </p:grpSp>
      <p:pic>
        <p:nvPicPr>
          <p:cNvPr id="39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E58540AD-FC7D-E00A-791E-7B8059E9A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" t="50055" r="2370" b="42119"/>
          <a:stretch/>
        </p:blipFill>
        <p:spPr>
          <a:xfrm>
            <a:off x="2314123" y="5499895"/>
            <a:ext cx="2191575" cy="233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74D68717-6B6C-1B47-A839-97A6EB08F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9" t="73041" r="75787" b="19133"/>
          <a:stretch/>
        </p:blipFill>
        <p:spPr>
          <a:xfrm>
            <a:off x="4493122" y="5499133"/>
            <a:ext cx="555162" cy="233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76C5BE07-DA5E-A895-8222-41702B17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67" t="72984" r="11175" b="19191"/>
          <a:stretch/>
        </p:blipFill>
        <p:spPr>
          <a:xfrm>
            <a:off x="5047522" y="5499133"/>
            <a:ext cx="539266" cy="233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TextBox 58">
            <a:extLst>
              <a:ext uri="{FF2B5EF4-FFF2-40B4-BE49-F238E27FC236}">
                <a16:creationId xmlns:a16="http://schemas.microsoft.com/office/drawing/2014/main" id="{3EA05654-83D8-D1AD-576D-5A32D29DC976}"/>
              </a:ext>
            </a:extLst>
          </p:cNvPr>
          <p:cNvSpPr txBox="1"/>
          <p:nvPr/>
        </p:nvSpPr>
        <p:spPr>
          <a:xfrm>
            <a:off x="5515522" y="555145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CD36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30DEB831-7D88-E135-45F4-94858F329CE3}"/>
              </a:ext>
            </a:extLst>
          </p:cNvPr>
          <p:cNvSpPr txBox="1"/>
          <p:nvPr/>
        </p:nvSpPr>
        <p:spPr>
          <a:xfrm>
            <a:off x="1999138" y="551235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100-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C56268-9FC1-D9C1-80F3-6DF72F0FA472}"/>
              </a:ext>
            </a:extLst>
          </p:cNvPr>
          <p:cNvSpPr txBox="1"/>
          <p:nvPr/>
        </p:nvSpPr>
        <p:spPr>
          <a:xfrm>
            <a:off x="2041123" y="576193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15-</a:t>
            </a:r>
          </a:p>
        </p:txBody>
      </p:sp>
      <p:pic>
        <p:nvPicPr>
          <p:cNvPr id="51" name="Picture 6" descr="A close-up of several black and white images&#10;&#10;Description automatically generated">
            <a:extLst>
              <a:ext uri="{FF2B5EF4-FFF2-40B4-BE49-F238E27FC236}">
                <a16:creationId xmlns:a16="http://schemas.microsoft.com/office/drawing/2014/main" id="{1ACFE474-C1C4-D808-704E-93868BEEE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83" t="56414" b="31337"/>
          <a:stretch/>
        </p:blipFill>
        <p:spPr>
          <a:xfrm>
            <a:off x="2314123" y="5781789"/>
            <a:ext cx="2211474" cy="419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6" descr="A close-up of several black and white images&#10;&#10;Description automatically generated">
            <a:extLst>
              <a:ext uri="{FF2B5EF4-FFF2-40B4-BE49-F238E27FC236}">
                <a16:creationId xmlns:a16="http://schemas.microsoft.com/office/drawing/2014/main" id="{5074D0B5-A701-B868-41A6-5B80330A57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2" t="81644" r="67190" b="6932"/>
          <a:stretch/>
        </p:blipFill>
        <p:spPr>
          <a:xfrm>
            <a:off x="4491559" y="5781789"/>
            <a:ext cx="549900" cy="419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6" descr="A close-up of several black and white images&#10;&#10;Description automatically generated">
            <a:extLst>
              <a:ext uri="{FF2B5EF4-FFF2-40B4-BE49-F238E27FC236}">
                <a16:creationId xmlns:a16="http://schemas.microsoft.com/office/drawing/2014/main" id="{A58AA054-0E31-0430-2897-208CCEC24D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61" t="81539" r="9706" b="6213"/>
          <a:stretch/>
        </p:blipFill>
        <p:spPr>
          <a:xfrm>
            <a:off x="5047580" y="5781677"/>
            <a:ext cx="525503" cy="419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91DD8F94-C9A3-4E8B-63B7-F9744E976492}"/>
              </a:ext>
            </a:extLst>
          </p:cNvPr>
          <p:cNvSpPr txBox="1"/>
          <p:nvPr/>
        </p:nvSpPr>
        <p:spPr>
          <a:xfrm>
            <a:off x="5515522" y="5887141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Endo1</a:t>
            </a:r>
          </a:p>
        </p:txBody>
      </p:sp>
      <p:sp>
        <p:nvSpPr>
          <p:cNvPr id="55" name="TextBox 49">
            <a:extLst>
              <a:ext uri="{FF2B5EF4-FFF2-40B4-BE49-F238E27FC236}">
                <a16:creationId xmlns:a16="http://schemas.microsoft.com/office/drawing/2014/main" id="{E125AF68-33FA-DD36-2686-E4CE3C8E19A7}"/>
              </a:ext>
            </a:extLst>
          </p:cNvPr>
          <p:cNvSpPr txBox="1"/>
          <p:nvPr/>
        </p:nvSpPr>
        <p:spPr>
          <a:xfrm>
            <a:off x="1915514" y="5301189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</a:p>
        </p:txBody>
      </p:sp>
      <p:sp>
        <p:nvSpPr>
          <p:cNvPr id="95" name="TextBox 58">
            <a:extLst>
              <a:ext uri="{FF2B5EF4-FFF2-40B4-BE49-F238E27FC236}">
                <a16:creationId xmlns:a16="http://schemas.microsoft.com/office/drawing/2014/main" id="{0104F223-77A1-1225-8D45-C2B1D3C22725}"/>
              </a:ext>
            </a:extLst>
          </p:cNvPr>
          <p:cNvSpPr txBox="1"/>
          <p:nvPr/>
        </p:nvSpPr>
        <p:spPr>
          <a:xfrm>
            <a:off x="5500730" y="3372655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s-E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ctin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23" descr="A blurry image of a test&#10;&#10;Description automatically generated">
            <a:extLst>
              <a:ext uri="{FF2B5EF4-FFF2-40B4-BE49-F238E27FC236}">
                <a16:creationId xmlns:a16="http://schemas.microsoft.com/office/drawing/2014/main" id="{59ACE348-3823-F3CC-EE00-B461B9EA0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40" t="48169" r="-2084" b="26854"/>
          <a:stretch/>
        </p:blipFill>
        <p:spPr>
          <a:xfrm>
            <a:off x="3006100" y="3038721"/>
            <a:ext cx="2519278" cy="692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7" name="Picture 23" descr="A blurry image of a test&#10;&#10;Description automatically generated">
            <a:extLst>
              <a:ext uri="{FF2B5EF4-FFF2-40B4-BE49-F238E27FC236}">
                <a16:creationId xmlns:a16="http://schemas.microsoft.com/office/drawing/2014/main" id="{6E7E2FDD-04A2-82C2-35A9-E4667D42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74807" r="8640" b="210"/>
          <a:stretch/>
        </p:blipFill>
        <p:spPr>
          <a:xfrm>
            <a:off x="6733491" y="2917074"/>
            <a:ext cx="2150583" cy="692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0" name="TextBox 58">
            <a:extLst>
              <a:ext uri="{FF2B5EF4-FFF2-40B4-BE49-F238E27FC236}">
                <a16:creationId xmlns:a16="http://schemas.microsoft.com/office/drawing/2014/main" id="{FA957821-2011-7345-8915-B51DAA1125E3}"/>
              </a:ext>
            </a:extLst>
          </p:cNvPr>
          <p:cNvSpPr txBox="1"/>
          <p:nvPr/>
        </p:nvSpPr>
        <p:spPr>
          <a:xfrm>
            <a:off x="5464226" y="4442232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GADPH</a:t>
            </a:r>
          </a:p>
        </p:txBody>
      </p:sp>
      <p:pic>
        <p:nvPicPr>
          <p:cNvPr id="101" name="Picture 24" descr="A close-up of several dna strips&#10;&#10;Description automatically generated">
            <a:extLst>
              <a:ext uri="{FF2B5EF4-FFF2-40B4-BE49-F238E27FC236}">
                <a16:creationId xmlns:a16="http://schemas.microsoft.com/office/drawing/2014/main" id="{2C8A692D-C229-768F-2F25-56FF49954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5" t="46444" r="-4419" b="28604"/>
          <a:stretch/>
        </p:blipFill>
        <p:spPr>
          <a:xfrm>
            <a:off x="3006101" y="4040001"/>
            <a:ext cx="2509700" cy="692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Picture 24" descr="A close-up of several dna strips&#10;&#10;Description automatically generated">
            <a:extLst>
              <a:ext uri="{FF2B5EF4-FFF2-40B4-BE49-F238E27FC236}">
                <a16:creationId xmlns:a16="http://schemas.microsoft.com/office/drawing/2014/main" id="{E557BDE9-1E30-229E-7F51-137D8F98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4" t="73954" r="3143" b="-1257"/>
          <a:stretch/>
        </p:blipFill>
        <p:spPr>
          <a:xfrm>
            <a:off x="6733491" y="3722884"/>
            <a:ext cx="2150583" cy="757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7" name="TextBox 37">
            <a:extLst>
              <a:ext uri="{FF2B5EF4-FFF2-40B4-BE49-F238E27FC236}">
                <a16:creationId xmlns:a16="http://schemas.microsoft.com/office/drawing/2014/main" id="{75E5D6AA-6950-5FF3-A763-2B90B79890FF}"/>
              </a:ext>
            </a:extLst>
          </p:cNvPr>
          <p:cNvSpPr txBox="1"/>
          <p:nvPr/>
        </p:nvSpPr>
        <p:spPr>
          <a:xfrm>
            <a:off x="3218993" y="779507"/>
            <a:ext cx="43954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Hypo</a:t>
            </a:r>
          </a:p>
        </p:txBody>
      </p:sp>
      <p:sp>
        <p:nvSpPr>
          <p:cNvPr id="118" name="TextBox 61">
            <a:extLst>
              <a:ext uri="{FF2B5EF4-FFF2-40B4-BE49-F238E27FC236}">
                <a16:creationId xmlns:a16="http://schemas.microsoft.com/office/drawing/2014/main" id="{64D30FDD-81F9-7AFE-604B-B90214C7FB36}"/>
              </a:ext>
            </a:extLst>
          </p:cNvPr>
          <p:cNvSpPr txBox="1"/>
          <p:nvPr/>
        </p:nvSpPr>
        <p:spPr>
          <a:xfrm>
            <a:off x="3506969" y="779507"/>
            <a:ext cx="40908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</p:txBody>
      </p:sp>
      <p:sp>
        <p:nvSpPr>
          <p:cNvPr id="119" name="TextBox 63">
            <a:extLst>
              <a:ext uri="{FF2B5EF4-FFF2-40B4-BE49-F238E27FC236}">
                <a16:creationId xmlns:a16="http://schemas.microsoft.com/office/drawing/2014/main" id="{1F6AAE8D-7398-9421-2D9E-FB534F4BCD08}"/>
              </a:ext>
            </a:extLst>
          </p:cNvPr>
          <p:cNvSpPr txBox="1"/>
          <p:nvPr/>
        </p:nvSpPr>
        <p:spPr>
          <a:xfrm>
            <a:off x="3794969" y="779507"/>
            <a:ext cx="34817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Ctx</a:t>
            </a:r>
          </a:p>
        </p:txBody>
      </p:sp>
      <p:sp>
        <p:nvSpPr>
          <p:cNvPr id="120" name="TextBox 65">
            <a:extLst>
              <a:ext uri="{FF2B5EF4-FFF2-40B4-BE49-F238E27FC236}">
                <a16:creationId xmlns:a16="http://schemas.microsoft.com/office/drawing/2014/main" id="{B0B2E916-6E75-3F2F-F769-E7C4F2CF95DC}"/>
              </a:ext>
            </a:extLst>
          </p:cNvPr>
          <p:cNvSpPr txBox="1"/>
          <p:nvPr/>
        </p:nvSpPr>
        <p:spPr>
          <a:xfrm>
            <a:off x="4010969" y="779507"/>
            <a:ext cx="39626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</a:p>
        </p:txBody>
      </p:sp>
      <p:sp>
        <p:nvSpPr>
          <p:cNvPr id="121" name="TextBox 67">
            <a:extLst>
              <a:ext uri="{FF2B5EF4-FFF2-40B4-BE49-F238E27FC236}">
                <a16:creationId xmlns:a16="http://schemas.microsoft.com/office/drawing/2014/main" id="{94D99E4C-DBD5-10C8-9065-880F6A05FEC2}"/>
              </a:ext>
            </a:extLst>
          </p:cNvPr>
          <p:cNvSpPr txBox="1"/>
          <p:nvPr/>
        </p:nvSpPr>
        <p:spPr>
          <a:xfrm>
            <a:off x="4262969" y="779507"/>
            <a:ext cx="40908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GAT</a:t>
            </a:r>
          </a:p>
        </p:txBody>
      </p:sp>
      <p:sp>
        <p:nvSpPr>
          <p:cNvPr id="122" name="TextBox 68">
            <a:extLst>
              <a:ext uri="{FF2B5EF4-FFF2-40B4-BE49-F238E27FC236}">
                <a16:creationId xmlns:a16="http://schemas.microsoft.com/office/drawing/2014/main" id="{B90842AD-87B0-227F-7265-DCE53B57524A}"/>
              </a:ext>
            </a:extLst>
          </p:cNvPr>
          <p:cNvSpPr txBox="1"/>
          <p:nvPr/>
        </p:nvSpPr>
        <p:spPr>
          <a:xfrm>
            <a:off x="4514969" y="779507"/>
            <a:ext cx="39626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VAT</a:t>
            </a:r>
          </a:p>
        </p:txBody>
      </p:sp>
      <p:sp>
        <p:nvSpPr>
          <p:cNvPr id="123" name="TextBox 70">
            <a:extLst>
              <a:ext uri="{FF2B5EF4-FFF2-40B4-BE49-F238E27FC236}">
                <a16:creationId xmlns:a16="http://schemas.microsoft.com/office/drawing/2014/main" id="{36584AEB-3B7D-9D03-6358-5682B30A38C5}"/>
              </a:ext>
            </a:extLst>
          </p:cNvPr>
          <p:cNvSpPr txBox="1"/>
          <p:nvPr/>
        </p:nvSpPr>
        <p:spPr>
          <a:xfrm>
            <a:off x="4740329" y="779507"/>
            <a:ext cx="39626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BAT</a:t>
            </a:r>
          </a:p>
        </p:txBody>
      </p:sp>
      <p:sp>
        <p:nvSpPr>
          <p:cNvPr id="124" name="TextBox 75">
            <a:extLst>
              <a:ext uri="{FF2B5EF4-FFF2-40B4-BE49-F238E27FC236}">
                <a16:creationId xmlns:a16="http://schemas.microsoft.com/office/drawing/2014/main" id="{21D2FC11-940E-3A79-BFE7-529CD964CC9D}"/>
              </a:ext>
            </a:extLst>
          </p:cNvPr>
          <p:cNvSpPr txBox="1"/>
          <p:nvPr/>
        </p:nvSpPr>
        <p:spPr>
          <a:xfrm>
            <a:off x="4974329" y="779507"/>
            <a:ext cx="42191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</a:p>
        </p:txBody>
      </p:sp>
      <p:sp>
        <p:nvSpPr>
          <p:cNvPr id="125" name="TextBox 78">
            <a:extLst>
              <a:ext uri="{FF2B5EF4-FFF2-40B4-BE49-F238E27FC236}">
                <a16:creationId xmlns:a16="http://schemas.microsoft.com/office/drawing/2014/main" id="{B5CC0840-7E2B-DE7C-B7C8-69F6121FF0F2}"/>
              </a:ext>
            </a:extLst>
          </p:cNvPr>
          <p:cNvSpPr txBox="1"/>
          <p:nvPr/>
        </p:nvSpPr>
        <p:spPr>
          <a:xfrm>
            <a:off x="5235217" y="779507"/>
            <a:ext cx="3786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Pan</a:t>
            </a:r>
          </a:p>
        </p:txBody>
      </p:sp>
      <p:sp>
        <p:nvSpPr>
          <p:cNvPr id="126" name="TextBox 87">
            <a:extLst>
              <a:ext uri="{FF2B5EF4-FFF2-40B4-BE49-F238E27FC236}">
                <a16:creationId xmlns:a16="http://schemas.microsoft.com/office/drawing/2014/main" id="{39EDFE66-F5F1-C57A-C53F-3D99B75F4CB2}"/>
              </a:ext>
            </a:extLst>
          </p:cNvPr>
          <p:cNvSpPr txBox="1"/>
          <p:nvPr/>
        </p:nvSpPr>
        <p:spPr>
          <a:xfrm>
            <a:off x="6731928" y="783331"/>
            <a:ext cx="38504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</p:txBody>
      </p:sp>
      <p:sp>
        <p:nvSpPr>
          <p:cNvPr id="127" name="TextBox 88">
            <a:extLst>
              <a:ext uri="{FF2B5EF4-FFF2-40B4-BE49-F238E27FC236}">
                <a16:creationId xmlns:a16="http://schemas.microsoft.com/office/drawing/2014/main" id="{1B644F2E-15BF-AEA5-F23F-25C8C1A9C667}"/>
              </a:ext>
            </a:extLst>
          </p:cNvPr>
          <p:cNvSpPr txBox="1"/>
          <p:nvPr/>
        </p:nvSpPr>
        <p:spPr>
          <a:xfrm>
            <a:off x="6972650" y="783331"/>
            <a:ext cx="34176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</a:p>
        </p:txBody>
      </p:sp>
      <p:sp>
        <p:nvSpPr>
          <p:cNvPr id="128" name="TextBox 93">
            <a:extLst>
              <a:ext uri="{FF2B5EF4-FFF2-40B4-BE49-F238E27FC236}">
                <a16:creationId xmlns:a16="http://schemas.microsoft.com/office/drawing/2014/main" id="{10907C0C-5C0A-4FD5-32AC-B019B384EFCA}"/>
              </a:ext>
            </a:extLst>
          </p:cNvPr>
          <p:cNvSpPr txBox="1"/>
          <p:nvPr/>
        </p:nvSpPr>
        <p:spPr>
          <a:xfrm>
            <a:off x="8160253" y="7558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 err="1">
                <a:latin typeface="Arial" panose="020B0604020202020204" pitchFamily="34" charset="0"/>
                <a:cs typeface="Arial" panose="020B0604020202020204" pitchFamily="34" charset="0"/>
              </a:rPr>
              <a:t>Kidn</a:t>
            </a:r>
            <a:endParaRPr lang="en-GB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94">
            <a:extLst>
              <a:ext uri="{FF2B5EF4-FFF2-40B4-BE49-F238E27FC236}">
                <a16:creationId xmlns:a16="http://schemas.microsoft.com/office/drawing/2014/main" id="{6BEA2011-2224-BBCD-1905-48A35F50C265}"/>
              </a:ext>
            </a:extLst>
          </p:cNvPr>
          <p:cNvSpPr txBox="1"/>
          <p:nvPr/>
        </p:nvSpPr>
        <p:spPr>
          <a:xfrm>
            <a:off x="8418551" y="755828"/>
            <a:ext cx="42832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dirty="0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</a:p>
        </p:txBody>
      </p:sp>
      <p:pic>
        <p:nvPicPr>
          <p:cNvPr id="106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50BF683B-8B2F-A8FE-6228-B2517270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42" t="46768" r="1912" b="28298"/>
          <a:stretch/>
        </p:blipFill>
        <p:spPr>
          <a:xfrm>
            <a:off x="3105738" y="1007870"/>
            <a:ext cx="2410063" cy="743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18713C74-51E4-985B-C570-6B4ACE323B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9" t="71101" r="5131" b="2026"/>
          <a:stretch/>
        </p:blipFill>
        <p:spPr>
          <a:xfrm>
            <a:off x="6734933" y="1042500"/>
            <a:ext cx="2152147" cy="801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9" name="TextBox 58">
            <a:extLst>
              <a:ext uri="{FF2B5EF4-FFF2-40B4-BE49-F238E27FC236}">
                <a16:creationId xmlns:a16="http://schemas.microsoft.com/office/drawing/2014/main" id="{CF8356A5-7700-9D3A-BD58-01E6F8ACFE3C}"/>
              </a:ext>
            </a:extLst>
          </p:cNvPr>
          <p:cNvSpPr txBox="1"/>
          <p:nvPr/>
        </p:nvSpPr>
        <p:spPr>
          <a:xfrm>
            <a:off x="5495494" y="1115408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CD36</a:t>
            </a:r>
          </a:p>
        </p:txBody>
      </p:sp>
      <p:pic>
        <p:nvPicPr>
          <p:cNvPr id="112" name="Picture 6" descr="A close-up of several black and white images&#10;&#10;Description automatically generated">
            <a:extLst>
              <a:ext uri="{FF2B5EF4-FFF2-40B4-BE49-F238E27FC236}">
                <a16:creationId xmlns:a16="http://schemas.microsoft.com/office/drawing/2014/main" id="{2D06EC22-6637-CBE4-24AF-E8E7CE468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9" t="50388" b="22130"/>
          <a:stretch/>
        </p:blipFill>
        <p:spPr>
          <a:xfrm>
            <a:off x="3105738" y="1930057"/>
            <a:ext cx="2419640" cy="941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3" name="Picture 6" descr="A close-up of several black and white images&#10;&#10;Description automatically generated">
            <a:extLst>
              <a:ext uri="{FF2B5EF4-FFF2-40B4-BE49-F238E27FC236}">
                <a16:creationId xmlns:a16="http://schemas.microsoft.com/office/drawing/2014/main" id="{B2E690A5-5E83-A082-3996-EFB451E58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t="77971" r="4581" b="-2230"/>
          <a:stretch/>
        </p:blipFill>
        <p:spPr>
          <a:xfrm>
            <a:off x="6731928" y="1948597"/>
            <a:ext cx="2152146" cy="891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5" name="TextBox 58">
            <a:extLst>
              <a:ext uri="{FF2B5EF4-FFF2-40B4-BE49-F238E27FC236}">
                <a16:creationId xmlns:a16="http://schemas.microsoft.com/office/drawing/2014/main" id="{E22A15CE-271F-449E-F48F-CD5CB5962D39}"/>
              </a:ext>
            </a:extLst>
          </p:cNvPr>
          <p:cNvSpPr txBox="1"/>
          <p:nvPr/>
        </p:nvSpPr>
        <p:spPr>
          <a:xfrm>
            <a:off x="5499478" y="2219700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Endo1</a:t>
            </a:r>
          </a:p>
        </p:txBody>
      </p:sp>
      <p:sp>
        <p:nvSpPr>
          <p:cNvPr id="130" name="Rectangle 41">
            <a:extLst>
              <a:ext uri="{FF2B5EF4-FFF2-40B4-BE49-F238E27FC236}">
                <a16:creationId xmlns:a16="http://schemas.microsoft.com/office/drawing/2014/main" id="{F8C0BD34-5905-6F21-031A-E68619E515DF}"/>
              </a:ext>
            </a:extLst>
          </p:cNvPr>
          <p:cNvSpPr/>
          <p:nvPr/>
        </p:nvSpPr>
        <p:spPr>
          <a:xfrm>
            <a:off x="3177837" y="1115408"/>
            <a:ext cx="2337964" cy="2113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1" name="Rectangle 41">
            <a:extLst>
              <a:ext uri="{FF2B5EF4-FFF2-40B4-BE49-F238E27FC236}">
                <a16:creationId xmlns:a16="http://schemas.microsoft.com/office/drawing/2014/main" id="{BB347443-9306-8636-D079-E61FDA6EDBBC}"/>
              </a:ext>
            </a:extLst>
          </p:cNvPr>
          <p:cNvSpPr/>
          <p:nvPr/>
        </p:nvSpPr>
        <p:spPr>
          <a:xfrm>
            <a:off x="3172105" y="2147835"/>
            <a:ext cx="2337964" cy="3567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2" name="Rectangle 41">
            <a:extLst>
              <a:ext uri="{FF2B5EF4-FFF2-40B4-BE49-F238E27FC236}">
                <a16:creationId xmlns:a16="http://schemas.microsoft.com/office/drawing/2014/main" id="{3C51BBBE-2FF7-50BC-1F6E-0EC8B76944FA}"/>
              </a:ext>
            </a:extLst>
          </p:cNvPr>
          <p:cNvSpPr/>
          <p:nvPr/>
        </p:nvSpPr>
        <p:spPr>
          <a:xfrm>
            <a:off x="3173251" y="3372767"/>
            <a:ext cx="2337964" cy="2115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3" name="Rectangle 41">
            <a:extLst>
              <a:ext uri="{FF2B5EF4-FFF2-40B4-BE49-F238E27FC236}">
                <a16:creationId xmlns:a16="http://schemas.microsoft.com/office/drawing/2014/main" id="{BE484B4A-CC52-1F90-F19B-D556BC2B730A}"/>
              </a:ext>
            </a:extLst>
          </p:cNvPr>
          <p:cNvSpPr/>
          <p:nvPr/>
        </p:nvSpPr>
        <p:spPr>
          <a:xfrm>
            <a:off x="3174398" y="4494568"/>
            <a:ext cx="2337964" cy="1314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4" name="Rectangle 41">
            <a:extLst>
              <a:ext uri="{FF2B5EF4-FFF2-40B4-BE49-F238E27FC236}">
                <a16:creationId xmlns:a16="http://schemas.microsoft.com/office/drawing/2014/main" id="{B708D96D-5C51-1A87-9940-ABC8D28E2020}"/>
              </a:ext>
            </a:extLst>
          </p:cNvPr>
          <p:cNvSpPr/>
          <p:nvPr/>
        </p:nvSpPr>
        <p:spPr>
          <a:xfrm>
            <a:off x="6746522" y="1116556"/>
            <a:ext cx="530327" cy="210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5" name="Rectangle 41">
            <a:extLst>
              <a:ext uri="{FF2B5EF4-FFF2-40B4-BE49-F238E27FC236}">
                <a16:creationId xmlns:a16="http://schemas.microsoft.com/office/drawing/2014/main" id="{E3A7BB6A-A4FE-5024-32D0-18AE1825073B}"/>
              </a:ext>
            </a:extLst>
          </p:cNvPr>
          <p:cNvSpPr/>
          <p:nvPr/>
        </p:nvSpPr>
        <p:spPr>
          <a:xfrm>
            <a:off x="6747669" y="2162730"/>
            <a:ext cx="530327" cy="2848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6" name="Rectangle 41">
            <a:extLst>
              <a:ext uri="{FF2B5EF4-FFF2-40B4-BE49-F238E27FC236}">
                <a16:creationId xmlns:a16="http://schemas.microsoft.com/office/drawing/2014/main" id="{681CBCFB-3183-F41A-F159-9D684E4A1A7E}"/>
              </a:ext>
            </a:extLst>
          </p:cNvPr>
          <p:cNvSpPr/>
          <p:nvPr/>
        </p:nvSpPr>
        <p:spPr>
          <a:xfrm>
            <a:off x="6776315" y="3229529"/>
            <a:ext cx="530327" cy="210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7" name="Rectangle 41">
            <a:extLst>
              <a:ext uri="{FF2B5EF4-FFF2-40B4-BE49-F238E27FC236}">
                <a16:creationId xmlns:a16="http://schemas.microsoft.com/office/drawing/2014/main" id="{EE2A5FCE-96C9-1436-0AB7-B5DCBFC84F35}"/>
              </a:ext>
            </a:extLst>
          </p:cNvPr>
          <p:cNvSpPr/>
          <p:nvPr/>
        </p:nvSpPr>
        <p:spPr>
          <a:xfrm>
            <a:off x="6770586" y="4055696"/>
            <a:ext cx="530327" cy="210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2" name="Rectangle 41">
            <a:extLst>
              <a:ext uri="{FF2B5EF4-FFF2-40B4-BE49-F238E27FC236}">
                <a16:creationId xmlns:a16="http://schemas.microsoft.com/office/drawing/2014/main" id="{6311CB5C-9E40-72A0-E5F3-2F4D2C401819}"/>
              </a:ext>
            </a:extLst>
          </p:cNvPr>
          <p:cNvSpPr/>
          <p:nvPr/>
        </p:nvSpPr>
        <p:spPr>
          <a:xfrm>
            <a:off x="8218959" y="1117702"/>
            <a:ext cx="530327" cy="210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3" name="Rectangle 41">
            <a:extLst>
              <a:ext uri="{FF2B5EF4-FFF2-40B4-BE49-F238E27FC236}">
                <a16:creationId xmlns:a16="http://schemas.microsoft.com/office/drawing/2014/main" id="{FDF2F448-9970-5A64-D794-938825906041}"/>
              </a:ext>
            </a:extLst>
          </p:cNvPr>
          <p:cNvSpPr/>
          <p:nvPr/>
        </p:nvSpPr>
        <p:spPr>
          <a:xfrm>
            <a:off x="8220106" y="2163876"/>
            <a:ext cx="530327" cy="2860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4" name="Rectangle 41">
            <a:extLst>
              <a:ext uri="{FF2B5EF4-FFF2-40B4-BE49-F238E27FC236}">
                <a16:creationId xmlns:a16="http://schemas.microsoft.com/office/drawing/2014/main" id="{E37528F8-CF8F-008E-EF90-2E74EF699BE3}"/>
              </a:ext>
            </a:extLst>
          </p:cNvPr>
          <p:cNvSpPr/>
          <p:nvPr/>
        </p:nvSpPr>
        <p:spPr>
          <a:xfrm>
            <a:off x="8248752" y="3196300"/>
            <a:ext cx="530327" cy="210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5" name="Rectangle 41">
            <a:extLst>
              <a:ext uri="{FF2B5EF4-FFF2-40B4-BE49-F238E27FC236}">
                <a16:creationId xmlns:a16="http://schemas.microsoft.com/office/drawing/2014/main" id="{12A5663D-87E8-3369-7AAF-BE7AB68691E6}"/>
              </a:ext>
            </a:extLst>
          </p:cNvPr>
          <p:cNvSpPr/>
          <p:nvPr/>
        </p:nvSpPr>
        <p:spPr>
          <a:xfrm>
            <a:off x="8243023" y="4089934"/>
            <a:ext cx="530327" cy="1909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6" name="TextBox 58">
            <a:extLst>
              <a:ext uri="{FF2B5EF4-FFF2-40B4-BE49-F238E27FC236}">
                <a16:creationId xmlns:a16="http://schemas.microsoft.com/office/drawing/2014/main" id="{5CF3AFB2-C0FE-CAA5-F509-EE38E71677C7}"/>
              </a:ext>
            </a:extLst>
          </p:cNvPr>
          <p:cNvSpPr txBox="1"/>
          <p:nvPr/>
        </p:nvSpPr>
        <p:spPr>
          <a:xfrm>
            <a:off x="8878527" y="3186009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s-E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ctin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58">
            <a:extLst>
              <a:ext uri="{FF2B5EF4-FFF2-40B4-BE49-F238E27FC236}">
                <a16:creationId xmlns:a16="http://schemas.microsoft.com/office/drawing/2014/main" id="{8AF950EF-5912-E78A-EFBC-E64867DD97CC}"/>
              </a:ext>
            </a:extLst>
          </p:cNvPr>
          <p:cNvSpPr txBox="1"/>
          <p:nvPr/>
        </p:nvSpPr>
        <p:spPr>
          <a:xfrm>
            <a:off x="8864837" y="4040001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GADPH</a:t>
            </a:r>
          </a:p>
        </p:txBody>
      </p:sp>
      <p:sp>
        <p:nvSpPr>
          <p:cNvPr id="148" name="TextBox 58">
            <a:extLst>
              <a:ext uri="{FF2B5EF4-FFF2-40B4-BE49-F238E27FC236}">
                <a16:creationId xmlns:a16="http://schemas.microsoft.com/office/drawing/2014/main" id="{C42C4456-BD8B-AA0B-33A9-D9DD1C352D01}"/>
              </a:ext>
            </a:extLst>
          </p:cNvPr>
          <p:cNvSpPr txBox="1"/>
          <p:nvPr/>
        </p:nvSpPr>
        <p:spPr>
          <a:xfrm>
            <a:off x="8884074" y="1105691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CD36</a:t>
            </a:r>
          </a:p>
        </p:txBody>
      </p:sp>
      <p:sp>
        <p:nvSpPr>
          <p:cNvPr id="149" name="TextBox 58">
            <a:extLst>
              <a:ext uri="{FF2B5EF4-FFF2-40B4-BE49-F238E27FC236}">
                <a16:creationId xmlns:a16="http://schemas.microsoft.com/office/drawing/2014/main" id="{9CC5D1F5-002C-5A24-44FC-1D484BFF9DBA}"/>
              </a:ext>
            </a:extLst>
          </p:cNvPr>
          <p:cNvSpPr txBox="1"/>
          <p:nvPr/>
        </p:nvSpPr>
        <p:spPr>
          <a:xfrm>
            <a:off x="8864837" y="2208060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Endo1</a:t>
            </a:r>
          </a:p>
        </p:txBody>
      </p:sp>
      <p:sp>
        <p:nvSpPr>
          <p:cNvPr id="5" name="TextBox 188">
            <a:extLst>
              <a:ext uri="{FF2B5EF4-FFF2-40B4-BE49-F238E27FC236}">
                <a16:creationId xmlns:a16="http://schemas.microsoft.com/office/drawing/2014/main" id="{86EB45A3-34F5-D3E0-3E86-24AA2108E92F}"/>
              </a:ext>
            </a:extLst>
          </p:cNvPr>
          <p:cNvSpPr txBox="1"/>
          <p:nvPr/>
        </p:nvSpPr>
        <p:spPr>
          <a:xfrm>
            <a:off x="7352277" y="6348751"/>
            <a:ext cx="497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Membranes were cut into 2 parts and blotted against the indicated antibody.</a:t>
            </a:r>
          </a:p>
          <a:p>
            <a:r>
              <a:rPr lang="el-GR" sz="1200" dirty="0"/>
              <a:t>β-</a:t>
            </a:r>
            <a:r>
              <a:rPr lang="en-GB" sz="1200" dirty="0"/>
              <a:t>actin and GAPDH images were obtained after re-blotting the membranes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8C5ED22C-3F9A-5339-11B1-547BAEA6FFA2}"/>
              </a:ext>
            </a:extLst>
          </p:cNvPr>
          <p:cNvSpPr txBox="1"/>
          <p:nvPr/>
        </p:nvSpPr>
        <p:spPr>
          <a:xfrm>
            <a:off x="2811587" y="3443202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F71DBD18-29A5-71D0-2C61-7FC697062D4F}"/>
              </a:ext>
            </a:extLst>
          </p:cNvPr>
          <p:cNvSpPr txBox="1"/>
          <p:nvPr/>
        </p:nvSpPr>
        <p:spPr>
          <a:xfrm>
            <a:off x="2799759" y="442963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0E9AA6F6-759F-5B0E-8874-62BA9D43210F}"/>
              </a:ext>
            </a:extLst>
          </p:cNvPr>
          <p:cNvSpPr txBox="1"/>
          <p:nvPr/>
        </p:nvSpPr>
        <p:spPr>
          <a:xfrm>
            <a:off x="2761138" y="105465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100-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07C56E20-BA4B-14E2-B3A5-2A881426F009}"/>
              </a:ext>
            </a:extLst>
          </p:cNvPr>
          <p:cNvSpPr txBox="1"/>
          <p:nvPr/>
        </p:nvSpPr>
        <p:spPr>
          <a:xfrm>
            <a:off x="2803123" y="208742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15-</a:t>
            </a:r>
          </a:p>
        </p:txBody>
      </p:sp>
      <p:sp>
        <p:nvSpPr>
          <p:cNvPr id="14" name="TextBox 49">
            <a:extLst>
              <a:ext uri="{FF2B5EF4-FFF2-40B4-BE49-F238E27FC236}">
                <a16:creationId xmlns:a16="http://schemas.microsoft.com/office/drawing/2014/main" id="{84E30CC2-06BE-C0F6-A1FE-32FA78E107A2}"/>
              </a:ext>
            </a:extLst>
          </p:cNvPr>
          <p:cNvSpPr txBox="1"/>
          <p:nvPr/>
        </p:nvSpPr>
        <p:spPr>
          <a:xfrm>
            <a:off x="2677514" y="843489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u="sng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FD3534A9-92C1-5971-934F-1419CBA06624}"/>
              </a:ext>
            </a:extLst>
          </p:cNvPr>
          <p:cNvSpPr txBox="1"/>
          <p:nvPr/>
        </p:nvSpPr>
        <p:spPr>
          <a:xfrm>
            <a:off x="6438707" y="3328902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46A2690-9335-F782-72EE-944CB8034CBA}"/>
              </a:ext>
            </a:extLst>
          </p:cNvPr>
          <p:cNvSpPr txBox="1"/>
          <p:nvPr/>
        </p:nvSpPr>
        <p:spPr>
          <a:xfrm>
            <a:off x="6426879" y="407911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66CC2BD5-29C3-6207-1276-5A5C74508368}"/>
              </a:ext>
            </a:extLst>
          </p:cNvPr>
          <p:cNvSpPr txBox="1"/>
          <p:nvPr/>
        </p:nvSpPr>
        <p:spPr>
          <a:xfrm>
            <a:off x="6388258" y="105465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100-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5ADD86AA-1FF1-B590-EC2E-175476F72F20}"/>
              </a:ext>
            </a:extLst>
          </p:cNvPr>
          <p:cNvSpPr txBox="1"/>
          <p:nvPr/>
        </p:nvSpPr>
        <p:spPr>
          <a:xfrm>
            <a:off x="6430243" y="2112475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15-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id="{B76033A3-A14C-781E-4C7C-CE6DC2352353}"/>
              </a:ext>
            </a:extLst>
          </p:cNvPr>
          <p:cNvSpPr txBox="1"/>
          <p:nvPr/>
        </p:nvSpPr>
        <p:spPr>
          <a:xfrm>
            <a:off x="6304634" y="843489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50" u="sng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</a:p>
        </p:txBody>
      </p:sp>
    </p:spTree>
    <p:extLst>
      <p:ext uri="{BB962C8B-B14F-4D97-AF65-F5344CB8AC3E}">
        <p14:creationId xmlns:p14="http://schemas.microsoft.com/office/powerpoint/2010/main" val="266924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F:\160415\b.tif">
            <a:extLst>
              <a:ext uri="{FF2B5EF4-FFF2-40B4-BE49-F238E27FC236}">
                <a16:creationId xmlns:a16="http://schemas.microsoft.com/office/drawing/2014/main" id="{97BD650E-DB4D-459A-B019-B7C6AB73A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4201083" y="1366792"/>
            <a:ext cx="5078891" cy="1476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2" name="ZoneTexte 53">
            <a:extLst>
              <a:ext uri="{FF2B5EF4-FFF2-40B4-BE49-F238E27FC236}">
                <a16:creationId xmlns:a16="http://schemas.microsoft.com/office/drawing/2014/main" id="{7985C673-2A95-4E3B-A254-B72481B035E2}"/>
              </a:ext>
            </a:extLst>
          </p:cNvPr>
          <p:cNvSpPr txBox="1"/>
          <p:nvPr/>
        </p:nvSpPr>
        <p:spPr>
          <a:xfrm>
            <a:off x="3901000" y="163827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15</a:t>
            </a:r>
            <a:endParaRPr lang="en-GB" sz="900" dirty="0"/>
          </a:p>
        </p:txBody>
      </p:sp>
      <p:pic>
        <p:nvPicPr>
          <p:cNvPr id="84" name="Picture 2" descr="F:\210415\a.tif">
            <a:extLst>
              <a:ext uri="{FF2B5EF4-FFF2-40B4-BE49-F238E27FC236}">
                <a16:creationId xmlns:a16="http://schemas.microsoft.com/office/drawing/2014/main" id="{82F6D91C-9C6C-4514-B39B-E44D47603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7757" y="3034950"/>
            <a:ext cx="5036669" cy="1225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" name="ZoneTexte 7">
            <a:extLst>
              <a:ext uri="{FF2B5EF4-FFF2-40B4-BE49-F238E27FC236}">
                <a16:creationId xmlns:a16="http://schemas.microsoft.com/office/drawing/2014/main" id="{8C1C87D6-AB76-4F31-8BBC-39E8408EA36E}"/>
              </a:ext>
            </a:extLst>
          </p:cNvPr>
          <p:cNvSpPr txBox="1"/>
          <p:nvPr/>
        </p:nvSpPr>
        <p:spPr>
          <a:xfrm>
            <a:off x="4863293" y="110877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0</a:t>
            </a:r>
            <a:endParaRPr lang="en-GB" sz="1050" b="1" dirty="0"/>
          </a:p>
        </p:txBody>
      </p:sp>
      <p:sp>
        <p:nvSpPr>
          <p:cNvPr id="35" name="ZoneTexte 8">
            <a:extLst>
              <a:ext uri="{FF2B5EF4-FFF2-40B4-BE49-F238E27FC236}">
                <a16:creationId xmlns:a16="http://schemas.microsoft.com/office/drawing/2014/main" id="{B6A18D22-F30D-42C6-A1BF-A5A5E6117F6F}"/>
              </a:ext>
            </a:extLst>
          </p:cNvPr>
          <p:cNvSpPr txBox="1"/>
          <p:nvPr/>
        </p:nvSpPr>
        <p:spPr>
          <a:xfrm>
            <a:off x="5332857" y="110877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4</a:t>
            </a:r>
            <a:endParaRPr lang="en-GB" sz="1050" b="1" dirty="0"/>
          </a:p>
        </p:txBody>
      </p:sp>
      <p:sp>
        <p:nvSpPr>
          <p:cNvPr id="36" name="ZoneTexte 9">
            <a:extLst>
              <a:ext uri="{FF2B5EF4-FFF2-40B4-BE49-F238E27FC236}">
                <a16:creationId xmlns:a16="http://schemas.microsoft.com/office/drawing/2014/main" id="{F464CF56-142B-4E0F-8841-AA9D42CF04B8}"/>
              </a:ext>
            </a:extLst>
          </p:cNvPr>
          <p:cNvSpPr txBox="1"/>
          <p:nvPr/>
        </p:nvSpPr>
        <p:spPr>
          <a:xfrm>
            <a:off x="5836913" y="110877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8</a:t>
            </a:r>
            <a:endParaRPr lang="en-GB" sz="1050" b="1" dirty="0"/>
          </a:p>
        </p:txBody>
      </p:sp>
      <p:sp>
        <p:nvSpPr>
          <p:cNvPr id="37" name="ZoneTexte 10">
            <a:extLst>
              <a:ext uri="{FF2B5EF4-FFF2-40B4-BE49-F238E27FC236}">
                <a16:creationId xmlns:a16="http://schemas.microsoft.com/office/drawing/2014/main" id="{B921C35A-1C67-4B58-8874-5973660A803F}"/>
              </a:ext>
            </a:extLst>
          </p:cNvPr>
          <p:cNvSpPr txBox="1"/>
          <p:nvPr/>
        </p:nvSpPr>
        <p:spPr>
          <a:xfrm>
            <a:off x="6309739" y="110877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12</a:t>
            </a:r>
            <a:endParaRPr lang="en-GB" sz="1050" b="1" dirty="0"/>
          </a:p>
        </p:txBody>
      </p:sp>
      <p:sp>
        <p:nvSpPr>
          <p:cNvPr id="38" name="ZoneTexte 14">
            <a:extLst>
              <a:ext uri="{FF2B5EF4-FFF2-40B4-BE49-F238E27FC236}">
                <a16:creationId xmlns:a16="http://schemas.microsoft.com/office/drawing/2014/main" id="{F1C07DD9-5940-4688-9538-F1436241B898}"/>
              </a:ext>
            </a:extLst>
          </p:cNvPr>
          <p:cNvSpPr txBox="1"/>
          <p:nvPr/>
        </p:nvSpPr>
        <p:spPr>
          <a:xfrm>
            <a:off x="5538363" y="794325"/>
            <a:ext cx="3738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WT</a:t>
            </a:r>
            <a:endParaRPr lang="en-GB" sz="1050" b="1" dirty="0"/>
          </a:p>
        </p:txBody>
      </p:sp>
      <p:sp>
        <p:nvSpPr>
          <p:cNvPr id="39" name="ZoneTexte 15">
            <a:extLst>
              <a:ext uri="{FF2B5EF4-FFF2-40B4-BE49-F238E27FC236}">
                <a16:creationId xmlns:a16="http://schemas.microsoft.com/office/drawing/2014/main" id="{C51D7C75-06EC-402B-97FE-75EDA6BE05EC}"/>
              </a:ext>
            </a:extLst>
          </p:cNvPr>
          <p:cNvSpPr txBox="1"/>
          <p:nvPr/>
        </p:nvSpPr>
        <p:spPr>
          <a:xfrm>
            <a:off x="8000415" y="828441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KO</a:t>
            </a:r>
            <a:endParaRPr lang="en-GB" sz="1050" b="1" dirty="0"/>
          </a:p>
        </p:txBody>
      </p:sp>
      <p:sp>
        <p:nvSpPr>
          <p:cNvPr id="40" name="ZoneTexte 20">
            <a:extLst>
              <a:ext uri="{FF2B5EF4-FFF2-40B4-BE49-F238E27FC236}">
                <a16:creationId xmlns:a16="http://schemas.microsoft.com/office/drawing/2014/main" id="{F2325ADD-07A8-43FC-9A5D-B1FA1ADBDD04}"/>
              </a:ext>
            </a:extLst>
          </p:cNvPr>
          <p:cNvSpPr txBox="1"/>
          <p:nvPr/>
        </p:nvSpPr>
        <p:spPr>
          <a:xfrm>
            <a:off x="7383573" y="110877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0</a:t>
            </a:r>
            <a:endParaRPr lang="en-GB" sz="1050" b="1" dirty="0"/>
          </a:p>
        </p:txBody>
      </p:sp>
      <p:sp>
        <p:nvSpPr>
          <p:cNvPr id="41" name="ZoneTexte 21">
            <a:extLst>
              <a:ext uri="{FF2B5EF4-FFF2-40B4-BE49-F238E27FC236}">
                <a16:creationId xmlns:a16="http://schemas.microsoft.com/office/drawing/2014/main" id="{AEC841B6-4CC4-4075-B9FA-679DC92BFA62}"/>
              </a:ext>
            </a:extLst>
          </p:cNvPr>
          <p:cNvSpPr txBox="1"/>
          <p:nvPr/>
        </p:nvSpPr>
        <p:spPr>
          <a:xfrm>
            <a:off x="7853137" y="110877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4</a:t>
            </a:r>
            <a:endParaRPr lang="en-GB" sz="1050" b="1" dirty="0"/>
          </a:p>
        </p:txBody>
      </p:sp>
      <p:sp>
        <p:nvSpPr>
          <p:cNvPr id="42" name="ZoneTexte 22">
            <a:extLst>
              <a:ext uri="{FF2B5EF4-FFF2-40B4-BE49-F238E27FC236}">
                <a16:creationId xmlns:a16="http://schemas.microsoft.com/office/drawing/2014/main" id="{34F6D434-CDF5-405C-91E7-1E18618536F2}"/>
              </a:ext>
            </a:extLst>
          </p:cNvPr>
          <p:cNvSpPr txBox="1"/>
          <p:nvPr/>
        </p:nvSpPr>
        <p:spPr>
          <a:xfrm>
            <a:off x="8357193" y="110877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8</a:t>
            </a:r>
            <a:endParaRPr lang="en-GB" sz="1050" b="1" dirty="0"/>
          </a:p>
        </p:txBody>
      </p:sp>
      <p:sp>
        <p:nvSpPr>
          <p:cNvPr id="43" name="ZoneTexte 23">
            <a:extLst>
              <a:ext uri="{FF2B5EF4-FFF2-40B4-BE49-F238E27FC236}">
                <a16:creationId xmlns:a16="http://schemas.microsoft.com/office/drawing/2014/main" id="{7851A683-6A31-47B6-A1B2-B77A27FDF4D2}"/>
              </a:ext>
            </a:extLst>
          </p:cNvPr>
          <p:cNvSpPr txBox="1"/>
          <p:nvPr/>
        </p:nvSpPr>
        <p:spPr>
          <a:xfrm>
            <a:off x="8830019" y="110877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12</a:t>
            </a:r>
            <a:endParaRPr lang="en-GB" sz="1050" b="1" dirty="0"/>
          </a:p>
        </p:txBody>
      </p:sp>
      <p:cxnSp>
        <p:nvCxnSpPr>
          <p:cNvPr id="44" name="Connecteur droit 25">
            <a:extLst>
              <a:ext uri="{FF2B5EF4-FFF2-40B4-BE49-F238E27FC236}">
                <a16:creationId xmlns:a16="http://schemas.microsoft.com/office/drawing/2014/main" id="{7BB38D04-F2D8-435D-B230-A9BF298D6DD5}"/>
              </a:ext>
            </a:extLst>
          </p:cNvPr>
          <p:cNvCxnSpPr/>
          <p:nvPr/>
        </p:nvCxnSpPr>
        <p:spPr>
          <a:xfrm>
            <a:off x="4832063" y="1082357"/>
            <a:ext cx="18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26">
            <a:extLst>
              <a:ext uri="{FF2B5EF4-FFF2-40B4-BE49-F238E27FC236}">
                <a16:creationId xmlns:a16="http://schemas.microsoft.com/office/drawing/2014/main" id="{44C38718-A2ED-49FE-8D57-124BD7B1C99D}"/>
              </a:ext>
            </a:extLst>
          </p:cNvPr>
          <p:cNvCxnSpPr/>
          <p:nvPr/>
        </p:nvCxnSpPr>
        <p:spPr>
          <a:xfrm>
            <a:off x="7280335" y="1082357"/>
            <a:ext cx="18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52">
            <a:extLst>
              <a:ext uri="{FF2B5EF4-FFF2-40B4-BE49-F238E27FC236}">
                <a16:creationId xmlns:a16="http://schemas.microsoft.com/office/drawing/2014/main" id="{C3C8612A-6312-4CCD-97DB-2F84E9A376E2}"/>
              </a:ext>
            </a:extLst>
          </p:cNvPr>
          <p:cNvSpPr txBox="1"/>
          <p:nvPr/>
        </p:nvSpPr>
        <p:spPr>
          <a:xfrm>
            <a:off x="4244228" y="1139557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/>
              <a:t>kDa</a:t>
            </a:r>
            <a:endParaRPr lang="en-GB" sz="900" b="1" dirty="0"/>
          </a:p>
        </p:txBody>
      </p:sp>
      <p:sp>
        <p:nvSpPr>
          <p:cNvPr id="48" name="ZoneTexte 41">
            <a:extLst>
              <a:ext uri="{FF2B5EF4-FFF2-40B4-BE49-F238E27FC236}">
                <a16:creationId xmlns:a16="http://schemas.microsoft.com/office/drawing/2014/main" id="{83FFF63F-4766-4F19-825B-69EBF9FF085E}"/>
              </a:ext>
            </a:extLst>
          </p:cNvPr>
          <p:cNvSpPr txBox="1"/>
          <p:nvPr/>
        </p:nvSpPr>
        <p:spPr>
          <a:xfrm>
            <a:off x="3832572" y="370225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55</a:t>
            </a:r>
            <a:endParaRPr lang="en-GB" sz="900" dirty="0"/>
          </a:p>
        </p:txBody>
      </p:sp>
      <p:sp>
        <p:nvSpPr>
          <p:cNvPr id="49" name="CuadroTexto 7">
            <a:extLst>
              <a:ext uri="{FF2B5EF4-FFF2-40B4-BE49-F238E27FC236}">
                <a16:creationId xmlns:a16="http://schemas.microsoft.com/office/drawing/2014/main" id="{AA3859D2-8A01-4641-BCC3-70A479FBEB23}"/>
              </a:ext>
            </a:extLst>
          </p:cNvPr>
          <p:cNvSpPr txBox="1"/>
          <p:nvPr/>
        </p:nvSpPr>
        <p:spPr>
          <a:xfrm>
            <a:off x="9240369" y="1483879"/>
            <a:ext cx="571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Leptin</a:t>
            </a:r>
            <a:endParaRPr lang="es-ES" sz="1200" dirty="0"/>
          </a:p>
        </p:txBody>
      </p:sp>
      <p:sp>
        <p:nvSpPr>
          <p:cNvPr id="50" name="CuadroTexto 8">
            <a:extLst>
              <a:ext uri="{FF2B5EF4-FFF2-40B4-BE49-F238E27FC236}">
                <a16:creationId xmlns:a16="http://schemas.microsoft.com/office/drawing/2014/main" id="{20FBE4FD-8839-4672-AB80-91FB5A772DF0}"/>
              </a:ext>
            </a:extLst>
          </p:cNvPr>
          <p:cNvSpPr txBox="1"/>
          <p:nvPr/>
        </p:nvSpPr>
        <p:spPr>
          <a:xfrm>
            <a:off x="9279974" y="3781303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/>
              <a:t>Tubulin</a:t>
            </a:r>
            <a:endParaRPr lang="es-ES" sz="11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461620-6AFE-4994-934D-1685A98FD140}"/>
              </a:ext>
            </a:extLst>
          </p:cNvPr>
          <p:cNvSpPr txBox="1"/>
          <p:nvPr/>
        </p:nvSpPr>
        <p:spPr>
          <a:xfrm>
            <a:off x="1088557" y="559635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C3ED72-D9F6-DAA5-CD59-19DD833AE154}"/>
              </a:ext>
            </a:extLst>
          </p:cNvPr>
          <p:cNvGrpSpPr/>
          <p:nvPr/>
        </p:nvGrpSpPr>
        <p:grpSpPr>
          <a:xfrm>
            <a:off x="2828053" y="5069218"/>
            <a:ext cx="5189075" cy="1723012"/>
            <a:chOff x="6320270" y="4640559"/>
            <a:chExt cx="5189075" cy="172301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1C6FB3-AB26-DC02-E075-8E338F473211}"/>
                </a:ext>
              </a:extLst>
            </p:cNvPr>
            <p:cNvGrpSpPr/>
            <p:nvPr/>
          </p:nvGrpSpPr>
          <p:grpSpPr>
            <a:xfrm>
              <a:off x="6320270" y="4640559"/>
              <a:ext cx="5189075" cy="1477220"/>
              <a:chOff x="6320270" y="4640559"/>
              <a:chExt cx="5189075" cy="1477220"/>
            </a:xfrm>
          </p:grpSpPr>
          <p:pic>
            <p:nvPicPr>
              <p:cNvPr id="2" name="Picture 2" descr="F:\160415\b.tif">
                <a:extLst>
                  <a:ext uri="{FF2B5EF4-FFF2-40B4-BE49-F238E27FC236}">
                    <a16:creationId xmlns:a16="http://schemas.microsoft.com/office/drawing/2014/main" id="{D3AB30AC-AED5-62FB-4A14-89AED4A87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759212" y="4945980"/>
                <a:ext cx="2053485" cy="4063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3" name="Picture 2" descr="F:\210415\a.tif">
                <a:extLst>
                  <a:ext uri="{FF2B5EF4-FFF2-40B4-BE49-F238E27FC236}">
                    <a16:creationId xmlns:a16="http://schemas.microsoft.com/office/drawing/2014/main" id="{E640E6AC-906A-10FB-61DB-C673A04C6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759211" y="5436627"/>
                <a:ext cx="2053486" cy="4145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5" name="ZoneTexte 53">
                <a:extLst>
                  <a:ext uri="{FF2B5EF4-FFF2-40B4-BE49-F238E27FC236}">
                    <a16:creationId xmlns:a16="http://schemas.microsoft.com/office/drawing/2014/main" id="{D13B781A-EED9-019A-3ABE-7FCEF2D200ED}"/>
                  </a:ext>
                </a:extLst>
              </p:cNvPr>
              <p:cNvSpPr txBox="1"/>
              <p:nvPr/>
            </p:nvSpPr>
            <p:spPr>
              <a:xfrm>
                <a:off x="6407735" y="5145448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15</a:t>
                </a:r>
                <a:endParaRPr lang="en-GB" sz="1200" b="1" dirty="0"/>
              </a:p>
            </p:txBody>
          </p:sp>
          <p:sp>
            <p:nvSpPr>
              <p:cNvPr id="6" name="ZoneTexte 41">
                <a:extLst>
                  <a:ext uri="{FF2B5EF4-FFF2-40B4-BE49-F238E27FC236}">
                    <a16:creationId xmlns:a16="http://schemas.microsoft.com/office/drawing/2014/main" id="{5FA0904E-146B-4254-6DFA-9B0E0FEC0A88}"/>
                  </a:ext>
                </a:extLst>
              </p:cNvPr>
              <p:cNvSpPr txBox="1"/>
              <p:nvPr/>
            </p:nvSpPr>
            <p:spPr>
              <a:xfrm>
                <a:off x="6412193" y="5381769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55</a:t>
                </a:r>
                <a:endParaRPr lang="en-GB" sz="1200" b="1" dirty="0"/>
              </a:p>
            </p:txBody>
          </p:sp>
          <p:sp>
            <p:nvSpPr>
              <p:cNvPr id="7" name="ZoneTexte 52">
                <a:extLst>
                  <a:ext uri="{FF2B5EF4-FFF2-40B4-BE49-F238E27FC236}">
                    <a16:creationId xmlns:a16="http://schemas.microsoft.com/office/drawing/2014/main" id="{50821A76-926F-4FE2-A15A-F5B10C1D426C}"/>
                  </a:ext>
                </a:extLst>
              </p:cNvPr>
              <p:cNvSpPr txBox="1"/>
              <p:nvPr/>
            </p:nvSpPr>
            <p:spPr>
              <a:xfrm>
                <a:off x="6320270" y="4661119"/>
                <a:ext cx="4315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/>
                  <a:t>kDa</a:t>
                </a:r>
                <a:endParaRPr lang="en-GB" sz="1200" b="1" dirty="0"/>
              </a:p>
            </p:txBody>
          </p:sp>
          <p:sp>
            <p:nvSpPr>
              <p:cNvPr id="10" name="ZoneTexte 7">
                <a:extLst>
                  <a:ext uri="{FF2B5EF4-FFF2-40B4-BE49-F238E27FC236}">
                    <a16:creationId xmlns:a16="http://schemas.microsoft.com/office/drawing/2014/main" id="{34A0D967-9117-4621-780E-48CB8D2BAA02}"/>
                  </a:ext>
                </a:extLst>
              </p:cNvPr>
              <p:cNvSpPr txBox="1"/>
              <p:nvPr/>
            </p:nvSpPr>
            <p:spPr>
              <a:xfrm>
                <a:off x="6846570" y="5856169"/>
                <a:ext cx="256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0</a:t>
                </a:r>
                <a:endParaRPr lang="en-GB" sz="1050" b="1" dirty="0"/>
              </a:p>
            </p:txBody>
          </p:sp>
          <p:sp>
            <p:nvSpPr>
              <p:cNvPr id="11" name="ZoneTexte 8">
                <a:extLst>
                  <a:ext uri="{FF2B5EF4-FFF2-40B4-BE49-F238E27FC236}">
                    <a16:creationId xmlns:a16="http://schemas.microsoft.com/office/drawing/2014/main" id="{E2F9D933-E33D-990E-F341-C170971D81E2}"/>
                  </a:ext>
                </a:extLst>
              </p:cNvPr>
              <p:cNvSpPr txBox="1"/>
              <p:nvPr/>
            </p:nvSpPr>
            <p:spPr>
              <a:xfrm>
                <a:off x="7316134" y="5856169"/>
                <a:ext cx="2535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4</a:t>
                </a:r>
                <a:endParaRPr lang="en-GB" sz="1050" b="1" dirty="0"/>
              </a:p>
            </p:txBody>
          </p:sp>
          <p:sp>
            <p:nvSpPr>
              <p:cNvPr id="12" name="ZoneTexte 9">
                <a:extLst>
                  <a:ext uri="{FF2B5EF4-FFF2-40B4-BE49-F238E27FC236}">
                    <a16:creationId xmlns:a16="http://schemas.microsoft.com/office/drawing/2014/main" id="{9B2A5620-E58F-93E9-2818-7A61790852DC}"/>
                  </a:ext>
                </a:extLst>
              </p:cNvPr>
              <p:cNvSpPr txBox="1"/>
              <p:nvPr/>
            </p:nvSpPr>
            <p:spPr>
              <a:xfrm>
                <a:off x="7820190" y="5856169"/>
                <a:ext cx="2535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8</a:t>
                </a:r>
                <a:endParaRPr lang="en-GB" sz="1050" b="1" dirty="0"/>
              </a:p>
            </p:txBody>
          </p:sp>
          <p:sp>
            <p:nvSpPr>
              <p:cNvPr id="13" name="ZoneTexte 10">
                <a:extLst>
                  <a:ext uri="{FF2B5EF4-FFF2-40B4-BE49-F238E27FC236}">
                    <a16:creationId xmlns:a16="http://schemas.microsoft.com/office/drawing/2014/main" id="{EA4CB705-91E6-D77E-5F25-51D36FFC6F8C}"/>
                  </a:ext>
                </a:extLst>
              </p:cNvPr>
              <p:cNvSpPr txBox="1"/>
              <p:nvPr/>
            </p:nvSpPr>
            <p:spPr>
              <a:xfrm>
                <a:off x="8293016" y="5856169"/>
                <a:ext cx="32252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12</a:t>
                </a:r>
                <a:endParaRPr lang="en-GB" sz="1050" b="1" dirty="0"/>
              </a:p>
            </p:txBody>
          </p:sp>
          <p:sp>
            <p:nvSpPr>
              <p:cNvPr id="14" name="ZoneTexte 14">
                <a:extLst>
                  <a:ext uri="{FF2B5EF4-FFF2-40B4-BE49-F238E27FC236}">
                    <a16:creationId xmlns:a16="http://schemas.microsoft.com/office/drawing/2014/main" id="{942C8781-DFBF-CEF8-FBD1-65EEEB68322E}"/>
                  </a:ext>
                </a:extLst>
              </p:cNvPr>
              <p:cNvSpPr txBox="1"/>
              <p:nvPr/>
            </p:nvSpPr>
            <p:spPr>
              <a:xfrm>
                <a:off x="7521640" y="4640559"/>
                <a:ext cx="37382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WT</a:t>
                </a:r>
                <a:endParaRPr lang="en-GB" sz="1050" b="1" dirty="0"/>
              </a:p>
            </p:txBody>
          </p:sp>
          <p:sp>
            <p:nvSpPr>
              <p:cNvPr id="15" name="ZoneTexte 15">
                <a:extLst>
                  <a:ext uri="{FF2B5EF4-FFF2-40B4-BE49-F238E27FC236}">
                    <a16:creationId xmlns:a16="http://schemas.microsoft.com/office/drawing/2014/main" id="{CFC4138F-245A-12D6-0D3D-FAA62BA8E672}"/>
                  </a:ext>
                </a:extLst>
              </p:cNvPr>
              <p:cNvSpPr txBox="1"/>
              <p:nvPr/>
            </p:nvSpPr>
            <p:spPr>
              <a:xfrm>
                <a:off x="9592756" y="4674675"/>
                <a:ext cx="34977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KO</a:t>
                </a:r>
                <a:endParaRPr lang="en-GB" sz="1050" b="1" dirty="0"/>
              </a:p>
            </p:txBody>
          </p:sp>
          <p:sp>
            <p:nvSpPr>
              <p:cNvPr id="16" name="ZoneTexte 20">
                <a:extLst>
                  <a:ext uri="{FF2B5EF4-FFF2-40B4-BE49-F238E27FC236}">
                    <a16:creationId xmlns:a16="http://schemas.microsoft.com/office/drawing/2014/main" id="{6505F794-BEC3-A478-8B10-C654EE8FFC6E}"/>
                  </a:ext>
                </a:extLst>
              </p:cNvPr>
              <p:cNvSpPr txBox="1"/>
              <p:nvPr/>
            </p:nvSpPr>
            <p:spPr>
              <a:xfrm>
                <a:off x="8975914" y="5856169"/>
                <a:ext cx="256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0</a:t>
                </a:r>
                <a:endParaRPr lang="en-GB" sz="1050" b="1" dirty="0"/>
              </a:p>
            </p:txBody>
          </p:sp>
          <p:sp>
            <p:nvSpPr>
              <p:cNvPr id="17" name="ZoneTexte 21">
                <a:extLst>
                  <a:ext uri="{FF2B5EF4-FFF2-40B4-BE49-F238E27FC236}">
                    <a16:creationId xmlns:a16="http://schemas.microsoft.com/office/drawing/2014/main" id="{CFB4D1F1-9372-0F37-2066-BA70180EA741}"/>
                  </a:ext>
                </a:extLst>
              </p:cNvPr>
              <p:cNvSpPr txBox="1"/>
              <p:nvPr/>
            </p:nvSpPr>
            <p:spPr>
              <a:xfrm>
                <a:off x="9445478" y="5856169"/>
                <a:ext cx="2535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4</a:t>
                </a:r>
                <a:endParaRPr lang="en-GB" sz="1050" b="1" dirty="0"/>
              </a:p>
            </p:txBody>
          </p:sp>
          <p:sp>
            <p:nvSpPr>
              <p:cNvPr id="18" name="ZoneTexte 22">
                <a:extLst>
                  <a:ext uri="{FF2B5EF4-FFF2-40B4-BE49-F238E27FC236}">
                    <a16:creationId xmlns:a16="http://schemas.microsoft.com/office/drawing/2014/main" id="{8417AD31-7C4F-F19C-3CE6-4952117FF5A4}"/>
                  </a:ext>
                </a:extLst>
              </p:cNvPr>
              <p:cNvSpPr txBox="1"/>
              <p:nvPr/>
            </p:nvSpPr>
            <p:spPr>
              <a:xfrm>
                <a:off x="9949534" y="5856169"/>
                <a:ext cx="2535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8</a:t>
                </a:r>
                <a:endParaRPr lang="en-GB" sz="1050" b="1" dirty="0"/>
              </a:p>
            </p:txBody>
          </p:sp>
          <p:sp>
            <p:nvSpPr>
              <p:cNvPr id="19" name="ZoneTexte 23">
                <a:extLst>
                  <a:ext uri="{FF2B5EF4-FFF2-40B4-BE49-F238E27FC236}">
                    <a16:creationId xmlns:a16="http://schemas.microsoft.com/office/drawing/2014/main" id="{14F9C59C-58A4-DC22-755F-8F19946E9FB3}"/>
                  </a:ext>
                </a:extLst>
              </p:cNvPr>
              <p:cNvSpPr txBox="1"/>
              <p:nvPr/>
            </p:nvSpPr>
            <p:spPr>
              <a:xfrm>
                <a:off x="10422360" y="5856169"/>
                <a:ext cx="32252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12</a:t>
                </a:r>
                <a:endParaRPr lang="en-GB" sz="1050" b="1" dirty="0"/>
              </a:p>
            </p:txBody>
          </p:sp>
          <p:sp>
            <p:nvSpPr>
              <p:cNvPr id="22" name="CuadroTexto 7">
                <a:extLst>
                  <a:ext uri="{FF2B5EF4-FFF2-40B4-BE49-F238E27FC236}">
                    <a16:creationId xmlns:a16="http://schemas.microsoft.com/office/drawing/2014/main" id="{97B7D31F-005E-38D1-AD30-4A26CDD34E5D}"/>
                  </a:ext>
                </a:extLst>
              </p:cNvPr>
              <p:cNvSpPr txBox="1"/>
              <p:nvPr/>
            </p:nvSpPr>
            <p:spPr>
              <a:xfrm>
                <a:off x="10855289" y="5016437"/>
                <a:ext cx="584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b="1" dirty="0" err="1"/>
                  <a:t>Leptin</a:t>
                </a:r>
                <a:endParaRPr lang="es-ES" sz="1200" b="1" dirty="0"/>
              </a:p>
            </p:txBody>
          </p:sp>
          <p:sp>
            <p:nvSpPr>
              <p:cNvPr id="23" name="CuadroTexto 8">
                <a:extLst>
                  <a:ext uri="{FF2B5EF4-FFF2-40B4-BE49-F238E27FC236}">
                    <a16:creationId xmlns:a16="http://schemas.microsoft.com/office/drawing/2014/main" id="{57C446C2-9F1E-3AED-4EC2-A1B4F4834B33}"/>
                  </a:ext>
                </a:extLst>
              </p:cNvPr>
              <p:cNvSpPr txBox="1"/>
              <p:nvPr/>
            </p:nvSpPr>
            <p:spPr>
              <a:xfrm>
                <a:off x="10845252" y="5508366"/>
                <a:ext cx="6640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b="1" dirty="0" err="1"/>
                  <a:t>Tubulin</a:t>
                </a:r>
                <a:endParaRPr lang="es-ES" sz="1400" b="1" dirty="0"/>
              </a:p>
            </p:txBody>
          </p:sp>
          <p:pic>
            <p:nvPicPr>
              <p:cNvPr id="25" name="Picture 2" descr="F:\160415\b.tif">
                <a:extLst>
                  <a:ext uri="{FF2B5EF4-FFF2-40B4-BE49-F238E27FC236}">
                    <a16:creationId xmlns:a16="http://schemas.microsoft.com/office/drawing/2014/main" id="{5AE18AAF-D066-A3FC-AA84-7FD506561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928" y="4945982"/>
                <a:ext cx="1961104" cy="4063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 descr="F:\210415\a.tif">
                <a:extLst>
                  <a:ext uri="{FF2B5EF4-FFF2-40B4-BE49-F238E27FC236}">
                    <a16:creationId xmlns:a16="http://schemas.microsoft.com/office/drawing/2014/main" id="{73C9598E-5D90-DFE2-333A-8807ACE2E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79302" y="5436629"/>
                <a:ext cx="1961103" cy="4145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sp>
          <p:nvSpPr>
            <p:cNvPr id="28" name="CuadroTexto 8">
              <a:extLst>
                <a:ext uri="{FF2B5EF4-FFF2-40B4-BE49-F238E27FC236}">
                  <a16:creationId xmlns:a16="http://schemas.microsoft.com/office/drawing/2014/main" id="{AB5A9BDA-68DB-2C0F-ABE5-6103E006FCA7}"/>
                </a:ext>
              </a:extLst>
            </p:cNvPr>
            <p:cNvSpPr txBox="1"/>
            <p:nvPr/>
          </p:nvSpPr>
          <p:spPr>
            <a:xfrm>
              <a:off x="8032569" y="6086572"/>
              <a:ext cx="16164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err="1"/>
                <a:t>Days</a:t>
              </a:r>
              <a:r>
                <a:rPr lang="es-ES" sz="1200" b="1" dirty="0"/>
                <a:t> </a:t>
              </a:r>
              <a:r>
                <a:rPr lang="es-ES" sz="1200" b="1" dirty="0" err="1"/>
                <a:t>of</a:t>
              </a:r>
              <a:r>
                <a:rPr lang="es-ES" sz="1200" b="1" dirty="0"/>
                <a:t> </a:t>
              </a:r>
              <a:r>
                <a:rPr lang="es-ES" sz="1200" b="1" dirty="0" err="1"/>
                <a:t>differentiation</a:t>
              </a:r>
              <a:endParaRPr lang="es-ES" sz="1400" b="1" dirty="0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827C03-9D1C-8A86-EE9E-B33CEB514261}"/>
              </a:ext>
            </a:extLst>
          </p:cNvPr>
          <p:cNvSpPr txBox="1"/>
          <p:nvPr/>
        </p:nvSpPr>
        <p:spPr>
          <a:xfrm>
            <a:off x="4201083" y="657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/>
              <a:t>Supplemental</a:t>
            </a:r>
            <a:r>
              <a:rPr lang="fr-FR" sz="2400" b="1" dirty="0"/>
              <a:t> FIGURE 5</a:t>
            </a:r>
          </a:p>
        </p:txBody>
      </p:sp>
      <p:sp>
        <p:nvSpPr>
          <p:cNvPr id="21" name="Rectangle 41">
            <a:extLst>
              <a:ext uri="{FF2B5EF4-FFF2-40B4-BE49-F238E27FC236}">
                <a16:creationId xmlns:a16="http://schemas.microsoft.com/office/drawing/2014/main" id="{20626236-DE0F-F496-05AC-C598A9711A88}"/>
              </a:ext>
            </a:extLst>
          </p:cNvPr>
          <p:cNvSpPr/>
          <p:nvPr/>
        </p:nvSpPr>
        <p:spPr>
          <a:xfrm>
            <a:off x="4616537" y="1440490"/>
            <a:ext cx="4535798" cy="4708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24" name="Rectangle 41">
            <a:extLst>
              <a:ext uri="{FF2B5EF4-FFF2-40B4-BE49-F238E27FC236}">
                <a16:creationId xmlns:a16="http://schemas.microsoft.com/office/drawing/2014/main" id="{546FC7DA-3353-2D0A-F449-E62EFD509784}"/>
              </a:ext>
            </a:extLst>
          </p:cNvPr>
          <p:cNvSpPr/>
          <p:nvPr/>
        </p:nvSpPr>
        <p:spPr>
          <a:xfrm>
            <a:off x="4496794" y="3693834"/>
            <a:ext cx="4535798" cy="4708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4" name="TextBox 188">
            <a:extLst>
              <a:ext uri="{FF2B5EF4-FFF2-40B4-BE49-F238E27FC236}">
                <a16:creationId xmlns:a16="http://schemas.microsoft.com/office/drawing/2014/main" id="{391CC8C8-4BA4-9297-6CBF-E4D1F3F0FF4D}"/>
              </a:ext>
            </a:extLst>
          </p:cNvPr>
          <p:cNvSpPr txBox="1"/>
          <p:nvPr/>
        </p:nvSpPr>
        <p:spPr>
          <a:xfrm>
            <a:off x="7498054" y="6551475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</p:spTree>
    <p:extLst>
      <p:ext uri="{BB962C8B-B14F-4D97-AF65-F5344CB8AC3E}">
        <p14:creationId xmlns:p14="http://schemas.microsoft.com/office/powerpoint/2010/main" val="128872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0461620-6AFE-4994-934D-1685A98FD140}"/>
              </a:ext>
            </a:extLst>
          </p:cNvPr>
          <p:cNvSpPr txBox="1"/>
          <p:nvPr/>
        </p:nvSpPr>
        <p:spPr>
          <a:xfrm>
            <a:off x="666149" y="4611634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827C03-9D1C-8A86-EE9E-B33CEB514261}"/>
              </a:ext>
            </a:extLst>
          </p:cNvPr>
          <p:cNvSpPr txBox="1"/>
          <p:nvPr/>
        </p:nvSpPr>
        <p:spPr>
          <a:xfrm>
            <a:off x="2727827" y="658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Full unedited gels for </a:t>
            </a:r>
            <a:r>
              <a:rPr lang="fr-FR" sz="2400" b="1" dirty="0" err="1"/>
              <a:t>Supplemental</a:t>
            </a:r>
            <a:r>
              <a:rPr lang="fr-FR" sz="2400" b="1" dirty="0"/>
              <a:t> FIGURE 6</a:t>
            </a:r>
          </a:p>
        </p:txBody>
      </p:sp>
      <p:pic>
        <p:nvPicPr>
          <p:cNvPr id="81" name="Image 33">
            <a:extLst>
              <a:ext uri="{FF2B5EF4-FFF2-40B4-BE49-F238E27FC236}">
                <a16:creationId xmlns:a16="http://schemas.microsoft.com/office/drawing/2014/main" id="{FB7B5AE1-E086-6E1C-789B-A6CA079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" t="44534" r="41123" b="-1"/>
          <a:stretch/>
        </p:blipFill>
        <p:spPr>
          <a:xfrm>
            <a:off x="6077405" y="1958041"/>
            <a:ext cx="1771832" cy="1219409"/>
          </a:xfrm>
          <a:prstGeom prst="rect">
            <a:avLst/>
          </a:prstGeom>
        </p:spPr>
      </p:pic>
      <p:pic>
        <p:nvPicPr>
          <p:cNvPr id="85" name="Image 35">
            <a:extLst>
              <a:ext uri="{FF2B5EF4-FFF2-40B4-BE49-F238E27FC236}">
                <a16:creationId xmlns:a16="http://schemas.microsoft.com/office/drawing/2014/main" id="{0CDE3C22-AD02-B569-AF52-9E56078F6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693" t="-9638" r="42612" b="-2312"/>
          <a:stretch/>
        </p:blipFill>
        <p:spPr>
          <a:xfrm>
            <a:off x="6093697" y="821363"/>
            <a:ext cx="1755540" cy="1137372"/>
          </a:xfrm>
          <a:prstGeom prst="rect">
            <a:avLst/>
          </a:prstGeom>
        </p:spPr>
      </p:pic>
      <p:sp>
        <p:nvSpPr>
          <p:cNvPr id="86" name="ZoneTexte 36">
            <a:extLst>
              <a:ext uri="{FF2B5EF4-FFF2-40B4-BE49-F238E27FC236}">
                <a16:creationId xmlns:a16="http://schemas.microsoft.com/office/drawing/2014/main" id="{5A79DA6B-0D1C-2844-A824-CF2F952BE556}"/>
              </a:ext>
            </a:extLst>
          </p:cNvPr>
          <p:cNvSpPr txBox="1"/>
          <p:nvPr/>
        </p:nvSpPr>
        <p:spPr>
          <a:xfrm>
            <a:off x="7756952" y="1238651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ym typeface="Wingdings" pitchFamily="2" charset="2"/>
              </a:rPr>
              <a:t> </a:t>
            </a:r>
            <a:r>
              <a:rPr lang="fr-FR" sz="1400" dirty="0"/>
              <a:t>CD36</a:t>
            </a:r>
          </a:p>
        </p:txBody>
      </p:sp>
      <p:sp>
        <p:nvSpPr>
          <p:cNvPr id="112" name="ZoneTexte 130">
            <a:extLst>
              <a:ext uri="{FF2B5EF4-FFF2-40B4-BE49-F238E27FC236}">
                <a16:creationId xmlns:a16="http://schemas.microsoft.com/office/drawing/2014/main" id="{78E1FEF7-C117-0CFE-4193-346B4A4BBC56}"/>
              </a:ext>
            </a:extLst>
          </p:cNvPr>
          <p:cNvSpPr txBox="1"/>
          <p:nvPr/>
        </p:nvSpPr>
        <p:spPr>
          <a:xfrm>
            <a:off x="5301910" y="557808"/>
            <a:ext cx="46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</a:t>
            </a:r>
          </a:p>
        </p:txBody>
      </p:sp>
      <p:sp>
        <p:nvSpPr>
          <p:cNvPr id="124" name="ZoneTexte 13">
            <a:extLst>
              <a:ext uri="{FF2B5EF4-FFF2-40B4-BE49-F238E27FC236}">
                <a16:creationId xmlns:a16="http://schemas.microsoft.com/office/drawing/2014/main" id="{B1409948-5E57-5C0C-0C39-B0BC43B1899F}"/>
              </a:ext>
            </a:extLst>
          </p:cNvPr>
          <p:cNvSpPr txBox="1"/>
          <p:nvPr/>
        </p:nvSpPr>
        <p:spPr>
          <a:xfrm>
            <a:off x="8722048" y="3712023"/>
            <a:ext cx="1147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Total Lysate</a:t>
            </a:r>
          </a:p>
        </p:txBody>
      </p:sp>
      <p:sp>
        <p:nvSpPr>
          <p:cNvPr id="125" name="ZoneTexte 10">
            <a:extLst>
              <a:ext uri="{FF2B5EF4-FFF2-40B4-BE49-F238E27FC236}">
                <a16:creationId xmlns:a16="http://schemas.microsoft.com/office/drawing/2014/main" id="{6DD31ACD-4631-0799-805B-130E6D2071DC}"/>
              </a:ext>
            </a:extLst>
          </p:cNvPr>
          <p:cNvSpPr txBox="1"/>
          <p:nvPr/>
        </p:nvSpPr>
        <p:spPr>
          <a:xfrm>
            <a:off x="8722048" y="1935720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IP Endo1</a:t>
            </a:r>
          </a:p>
        </p:txBody>
      </p: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85BFA5B4-197A-91ED-389F-A7FDDAF3BF62}"/>
              </a:ext>
            </a:extLst>
          </p:cNvPr>
          <p:cNvCxnSpPr>
            <a:cxnSpLocks/>
          </p:cNvCxnSpPr>
          <p:nvPr/>
        </p:nvCxnSpPr>
        <p:spPr>
          <a:xfrm>
            <a:off x="8722048" y="1040926"/>
            <a:ext cx="0" cy="2083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Rectangle 41">
            <a:extLst>
              <a:ext uri="{FF2B5EF4-FFF2-40B4-BE49-F238E27FC236}">
                <a16:creationId xmlns:a16="http://schemas.microsoft.com/office/drawing/2014/main" id="{468E98E7-B46E-46F6-F3D2-75D44D229311}"/>
              </a:ext>
            </a:extLst>
          </p:cNvPr>
          <p:cNvSpPr/>
          <p:nvPr/>
        </p:nvSpPr>
        <p:spPr>
          <a:xfrm>
            <a:off x="6963331" y="1340817"/>
            <a:ext cx="638762" cy="181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41" name="TextBox 57">
            <a:extLst>
              <a:ext uri="{FF2B5EF4-FFF2-40B4-BE49-F238E27FC236}">
                <a16:creationId xmlns:a16="http://schemas.microsoft.com/office/drawing/2014/main" id="{16540672-3152-B9D8-36F9-6C45692CDD23}"/>
              </a:ext>
            </a:extLst>
          </p:cNvPr>
          <p:cNvSpPr txBox="1"/>
          <p:nvPr/>
        </p:nvSpPr>
        <p:spPr>
          <a:xfrm>
            <a:off x="5260751" y="4560879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83" name="ZoneTexte 34">
            <a:extLst>
              <a:ext uri="{FF2B5EF4-FFF2-40B4-BE49-F238E27FC236}">
                <a16:creationId xmlns:a16="http://schemas.microsoft.com/office/drawing/2014/main" id="{5D44B4D9-9501-9DA6-8F8C-809F539778C7}"/>
              </a:ext>
            </a:extLst>
          </p:cNvPr>
          <p:cNvSpPr txBox="1"/>
          <p:nvPr/>
        </p:nvSpPr>
        <p:spPr>
          <a:xfrm>
            <a:off x="7732474" y="2682070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ym typeface="Wingdings" pitchFamily="2" charset="2"/>
              </a:rPr>
              <a:t> </a:t>
            </a:r>
            <a:r>
              <a:rPr lang="fr-FR" sz="1400" dirty="0"/>
              <a:t>Endo1 </a:t>
            </a:r>
          </a:p>
        </p:txBody>
      </p:sp>
      <p:pic>
        <p:nvPicPr>
          <p:cNvPr id="89" name="Image 40">
            <a:extLst>
              <a:ext uri="{FF2B5EF4-FFF2-40B4-BE49-F238E27FC236}">
                <a16:creationId xmlns:a16="http://schemas.microsoft.com/office/drawing/2014/main" id="{02168402-DE8B-CD54-67A4-A7CA93F3FD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8" t="38360" r="49283" b="-1"/>
          <a:stretch/>
        </p:blipFill>
        <p:spPr>
          <a:xfrm>
            <a:off x="6305903" y="3217598"/>
            <a:ext cx="1541394" cy="1303133"/>
          </a:xfrm>
          <a:prstGeom prst="rect">
            <a:avLst/>
          </a:prstGeom>
        </p:spPr>
      </p:pic>
      <p:sp>
        <p:nvSpPr>
          <p:cNvPr id="91" name="ZoneTexte 42">
            <a:extLst>
              <a:ext uri="{FF2B5EF4-FFF2-40B4-BE49-F238E27FC236}">
                <a16:creationId xmlns:a16="http://schemas.microsoft.com/office/drawing/2014/main" id="{04BADD14-0374-4541-24D6-3FB2FB6218EB}"/>
              </a:ext>
            </a:extLst>
          </p:cNvPr>
          <p:cNvSpPr txBox="1"/>
          <p:nvPr/>
        </p:nvSpPr>
        <p:spPr>
          <a:xfrm>
            <a:off x="7729169" y="3980703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ym typeface="Wingdings" pitchFamily="2" charset="2"/>
              </a:rPr>
              <a:t> </a:t>
            </a:r>
            <a:r>
              <a:rPr lang="fr-FR" sz="1400" dirty="0"/>
              <a:t>Endo1 </a:t>
            </a:r>
          </a:p>
        </p:txBody>
      </p:sp>
      <p:sp>
        <p:nvSpPr>
          <p:cNvPr id="129" name="Rectangle 41">
            <a:extLst>
              <a:ext uri="{FF2B5EF4-FFF2-40B4-BE49-F238E27FC236}">
                <a16:creationId xmlns:a16="http://schemas.microsoft.com/office/drawing/2014/main" id="{609E3BC5-BA77-FCA0-BB43-A65B2CCA7BC0}"/>
              </a:ext>
            </a:extLst>
          </p:cNvPr>
          <p:cNvSpPr/>
          <p:nvPr/>
        </p:nvSpPr>
        <p:spPr>
          <a:xfrm>
            <a:off x="6882643" y="2509838"/>
            <a:ext cx="690457" cy="6676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30" name="Rectangle 41">
            <a:extLst>
              <a:ext uri="{FF2B5EF4-FFF2-40B4-BE49-F238E27FC236}">
                <a16:creationId xmlns:a16="http://schemas.microsoft.com/office/drawing/2014/main" id="{E12EB486-790A-B3F2-51FA-9867D1BF26D7}"/>
              </a:ext>
            </a:extLst>
          </p:cNvPr>
          <p:cNvSpPr/>
          <p:nvPr/>
        </p:nvSpPr>
        <p:spPr>
          <a:xfrm>
            <a:off x="6868422" y="3695989"/>
            <a:ext cx="655177" cy="8247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cxnSp>
        <p:nvCxnSpPr>
          <p:cNvPr id="45" name="Conector recto 126">
            <a:extLst>
              <a:ext uri="{FF2B5EF4-FFF2-40B4-BE49-F238E27FC236}">
                <a16:creationId xmlns:a16="http://schemas.microsoft.com/office/drawing/2014/main" id="{CA4E8E51-389D-408B-ADED-3C57B3B4C87D}"/>
              </a:ext>
            </a:extLst>
          </p:cNvPr>
          <p:cNvCxnSpPr>
            <a:cxnSpLocks/>
          </p:cNvCxnSpPr>
          <p:nvPr/>
        </p:nvCxnSpPr>
        <p:spPr>
          <a:xfrm>
            <a:off x="8726787" y="3277754"/>
            <a:ext cx="0" cy="12429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49">
            <a:extLst>
              <a:ext uri="{FF2B5EF4-FFF2-40B4-BE49-F238E27FC236}">
                <a16:creationId xmlns:a16="http://schemas.microsoft.com/office/drawing/2014/main" id="{5248A512-820D-A993-1AE8-298059325224}"/>
              </a:ext>
            </a:extLst>
          </p:cNvPr>
          <p:cNvSpPr txBox="1"/>
          <p:nvPr/>
        </p:nvSpPr>
        <p:spPr>
          <a:xfrm>
            <a:off x="6771832" y="745511"/>
            <a:ext cx="7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WT</a:t>
            </a:r>
            <a:endParaRPr lang="fr-FR" sz="1400" b="1" dirty="0"/>
          </a:p>
        </p:txBody>
      </p:sp>
      <p:sp>
        <p:nvSpPr>
          <p:cNvPr id="35" name="TextBox 50">
            <a:extLst>
              <a:ext uri="{FF2B5EF4-FFF2-40B4-BE49-F238E27FC236}">
                <a16:creationId xmlns:a16="http://schemas.microsoft.com/office/drawing/2014/main" id="{418B8341-0B43-16EE-C01A-76E3410E9117}"/>
              </a:ext>
            </a:extLst>
          </p:cNvPr>
          <p:cNvSpPr txBox="1"/>
          <p:nvPr/>
        </p:nvSpPr>
        <p:spPr>
          <a:xfrm>
            <a:off x="7109836" y="745510"/>
            <a:ext cx="7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KO</a:t>
            </a:r>
            <a:endParaRPr lang="fr-FR" sz="1400" b="1" dirty="0"/>
          </a:p>
        </p:txBody>
      </p:sp>
      <p:sp>
        <p:nvSpPr>
          <p:cNvPr id="52" name="ZoneTexte 25">
            <a:extLst>
              <a:ext uri="{FF2B5EF4-FFF2-40B4-BE49-F238E27FC236}">
                <a16:creationId xmlns:a16="http://schemas.microsoft.com/office/drawing/2014/main" id="{BDF3A682-0D3E-5F64-A4C6-8EB29BA070DF}"/>
              </a:ext>
            </a:extLst>
          </p:cNvPr>
          <p:cNvSpPr txBox="1"/>
          <p:nvPr/>
        </p:nvSpPr>
        <p:spPr>
          <a:xfrm>
            <a:off x="5759896" y="745907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53" name="ZoneTexte 25">
            <a:extLst>
              <a:ext uri="{FF2B5EF4-FFF2-40B4-BE49-F238E27FC236}">
                <a16:creationId xmlns:a16="http://schemas.microsoft.com/office/drawing/2014/main" id="{4AB32609-F7DA-C564-C8D5-FAD38004384C}"/>
              </a:ext>
            </a:extLst>
          </p:cNvPr>
          <p:cNvSpPr txBox="1"/>
          <p:nvPr/>
        </p:nvSpPr>
        <p:spPr>
          <a:xfrm>
            <a:off x="5830381" y="262815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15</a:t>
            </a:r>
          </a:p>
        </p:txBody>
      </p:sp>
      <p:sp>
        <p:nvSpPr>
          <p:cNvPr id="54" name="ZoneTexte 25">
            <a:extLst>
              <a:ext uri="{FF2B5EF4-FFF2-40B4-BE49-F238E27FC236}">
                <a16:creationId xmlns:a16="http://schemas.microsoft.com/office/drawing/2014/main" id="{7A70D8FD-3658-A938-2FE2-5F363EAC354E}"/>
              </a:ext>
            </a:extLst>
          </p:cNvPr>
          <p:cNvSpPr txBox="1"/>
          <p:nvPr/>
        </p:nvSpPr>
        <p:spPr>
          <a:xfrm>
            <a:off x="5813681" y="1152183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100</a:t>
            </a:r>
          </a:p>
        </p:txBody>
      </p:sp>
      <p:sp>
        <p:nvSpPr>
          <p:cNvPr id="49" name="ZoneTexte 25">
            <a:extLst>
              <a:ext uri="{FF2B5EF4-FFF2-40B4-BE49-F238E27FC236}">
                <a16:creationId xmlns:a16="http://schemas.microsoft.com/office/drawing/2014/main" id="{AACD72BC-EA7C-A489-57DB-C5CD91E950C7}"/>
              </a:ext>
            </a:extLst>
          </p:cNvPr>
          <p:cNvSpPr txBox="1"/>
          <p:nvPr/>
        </p:nvSpPr>
        <p:spPr>
          <a:xfrm>
            <a:off x="6070986" y="395129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15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51A185DC-496B-5BE3-4773-671523479272}"/>
              </a:ext>
            </a:extLst>
          </p:cNvPr>
          <p:cNvGrpSpPr/>
          <p:nvPr/>
        </p:nvGrpSpPr>
        <p:grpSpPr>
          <a:xfrm>
            <a:off x="790314" y="5015083"/>
            <a:ext cx="3884823" cy="1499210"/>
            <a:chOff x="790314" y="5015083"/>
            <a:chExt cx="3884823" cy="1499210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D8D4156-427E-B403-98A8-449D3984C4D9}"/>
                </a:ext>
              </a:extLst>
            </p:cNvPr>
            <p:cNvSpPr txBox="1"/>
            <p:nvPr/>
          </p:nvSpPr>
          <p:spPr>
            <a:xfrm>
              <a:off x="790314" y="5699353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LIVER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FB1EE863-4980-0FF7-5C16-028D535C8955}"/>
                </a:ext>
              </a:extLst>
            </p:cNvPr>
            <p:cNvSpPr txBox="1"/>
            <p:nvPr/>
          </p:nvSpPr>
          <p:spPr>
            <a:xfrm>
              <a:off x="2642979" y="5688717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Endo1</a:t>
              </a:r>
              <a:endParaRPr lang="fr-FR" sz="1400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B67C7C7-1C73-DF1A-518D-2293FBA0A294}"/>
                </a:ext>
              </a:extLst>
            </p:cNvPr>
            <p:cNvSpPr txBox="1"/>
            <p:nvPr/>
          </p:nvSpPr>
          <p:spPr>
            <a:xfrm>
              <a:off x="2642419" y="5382210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CD36</a:t>
              </a:r>
              <a:endParaRPr lang="fr-FR" sz="1400" dirty="0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DBC8ACA-B036-DC7F-817A-CF23562FB531}"/>
                </a:ext>
              </a:extLst>
            </p:cNvPr>
            <p:cNvSpPr txBox="1"/>
            <p:nvPr/>
          </p:nvSpPr>
          <p:spPr>
            <a:xfrm>
              <a:off x="3530584" y="5554499"/>
              <a:ext cx="832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IP CD36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697537F-AB9A-D9BA-CA1A-DC9E650BC78F}"/>
                </a:ext>
              </a:extLst>
            </p:cNvPr>
            <p:cNvSpPr txBox="1"/>
            <p:nvPr/>
          </p:nvSpPr>
          <p:spPr>
            <a:xfrm>
              <a:off x="2660268" y="6106349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Endo1</a:t>
              </a:r>
              <a:endParaRPr lang="fr-FR" sz="1400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04B6473F-2AA6-3BDF-3ADA-FD656D9BBBCA}"/>
                </a:ext>
              </a:extLst>
            </p:cNvPr>
            <p:cNvSpPr txBox="1"/>
            <p:nvPr/>
          </p:nvSpPr>
          <p:spPr>
            <a:xfrm>
              <a:off x="3528028" y="6110161"/>
              <a:ext cx="1147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Total Lysate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0BBFC5B2-C557-32B4-3DE1-2F0281EA75CC}"/>
                </a:ext>
              </a:extLst>
            </p:cNvPr>
            <p:cNvSpPr txBox="1"/>
            <p:nvPr/>
          </p:nvSpPr>
          <p:spPr>
            <a:xfrm>
              <a:off x="1728757" y="5345370"/>
              <a:ext cx="444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100-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12591C-66F6-9E14-B73D-EEA22698EBA7}"/>
                </a:ext>
              </a:extLst>
            </p:cNvPr>
            <p:cNvSpPr txBox="1"/>
            <p:nvPr/>
          </p:nvSpPr>
          <p:spPr>
            <a:xfrm>
              <a:off x="1800891" y="5675214"/>
              <a:ext cx="3722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15-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1CA5FA41-D570-6018-1A6B-3620E844D284}"/>
                </a:ext>
              </a:extLst>
            </p:cNvPr>
            <p:cNvSpPr txBox="1"/>
            <p:nvPr/>
          </p:nvSpPr>
          <p:spPr>
            <a:xfrm>
              <a:off x="1792578" y="6067759"/>
              <a:ext cx="3722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15-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3266B68-E664-984D-B220-65C115EE3EEF}"/>
                </a:ext>
              </a:extLst>
            </p:cNvPr>
            <p:cNvSpPr txBox="1"/>
            <p:nvPr/>
          </p:nvSpPr>
          <p:spPr>
            <a:xfrm>
              <a:off x="2002454" y="5015083"/>
              <a:ext cx="456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KO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B6731C4-A80D-39A4-7DA8-532D64E9C4D3}"/>
                </a:ext>
              </a:extLst>
            </p:cNvPr>
            <p:cNvSpPr txBox="1"/>
            <p:nvPr/>
          </p:nvSpPr>
          <p:spPr>
            <a:xfrm>
              <a:off x="2351108" y="5015083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WT</a:t>
              </a:r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39137C57-6B2D-9BFB-9C84-E1270A702007}"/>
                </a:ext>
              </a:extLst>
            </p:cNvPr>
            <p:cNvCxnSpPr>
              <a:cxnSpLocks/>
            </p:cNvCxnSpPr>
            <p:nvPr/>
          </p:nvCxnSpPr>
          <p:spPr>
            <a:xfrm>
              <a:off x="3524500" y="5390447"/>
              <a:ext cx="0" cy="6532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344ACDAC-C341-ECEE-1AF4-7F808B2FC994}"/>
                </a:ext>
              </a:extLst>
            </p:cNvPr>
            <p:cNvCxnSpPr>
              <a:cxnSpLocks/>
            </p:cNvCxnSpPr>
            <p:nvPr/>
          </p:nvCxnSpPr>
          <p:spPr>
            <a:xfrm>
              <a:off x="3523972" y="6112270"/>
              <a:ext cx="0" cy="4020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2" descr="E:\20160212\db.tif">
              <a:extLst>
                <a:ext uri="{FF2B5EF4-FFF2-40B4-BE49-F238E27FC236}">
                  <a16:creationId xmlns:a16="http://schemas.microsoft.com/office/drawing/2014/main" id="{D424F614-E7E0-9058-260F-A9D5C7AE54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4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57" t="89547" r="26999" b="3595"/>
            <a:stretch/>
          </p:blipFill>
          <p:spPr bwMode="auto">
            <a:xfrm>
              <a:off x="2063005" y="6166031"/>
              <a:ext cx="66252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E:\20160212\db.tif">
              <a:extLst>
                <a:ext uri="{FF2B5EF4-FFF2-40B4-BE49-F238E27FC236}">
                  <a16:creationId xmlns:a16="http://schemas.microsoft.com/office/drawing/2014/main" id="{668EE8A8-3530-C80F-8022-43E2D4F13E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58" t="62786" r="7252" b="30913"/>
            <a:stretch/>
          </p:blipFill>
          <p:spPr bwMode="auto">
            <a:xfrm>
              <a:off x="2063005" y="5441664"/>
              <a:ext cx="651812" cy="28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E:\20160212\db.tif">
              <a:extLst>
                <a:ext uri="{FF2B5EF4-FFF2-40B4-BE49-F238E27FC236}">
                  <a16:creationId xmlns:a16="http://schemas.microsoft.com/office/drawing/2014/main" id="{1E1DABCD-E46C-7A74-3E1C-4FDBAE043F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4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62" t="90945" r="8394" b="3225"/>
            <a:stretch/>
          </p:blipFill>
          <p:spPr bwMode="auto">
            <a:xfrm>
              <a:off x="2057461" y="5773487"/>
              <a:ext cx="662521" cy="26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102FB502-D161-9503-A6B0-F06164AFC252}"/>
              </a:ext>
            </a:extLst>
          </p:cNvPr>
          <p:cNvGrpSpPr/>
          <p:nvPr/>
        </p:nvGrpSpPr>
        <p:grpSpPr>
          <a:xfrm>
            <a:off x="5974194" y="4589840"/>
            <a:ext cx="3862871" cy="2126796"/>
            <a:chOff x="1830389" y="3247033"/>
            <a:chExt cx="3862871" cy="2126796"/>
          </a:xfrm>
        </p:grpSpPr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9BA9E205-8ECD-E935-AE58-00E7B8AE3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681" t="72181" r="49606"/>
            <a:stretch/>
          </p:blipFill>
          <p:spPr>
            <a:xfrm>
              <a:off x="3077165" y="3894999"/>
              <a:ext cx="680616" cy="602844"/>
            </a:xfrm>
            <a:prstGeom prst="rect">
              <a:avLst/>
            </a:prstGeom>
          </p:spPr>
        </p:pic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0F3E1CA2-8A82-F04A-EFF6-BD93B2CA6895}"/>
                </a:ext>
              </a:extLst>
            </p:cNvPr>
            <p:cNvSpPr txBox="1"/>
            <p:nvPr/>
          </p:nvSpPr>
          <p:spPr>
            <a:xfrm>
              <a:off x="3641736" y="4031237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</a:t>
              </a:r>
              <a:r>
                <a:rPr lang="fr-FR" sz="1400" dirty="0"/>
                <a:t>Endo1 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3C7C0BAC-992F-4E6B-BB13-EFBC1F02E77C}"/>
                </a:ext>
              </a:extLst>
            </p:cNvPr>
            <p:cNvSpPr txBox="1"/>
            <p:nvPr/>
          </p:nvSpPr>
          <p:spPr>
            <a:xfrm>
              <a:off x="3641284" y="3526238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</a:t>
              </a:r>
              <a:r>
                <a:rPr lang="fr-FR" sz="1400" dirty="0"/>
                <a:t>CD36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C983238F-6545-A3AE-25F0-01686526D098}"/>
                </a:ext>
              </a:extLst>
            </p:cNvPr>
            <p:cNvSpPr txBox="1"/>
            <p:nvPr/>
          </p:nvSpPr>
          <p:spPr>
            <a:xfrm>
              <a:off x="2789751" y="3957436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15-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D3DFAD0E-C608-F61F-3A21-B446C6E51BE3}"/>
                </a:ext>
              </a:extLst>
            </p:cNvPr>
            <p:cNvSpPr txBox="1"/>
            <p:nvPr/>
          </p:nvSpPr>
          <p:spPr>
            <a:xfrm>
              <a:off x="2733647" y="3486567"/>
              <a:ext cx="444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100-</a:t>
              </a:r>
            </a:p>
          </p:txBody>
        </p:sp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1C062F78-4870-9320-33C5-0D0C006FB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92" t="68115" r="59939"/>
            <a:stretch/>
          </p:blipFill>
          <p:spPr>
            <a:xfrm>
              <a:off x="3077164" y="4654965"/>
              <a:ext cx="680613" cy="718863"/>
            </a:xfrm>
            <a:prstGeom prst="rect">
              <a:avLst/>
            </a:prstGeom>
          </p:spPr>
        </p:pic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9617D50C-8C67-EB97-8A37-1577CED839BA}"/>
                </a:ext>
              </a:extLst>
            </p:cNvPr>
            <p:cNvSpPr txBox="1"/>
            <p:nvPr/>
          </p:nvSpPr>
          <p:spPr>
            <a:xfrm>
              <a:off x="2789751" y="4758449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15-</a:t>
              </a: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A0B085D4-0993-4B94-F80C-CA26312C80D0}"/>
                </a:ext>
              </a:extLst>
            </p:cNvPr>
            <p:cNvSpPr txBox="1"/>
            <p:nvPr/>
          </p:nvSpPr>
          <p:spPr>
            <a:xfrm>
              <a:off x="3641736" y="4786221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</a:t>
              </a:r>
              <a:r>
                <a:rPr lang="fr-FR" sz="1400" dirty="0"/>
                <a:t>Endo1 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8C571C2C-6863-8CF5-425C-92F77328A2DC}"/>
                </a:ext>
              </a:extLst>
            </p:cNvPr>
            <p:cNvSpPr txBox="1"/>
            <p:nvPr/>
          </p:nvSpPr>
          <p:spPr>
            <a:xfrm>
              <a:off x="4549527" y="3898849"/>
              <a:ext cx="9172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IP Endo1</a:t>
              </a: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9672B8EA-A25C-C812-8F28-7D1F3004C14A}"/>
                </a:ext>
              </a:extLst>
            </p:cNvPr>
            <p:cNvSpPr txBox="1"/>
            <p:nvPr/>
          </p:nvSpPr>
          <p:spPr>
            <a:xfrm>
              <a:off x="4546151" y="4772124"/>
              <a:ext cx="1147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Total Lysate</a:t>
              </a:r>
            </a:p>
          </p:txBody>
        </p: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23619FCB-4B2A-591B-6ECE-3D6E4032F2E0}"/>
                </a:ext>
              </a:extLst>
            </p:cNvPr>
            <p:cNvCxnSpPr/>
            <p:nvPr/>
          </p:nvCxnSpPr>
          <p:spPr>
            <a:xfrm>
              <a:off x="4578243" y="3634253"/>
              <a:ext cx="0" cy="8266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B6D9062F-CD25-0C4B-0029-07F2EDB3863B}"/>
                </a:ext>
              </a:extLst>
            </p:cNvPr>
            <p:cNvCxnSpPr>
              <a:cxnSpLocks/>
            </p:cNvCxnSpPr>
            <p:nvPr/>
          </p:nvCxnSpPr>
          <p:spPr>
            <a:xfrm>
              <a:off x="4578243" y="4605508"/>
              <a:ext cx="0" cy="7683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276E4615-FF2E-7D99-F5E3-C5B81B390BEA}"/>
                </a:ext>
              </a:extLst>
            </p:cNvPr>
            <p:cNvSpPr txBox="1"/>
            <p:nvPr/>
          </p:nvSpPr>
          <p:spPr>
            <a:xfrm>
              <a:off x="1830389" y="4023543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LIVER</a:t>
              </a: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93058068-EDEA-5F87-CBD5-C276C9C3019C}"/>
                </a:ext>
              </a:extLst>
            </p:cNvPr>
            <p:cNvSpPr txBox="1"/>
            <p:nvPr/>
          </p:nvSpPr>
          <p:spPr>
            <a:xfrm>
              <a:off x="3358199" y="3247033"/>
              <a:ext cx="456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KO</a:t>
              </a: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7B2EEA35-D6DA-8251-B3FF-D69CCD26A4D5}"/>
                </a:ext>
              </a:extLst>
            </p:cNvPr>
            <p:cNvSpPr txBox="1"/>
            <p:nvPr/>
          </p:nvSpPr>
          <p:spPr>
            <a:xfrm>
              <a:off x="2976120" y="3247033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WT</a:t>
              </a:r>
            </a:p>
          </p:txBody>
        </p:sp>
        <p:pic>
          <p:nvPicPr>
            <p:cNvPr id="137" name="Image 35">
              <a:extLst>
                <a:ext uri="{FF2B5EF4-FFF2-40B4-BE49-F238E27FC236}">
                  <a16:creationId xmlns:a16="http://schemas.microsoft.com/office/drawing/2014/main" id="{BEA78570-97B8-64C2-46EA-115B4644B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8050" t="41521" r="50862" b="40044"/>
            <a:stretch/>
          </p:blipFill>
          <p:spPr>
            <a:xfrm>
              <a:off x="3069383" y="3620970"/>
              <a:ext cx="688398" cy="202283"/>
            </a:xfrm>
            <a:prstGeom prst="rect">
              <a:avLst/>
            </a:prstGeom>
          </p:spPr>
        </p:pic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11B7048C-8FB5-8DC6-8127-216FC57600CD}"/>
              </a:ext>
            </a:extLst>
          </p:cNvPr>
          <p:cNvGrpSpPr/>
          <p:nvPr/>
        </p:nvGrpSpPr>
        <p:grpSpPr>
          <a:xfrm>
            <a:off x="1494531" y="836524"/>
            <a:ext cx="3071838" cy="2512188"/>
            <a:chOff x="1494531" y="836524"/>
            <a:chExt cx="3071838" cy="2512188"/>
          </a:xfrm>
        </p:grpSpPr>
        <p:sp>
          <p:nvSpPr>
            <p:cNvPr id="79" name="ZoneTexte 18">
              <a:extLst>
                <a:ext uri="{FF2B5EF4-FFF2-40B4-BE49-F238E27FC236}">
                  <a16:creationId xmlns:a16="http://schemas.microsoft.com/office/drawing/2014/main" id="{C6C66F71-8014-9FE8-FE21-56FCCA3A0C54}"/>
                </a:ext>
              </a:extLst>
            </p:cNvPr>
            <p:cNvSpPr txBox="1"/>
            <p:nvPr/>
          </p:nvSpPr>
          <p:spPr>
            <a:xfrm>
              <a:off x="1851374" y="1707341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LIVER</a:t>
              </a:r>
            </a:p>
          </p:txBody>
        </p:sp>
        <p:sp>
          <p:nvSpPr>
            <p:cNvPr id="100" name="ZoneTexte 8">
              <a:extLst>
                <a:ext uri="{FF2B5EF4-FFF2-40B4-BE49-F238E27FC236}">
                  <a16:creationId xmlns:a16="http://schemas.microsoft.com/office/drawing/2014/main" id="{8E212D1F-40A8-29DD-34E8-D99F85F4EBE8}"/>
                </a:ext>
              </a:extLst>
            </p:cNvPr>
            <p:cNvSpPr txBox="1"/>
            <p:nvPr/>
          </p:nvSpPr>
          <p:spPr>
            <a:xfrm>
              <a:off x="3738900" y="1592255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CD36</a:t>
              </a:r>
              <a:endParaRPr lang="fr-FR" sz="1400" dirty="0"/>
            </a:p>
          </p:txBody>
        </p:sp>
        <p:sp>
          <p:nvSpPr>
            <p:cNvPr id="101" name="ZoneTexte 10">
              <a:extLst>
                <a:ext uri="{FF2B5EF4-FFF2-40B4-BE49-F238E27FC236}">
                  <a16:creationId xmlns:a16="http://schemas.microsoft.com/office/drawing/2014/main" id="{1EEEC010-8850-B2FE-A5A1-07A5E4716C3F}"/>
                </a:ext>
              </a:extLst>
            </p:cNvPr>
            <p:cNvSpPr txBox="1"/>
            <p:nvPr/>
          </p:nvSpPr>
          <p:spPr>
            <a:xfrm>
              <a:off x="3150061" y="838633"/>
              <a:ext cx="832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IP CD36</a:t>
              </a:r>
            </a:p>
          </p:txBody>
        </p:sp>
        <p:sp>
          <p:nvSpPr>
            <p:cNvPr id="103" name="ZoneTexte 13">
              <a:extLst>
                <a:ext uri="{FF2B5EF4-FFF2-40B4-BE49-F238E27FC236}">
                  <a16:creationId xmlns:a16="http://schemas.microsoft.com/office/drawing/2014/main" id="{AEB607B9-BC18-2369-2565-9774BD506049}"/>
                </a:ext>
              </a:extLst>
            </p:cNvPr>
            <p:cNvSpPr txBox="1"/>
            <p:nvPr/>
          </p:nvSpPr>
          <p:spPr>
            <a:xfrm>
              <a:off x="2077443" y="836524"/>
              <a:ext cx="1147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Total Lysate</a:t>
              </a:r>
            </a:p>
          </p:txBody>
        </p:sp>
        <p:sp>
          <p:nvSpPr>
            <p:cNvPr id="107" name="ZoneTexte 50">
              <a:extLst>
                <a:ext uri="{FF2B5EF4-FFF2-40B4-BE49-F238E27FC236}">
                  <a16:creationId xmlns:a16="http://schemas.microsoft.com/office/drawing/2014/main" id="{93E81CC7-098E-19BA-DE96-4916B30E58D4}"/>
                </a:ext>
              </a:extLst>
            </p:cNvPr>
            <p:cNvSpPr txBox="1"/>
            <p:nvPr/>
          </p:nvSpPr>
          <p:spPr>
            <a:xfrm>
              <a:off x="3163780" y="1180830"/>
              <a:ext cx="367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KO</a:t>
              </a:r>
            </a:p>
          </p:txBody>
        </p:sp>
        <p:sp>
          <p:nvSpPr>
            <p:cNvPr id="108" name="ZoneTexte 51">
              <a:extLst>
                <a:ext uri="{FF2B5EF4-FFF2-40B4-BE49-F238E27FC236}">
                  <a16:creationId xmlns:a16="http://schemas.microsoft.com/office/drawing/2014/main" id="{54D26B06-F897-1CEF-DC72-E1465862904F}"/>
                </a:ext>
              </a:extLst>
            </p:cNvPr>
            <p:cNvSpPr txBox="1"/>
            <p:nvPr/>
          </p:nvSpPr>
          <p:spPr>
            <a:xfrm>
              <a:off x="3447793" y="1180830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WT</a:t>
              </a:r>
            </a:p>
          </p:txBody>
        </p:sp>
        <p:sp>
          <p:nvSpPr>
            <p:cNvPr id="111" name="ZoneTexte 130">
              <a:extLst>
                <a:ext uri="{FF2B5EF4-FFF2-40B4-BE49-F238E27FC236}">
                  <a16:creationId xmlns:a16="http://schemas.microsoft.com/office/drawing/2014/main" id="{29B43D1A-FA34-6003-45E8-64E32759C292}"/>
                </a:ext>
              </a:extLst>
            </p:cNvPr>
            <p:cNvSpPr txBox="1"/>
            <p:nvPr/>
          </p:nvSpPr>
          <p:spPr>
            <a:xfrm>
              <a:off x="1494531" y="903726"/>
              <a:ext cx="469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A</a:t>
              </a:r>
            </a:p>
          </p:txBody>
        </p:sp>
        <p:pic>
          <p:nvPicPr>
            <p:cNvPr id="114" name="Picture 2" descr="E:\20160212\db.tif">
              <a:extLst>
                <a:ext uri="{FF2B5EF4-FFF2-40B4-BE49-F238E27FC236}">
                  <a16:creationId xmlns:a16="http://schemas.microsoft.com/office/drawing/2014/main" id="{3AB487FD-B8B3-8FE0-CE71-1A24143A15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4" t="57468" r="5909" b="21593"/>
            <a:stretch/>
          </p:blipFill>
          <p:spPr bwMode="auto">
            <a:xfrm>
              <a:off x="1851374" y="1421290"/>
              <a:ext cx="1980985" cy="93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E:\20160212\db.tif">
              <a:extLst>
                <a:ext uri="{FF2B5EF4-FFF2-40B4-BE49-F238E27FC236}">
                  <a16:creationId xmlns:a16="http://schemas.microsoft.com/office/drawing/2014/main" id="{9085DB21-4E74-7ED0-E814-675BC198FD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4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4" t="79538" r="5831" b="549"/>
            <a:stretch/>
          </p:blipFill>
          <p:spPr bwMode="auto">
            <a:xfrm>
              <a:off x="1876931" y="2455083"/>
              <a:ext cx="1980985" cy="89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Rectangle 41">
              <a:extLst>
                <a:ext uri="{FF2B5EF4-FFF2-40B4-BE49-F238E27FC236}">
                  <a16:creationId xmlns:a16="http://schemas.microsoft.com/office/drawing/2014/main" id="{45AA5194-4795-F2C6-6BA0-A5B4F6B466AB}"/>
                </a:ext>
              </a:extLst>
            </p:cNvPr>
            <p:cNvSpPr/>
            <p:nvPr/>
          </p:nvSpPr>
          <p:spPr>
            <a:xfrm>
              <a:off x="3138383" y="1652938"/>
              <a:ext cx="624099" cy="2308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0" dirty="0"/>
            </a:p>
          </p:txBody>
        </p:sp>
        <p:sp>
          <p:nvSpPr>
            <p:cNvPr id="121" name="Rectangle 41">
              <a:extLst>
                <a:ext uri="{FF2B5EF4-FFF2-40B4-BE49-F238E27FC236}">
                  <a16:creationId xmlns:a16="http://schemas.microsoft.com/office/drawing/2014/main" id="{C4ED2FA5-4B8D-E189-09C9-DCB51A344D2C}"/>
                </a:ext>
              </a:extLst>
            </p:cNvPr>
            <p:cNvSpPr/>
            <p:nvPr/>
          </p:nvSpPr>
          <p:spPr>
            <a:xfrm>
              <a:off x="2314691" y="2925490"/>
              <a:ext cx="609811" cy="27941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0" dirty="0"/>
            </a:p>
          </p:txBody>
        </p:sp>
        <p:sp>
          <p:nvSpPr>
            <p:cNvPr id="122" name="ZoneTexte 50">
              <a:extLst>
                <a:ext uri="{FF2B5EF4-FFF2-40B4-BE49-F238E27FC236}">
                  <a16:creationId xmlns:a16="http://schemas.microsoft.com/office/drawing/2014/main" id="{3E916157-3618-225B-5CD7-581B09F2EF8C}"/>
                </a:ext>
              </a:extLst>
            </p:cNvPr>
            <p:cNvSpPr txBox="1"/>
            <p:nvPr/>
          </p:nvSpPr>
          <p:spPr>
            <a:xfrm>
              <a:off x="2355109" y="1177782"/>
              <a:ext cx="367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KO</a:t>
              </a:r>
            </a:p>
          </p:txBody>
        </p:sp>
        <p:sp>
          <p:nvSpPr>
            <p:cNvPr id="123" name="ZoneTexte 51">
              <a:extLst>
                <a:ext uri="{FF2B5EF4-FFF2-40B4-BE49-F238E27FC236}">
                  <a16:creationId xmlns:a16="http://schemas.microsoft.com/office/drawing/2014/main" id="{D6558E02-74C6-6795-838D-46BE9F227592}"/>
                </a:ext>
              </a:extLst>
            </p:cNvPr>
            <p:cNvSpPr txBox="1"/>
            <p:nvPr/>
          </p:nvSpPr>
          <p:spPr>
            <a:xfrm>
              <a:off x="2650998" y="1177782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WT</a:t>
              </a:r>
            </a:p>
          </p:txBody>
        </p:sp>
        <p:sp>
          <p:nvSpPr>
            <p:cNvPr id="99" name="ZoneTexte 7">
              <a:extLst>
                <a:ext uri="{FF2B5EF4-FFF2-40B4-BE49-F238E27FC236}">
                  <a16:creationId xmlns:a16="http://schemas.microsoft.com/office/drawing/2014/main" id="{760F9F75-6A58-F877-8143-953B1C16F161}"/>
                </a:ext>
              </a:extLst>
            </p:cNvPr>
            <p:cNvSpPr txBox="1"/>
            <p:nvPr/>
          </p:nvSpPr>
          <p:spPr>
            <a:xfrm>
              <a:off x="3702030" y="2859593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ym typeface="Wingdings" pitchFamily="2" charset="2"/>
                </a:rPr>
                <a:t> Endo1</a:t>
              </a:r>
              <a:endParaRPr lang="fr-FR" sz="1400" dirty="0"/>
            </a:p>
          </p:txBody>
        </p:sp>
        <p:sp>
          <p:nvSpPr>
            <p:cNvPr id="46" name="ZoneTexte 25">
              <a:extLst>
                <a:ext uri="{FF2B5EF4-FFF2-40B4-BE49-F238E27FC236}">
                  <a16:creationId xmlns:a16="http://schemas.microsoft.com/office/drawing/2014/main" id="{C3C572A9-E354-FDA2-FB0B-257D92062F8A}"/>
                </a:ext>
              </a:extLst>
            </p:cNvPr>
            <p:cNvSpPr txBox="1"/>
            <p:nvPr/>
          </p:nvSpPr>
          <p:spPr>
            <a:xfrm>
              <a:off x="1630080" y="1554527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100-</a:t>
              </a:r>
            </a:p>
          </p:txBody>
        </p:sp>
        <p:sp>
          <p:nvSpPr>
            <p:cNvPr id="47" name="ZoneTexte 25">
              <a:extLst>
                <a:ext uri="{FF2B5EF4-FFF2-40B4-BE49-F238E27FC236}">
                  <a16:creationId xmlns:a16="http://schemas.microsoft.com/office/drawing/2014/main" id="{ED4F5795-5509-69D1-36A5-07D9099705A7}"/>
                </a:ext>
              </a:extLst>
            </p:cNvPr>
            <p:cNvSpPr txBox="1"/>
            <p:nvPr/>
          </p:nvSpPr>
          <p:spPr>
            <a:xfrm>
              <a:off x="1683765" y="2798824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15-</a:t>
              </a:r>
            </a:p>
          </p:txBody>
        </p:sp>
        <p:sp>
          <p:nvSpPr>
            <p:cNvPr id="72" name="Rectangle 41">
              <a:extLst>
                <a:ext uri="{FF2B5EF4-FFF2-40B4-BE49-F238E27FC236}">
                  <a16:creationId xmlns:a16="http://schemas.microsoft.com/office/drawing/2014/main" id="{DC12E425-8CE4-B1D6-F230-E8EBC7678F05}"/>
                </a:ext>
              </a:extLst>
            </p:cNvPr>
            <p:cNvSpPr/>
            <p:nvPr/>
          </p:nvSpPr>
          <p:spPr>
            <a:xfrm>
              <a:off x="3150061" y="2931141"/>
              <a:ext cx="609811" cy="27941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0" dirty="0"/>
            </a:p>
          </p:txBody>
        </p:sp>
        <p:cxnSp>
          <p:nvCxnSpPr>
            <p:cNvPr id="151" name="Straight Connector 51">
              <a:extLst>
                <a:ext uri="{FF2B5EF4-FFF2-40B4-BE49-F238E27FC236}">
                  <a16:creationId xmlns:a16="http://schemas.microsoft.com/office/drawing/2014/main" id="{934F26D9-AD60-B97B-EDA4-B8926AA472F0}"/>
                </a:ext>
              </a:extLst>
            </p:cNvPr>
            <p:cNvCxnSpPr>
              <a:cxnSpLocks/>
            </p:cNvCxnSpPr>
            <p:nvPr/>
          </p:nvCxnSpPr>
          <p:spPr>
            <a:xfrm>
              <a:off x="2388721" y="1168951"/>
              <a:ext cx="5922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51">
              <a:extLst>
                <a:ext uri="{FF2B5EF4-FFF2-40B4-BE49-F238E27FC236}">
                  <a16:creationId xmlns:a16="http://schemas.microsoft.com/office/drawing/2014/main" id="{9D88B808-2194-94B8-6CA8-9CCD9A7A9C66}"/>
                </a:ext>
              </a:extLst>
            </p:cNvPr>
            <p:cNvCxnSpPr>
              <a:cxnSpLocks/>
            </p:cNvCxnSpPr>
            <p:nvPr/>
          </p:nvCxnSpPr>
          <p:spPr>
            <a:xfrm>
              <a:off x="3211211" y="1178847"/>
              <a:ext cx="5922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5" name="ZoneTexte 130">
            <a:extLst>
              <a:ext uri="{FF2B5EF4-FFF2-40B4-BE49-F238E27FC236}">
                <a16:creationId xmlns:a16="http://schemas.microsoft.com/office/drawing/2014/main" id="{8CBF8E80-A4A5-5001-87B4-8A573D5B8E39}"/>
              </a:ext>
            </a:extLst>
          </p:cNvPr>
          <p:cNvSpPr txBox="1"/>
          <p:nvPr/>
        </p:nvSpPr>
        <p:spPr>
          <a:xfrm>
            <a:off x="752573" y="4906318"/>
            <a:ext cx="46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</a:t>
            </a:r>
          </a:p>
        </p:txBody>
      </p:sp>
      <p:sp>
        <p:nvSpPr>
          <p:cNvPr id="156" name="ZoneTexte 130">
            <a:extLst>
              <a:ext uri="{FF2B5EF4-FFF2-40B4-BE49-F238E27FC236}">
                <a16:creationId xmlns:a16="http://schemas.microsoft.com/office/drawing/2014/main" id="{E8889005-AF41-A492-204D-863ABF26A40B}"/>
              </a:ext>
            </a:extLst>
          </p:cNvPr>
          <p:cNvSpPr txBox="1"/>
          <p:nvPr/>
        </p:nvSpPr>
        <p:spPr>
          <a:xfrm>
            <a:off x="5999404" y="4902024"/>
            <a:ext cx="46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</a:t>
            </a:r>
          </a:p>
        </p:txBody>
      </p:sp>
      <p:sp>
        <p:nvSpPr>
          <p:cNvPr id="157" name="TextBox 188">
            <a:extLst>
              <a:ext uri="{FF2B5EF4-FFF2-40B4-BE49-F238E27FC236}">
                <a16:creationId xmlns:a16="http://schemas.microsoft.com/office/drawing/2014/main" id="{47E2E035-7FEA-778A-4516-2515D1C44B1C}"/>
              </a:ext>
            </a:extLst>
          </p:cNvPr>
          <p:cNvSpPr txBox="1"/>
          <p:nvPr/>
        </p:nvSpPr>
        <p:spPr>
          <a:xfrm>
            <a:off x="9686119" y="6331698"/>
            <a:ext cx="255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</a:t>
            </a:r>
          </a:p>
          <a:p>
            <a:r>
              <a:rPr lang="en-GB" sz="1200" dirty="0"/>
              <a:t>blotted against the indicated antibody</a:t>
            </a:r>
          </a:p>
        </p:txBody>
      </p:sp>
    </p:spTree>
    <p:extLst>
      <p:ext uri="{BB962C8B-B14F-4D97-AF65-F5344CB8AC3E}">
        <p14:creationId xmlns:p14="http://schemas.microsoft.com/office/powerpoint/2010/main" val="202039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C:\Users\arturo.roca-rivada\Desktop\800-1.jpg">
            <a:extLst>
              <a:ext uri="{FF2B5EF4-FFF2-40B4-BE49-F238E27FC236}">
                <a16:creationId xmlns:a16="http://schemas.microsoft.com/office/drawing/2014/main" id="{C34C43B9-F440-CB94-C00D-9D766D405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9" t="18010" r="2000" b="23523"/>
          <a:stretch/>
        </p:blipFill>
        <p:spPr bwMode="auto">
          <a:xfrm>
            <a:off x="3506503" y="3275716"/>
            <a:ext cx="4209841" cy="9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7D7089D-BC92-CE6C-FDB4-250E92F56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3742" r="7978" b="15038"/>
          <a:stretch/>
        </p:blipFill>
        <p:spPr>
          <a:xfrm>
            <a:off x="3573780" y="1831213"/>
            <a:ext cx="4176158" cy="847962"/>
          </a:xfrm>
          <a:prstGeom prst="rect">
            <a:avLst/>
          </a:prstGeom>
        </p:spPr>
      </p:pic>
      <p:cxnSp>
        <p:nvCxnSpPr>
          <p:cNvPr id="11" name="Straight Connector 75"/>
          <p:cNvCxnSpPr/>
          <p:nvPr/>
        </p:nvCxnSpPr>
        <p:spPr>
          <a:xfrm>
            <a:off x="5152692" y="1200499"/>
            <a:ext cx="12065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9"/>
          <p:cNvCxnSpPr/>
          <p:nvPr/>
        </p:nvCxnSpPr>
        <p:spPr>
          <a:xfrm>
            <a:off x="5152692" y="1548078"/>
            <a:ext cx="5909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80"/>
          <p:cNvCxnSpPr/>
          <p:nvPr/>
        </p:nvCxnSpPr>
        <p:spPr>
          <a:xfrm>
            <a:off x="5793028" y="1548078"/>
            <a:ext cx="5909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85"/>
          <p:cNvSpPr txBox="1"/>
          <p:nvPr/>
        </p:nvSpPr>
        <p:spPr>
          <a:xfrm>
            <a:off x="5300447" y="1191529"/>
            <a:ext cx="46679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WT</a:t>
            </a:r>
          </a:p>
        </p:txBody>
      </p:sp>
      <p:sp>
        <p:nvSpPr>
          <p:cNvPr id="22" name="TextBox 86"/>
          <p:cNvSpPr txBox="1"/>
          <p:nvPr/>
        </p:nvSpPr>
        <p:spPr>
          <a:xfrm>
            <a:off x="5966058" y="1191529"/>
            <a:ext cx="41857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KO</a:t>
            </a:r>
          </a:p>
        </p:txBody>
      </p:sp>
      <p:sp>
        <p:nvSpPr>
          <p:cNvPr id="26" name="TextBox 90"/>
          <p:cNvSpPr txBox="1"/>
          <p:nvPr/>
        </p:nvSpPr>
        <p:spPr>
          <a:xfrm>
            <a:off x="5496539" y="843951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HFD</a:t>
            </a:r>
          </a:p>
        </p:txBody>
      </p:sp>
      <p:sp>
        <p:nvSpPr>
          <p:cNvPr id="28" name="TextBox 95"/>
          <p:cNvSpPr txBox="1"/>
          <p:nvPr/>
        </p:nvSpPr>
        <p:spPr>
          <a:xfrm>
            <a:off x="7727945" y="2206878"/>
            <a:ext cx="835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P-STAT3</a:t>
            </a:r>
          </a:p>
        </p:txBody>
      </p:sp>
      <p:sp>
        <p:nvSpPr>
          <p:cNvPr id="29" name="TextBox 100"/>
          <p:cNvSpPr txBox="1"/>
          <p:nvPr/>
        </p:nvSpPr>
        <p:spPr>
          <a:xfrm>
            <a:off x="7746825" y="3691767"/>
            <a:ext cx="66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STAT3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D437E-912A-45ED-A3A4-E38BDC7C4346}"/>
              </a:ext>
            </a:extLst>
          </p:cNvPr>
          <p:cNvSpPr/>
          <p:nvPr/>
        </p:nvSpPr>
        <p:spPr>
          <a:xfrm>
            <a:off x="5136175" y="2142595"/>
            <a:ext cx="1217451" cy="324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387C729-E743-4EA5-8113-5F5E995C865E}"/>
              </a:ext>
            </a:extLst>
          </p:cNvPr>
          <p:cNvGrpSpPr/>
          <p:nvPr/>
        </p:nvGrpSpPr>
        <p:grpSpPr>
          <a:xfrm>
            <a:off x="4467084" y="5373727"/>
            <a:ext cx="3284994" cy="1219399"/>
            <a:chOff x="3140969" y="1979712"/>
            <a:chExt cx="3284994" cy="1219399"/>
          </a:xfrm>
        </p:grpSpPr>
        <p:pic>
          <p:nvPicPr>
            <p:cNvPr id="67" name="Picture 10" descr="C:\Users\arturo.roca-rivada\Desktop\800-1.jpg">
              <a:extLst>
                <a:ext uri="{FF2B5EF4-FFF2-40B4-BE49-F238E27FC236}">
                  <a16:creationId xmlns:a16="http://schemas.microsoft.com/office/drawing/2014/main" id="{78209547-F1EC-484B-AB4D-D77F5475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6353" y="2699792"/>
              <a:ext cx="1736834" cy="3887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DB165A3-C99F-4D0B-803F-41630096E76B}"/>
                </a:ext>
              </a:extLst>
            </p:cNvPr>
            <p:cNvGrpSpPr/>
            <p:nvPr/>
          </p:nvGrpSpPr>
          <p:grpSpPr>
            <a:xfrm>
              <a:off x="3140969" y="1979712"/>
              <a:ext cx="3284994" cy="1219399"/>
              <a:chOff x="3140969" y="1979712"/>
              <a:chExt cx="3284994" cy="121939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63C9116-7288-4E73-9197-72DB8704E1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40969" y="2067505"/>
                <a:ext cx="3284994" cy="1131606"/>
                <a:chOff x="4509898" y="3853362"/>
                <a:chExt cx="1877141" cy="646632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0803F09-8AA7-4BFF-A95E-D3E6E438FE7F}"/>
                    </a:ext>
                  </a:extLst>
                </p:cNvPr>
                <p:cNvGrpSpPr/>
                <p:nvPr/>
              </p:nvGrpSpPr>
              <p:grpSpPr>
                <a:xfrm>
                  <a:off x="4509898" y="3853362"/>
                  <a:ext cx="1877141" cy="646632"/>
                  <a:chOff x="1554365" y="4035017"/>
                  <a:chExt cx="3057761" cy="1053328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3DD30626-D07C-43E6-87A5-8CBD2FDFB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554365" y="4274048"/>
                    <a:ext cx="952489" cy="814297"/>
                    <a:chOff x="2022734" y="4059899"/>
                    <a:chExt cx="1400181" cy="1197033"/>
                  </a:xfrm>
                </p:grpSpPr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D05656EE-96A2-49D0-9564-967AF85F73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2734" y="4059899"/>
                      <a:ext cx="1400181" cy="5630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:r>
                        <a:rPr lang="en-US" sz="800" b="1" dirty="0"/>
                        <a:t>P-STAT3</a:t>
                      </a:r>
                    </a:p>
                  </p:txBody>
                </p:sp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3F119E2B-6B2F-463B-9FB3-97E28E3CC4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19799" y="4693838"/>
                      <a:ext cx="1173946" cy="5630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:r>
                        <a:rPr lang="en-US" sz="800" b="1" dirty="0"/>
                        <a:t>STAT3</a:t>
                      </a:r>
                    </a:p>
                  </p:txBody>
                </p:sp>
              </p:grp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FCC514A-6DAF-483B-AF10-C297EE2860F9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286" y="4035017"/>
                    <a:ext cx="621885" cy="3830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800" b="1" dirty="0" err="1"/>
                      <a:t>kDa</a:t>
                    </a:r>
                    <a:endParaRPr lang="en-US" sz="800" b="1" dirty="0"/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0F229640-7C68-40D3-ABD3-8C6D2B943747}"/>
                      </a:ext>
                    </a:extLst>
                  </p:cNvPr>
                  <p:cNvSpPr txBox="1"/>
                  <p:nvPr/>
                </p:nvSpPr>
                <p:spPr>
                  <a:xfrm>
                    <a:off x="4101395" y="4236096"/>
                    <a:ext cx="510731" cy="3830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90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21B01FFA-E844-4208-90BD-6E9C4C5C806B}"/>
                      </a:ext>
                    </a:extLst>
                  </p:cNvPr>
                  <p:cNvSpPr txBox="1"/>
                  <p:nvPr/>
                </p:nvSpPr>
                <p:spPr>
                  <a:xfrm>
                    <a:off x="4101395" y="4619148"/>
                    <a:ext cx="510731" cy="3830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90</a:t>
                    </a:r>
                  </a:p>
                </p:txBody>
              </p:sp>
            </p:grpSp>
            <p:pic>
              <p:nvPicPr>
                <p:cNvPr id="72" name="Picture 5" descr="C:\Users\arturo.roca-rivada\Desktop\800.jpg">
                  <a:extLst>
                    <a:ext uri="{FF2B5EF4-FFF2-40B4-BE49-F238E27FC236}">
                      <a16:creationId xmlns:a16="http://schemas.microsoft.com/office/drawing/2014/main" id="{8C2E5B13-3B69-49E7-A138-A4BA726D6B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101546" y="3947218"/>
                  <a:ext cx="992477" cy="24024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9541F91-F914-478D-B129-72858EE2E209}"/>
                  </a:ext>
                </a:extLst>
              </p:cNvPr>
              <p:cNvCxnSpPr/>
              <p:nvPr/>
            </p:nvCxnSpPr>
            <p:spPr>
              <a:xfrm>
                <a:off x="5040353" y="1979712"/>
                <a:ext cx="6199" cy="1116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CE8F9689-6A65-4CBE-813E-9FFEA8A0C0B4}"/>
              </a:ext>
            </a:extLst>
          </p:cNvPr>
          <p:cNvSpPr txBox="1"/>
          <p:nvPr/>
        </p:nvSpPr>
        <p:spPr>
          <a:xfrm>
            <a:off x="3186520" y="5851573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C247D6-D733-0756-60B6-DA28AB5B5A77}"/>
              </a:ext>
            </a:extLst>
          </p:cNvPr>
          <p:cNvSpPr txBox="1"/>
          <p:nvPr/>
        </p:nvSpPr>
        <p:spPr>
          <a:xfrm>
            <a:off x="2982660" y="254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Full unedited gels for </a:t>
            </a:r>
            <a:r>
              <a:rPr lang="fr-FR" sz="2400" b="1" dirty="0" err="1"/>
              <a:t>Supplemental</a:t>
            </a:r>
            <a:r>
              <a:rPr lang="fr-FR" sz="2400" b="1" dirty="0"/>
              <a:t> FIGURE 7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A59006A-4349-E85C-D40D-F0E386C95635}"/>
              </a:ext>
            </a:extLst>
          </p:cNvPr>
          <p:cNvSpPr/>
          <p:nvPr/>
        </p:nvSpPr>
        <p:spPr>
          <a:xfrm>
            <a:off x="5141927" y="3709728"/>
            <a:ext cx="1217451" cy="324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8">
            <a:extLst>
              <a:ext uri="{FF2B5EF4-FFF2-40B4-BE49-F238E27FC236}">
                <a16:creationId xmlns:a16="http://schemas.microsoft.com/office/drawing/2014/main" id="{0306BF66-0687-6587-EF27-5FB4E8B51C4C}"/>
              </a:ext>
            </a:extLst>
          </p:cNvPr>
          <p:cNvSpPr txBox="1"/>
          <p:nvPr/>
        </p:nvSpPr>
        <p:spPr>
          <a:xfrm>
            <a:off x="7498054" y="6551475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sp>
        <p:nvSpPr>
          <p:cNvPr id="20" name="TextBox 73">
            <a:extLst>
              <a:ext uri="{FF2B5EF4-FFF2-40B4-BE49-F238E27FC236}">
                <a16:creationId xmlns:a16="http://schemas.microsoft.com/office/drawing/2014/main" id="{93D1AD5E-1E7E-83F7-A7FA-AE7E8EDFA574}"/>
              </a:ext>
            </a:extLst>
          </p:cNvPr>
          <p:cNvSpPr txBox="1"/>
          <p:nvPr/>
        </p:nvSpPr>
        <p:spPr>
          <a:xfrm>
            <a:off x="3011404" y="1559638"/>
            <a:ext cx="668099" cy="411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 err="1"/>
              <a:t>kDa</a:t>
            </a:r>
            <a:endParaRPr lang="en-US" sz="800" b="1" dirty="0"/>
          </a:p>
        </p:txBody>
      </p:sp>
      <p:sp>
        <p:nvSpPr>
          <p:cNvPr id="23" name="TextBox 74">
            <a:extLst>
              <a:ext uri="{FF2B5EF4-FFF2-40B4-BE49-F238E27FC236}">
                <a16:creationId xmlns:a16="http://schemas.microsoft.com/office/drawing/2014/main" id="{88808912-D7F6-80D4-ADAE-4BD90A6DAA3E}"/>
              </a:ext>
            </a:extLst>
          </p:cNvPr>
          <p:cNvSpPr txBox="1"/>
          <p:nvPr/>
        </p:nvSpPr>
        <p:spPr>
          <a:xfrm>
            <a:off x="3299437" y="208046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100</a:t>
            </a:r>
          </a:p>
        </p:txBody>
      </p:sp>
      <p:sp>
        <p:nvSpPr>
          <p:cNvPr id="24" name="TextBox 75">
            <a:extLst>
              <a:ext uri="{FF2B5EF4-FFF2-40B4-BE49-F238E27FC236}">
                <a16:creationId xmlns:a16="http://schemas.microsoft.com/office/drawing/2014/main" id="{101D546B-052B-3499-4AB9-FC486C6073F4}"/>
              </a:ext>
            </a:extLst>
          </p:cNvPr>
          <p:cNvSpPr txBox="1"/>
          <p:nvPr/>
        </p:nvSpPr>
        <p:spPr>
          <a:xfrm>
            <a:off x="3299437" y="360449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658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CE8F9689-6A65-4CBE-813E-9FFEA8A0C0B4}"/>
              </a:ext>
            </a:extLst>
          </p:cNvPr>
          <p:cNvSpPr txBox="1"/>
          <p:nvPr/>
        </p:nvSpPr>
        <p:spPr>
          <a:xfrm>
            <a:off x="2355940" y="5008425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C247D6-D733-0756-60B6-DA28AB5B5A77}"/>
              </a:ext>
            </a:extLst>
          </p:cNvPr>
          <p:cNvSpPr txBox="1"/>
          <p:nvPr/>
        </p:nvSpPr>
        <p:spPr>
          <a:xfrm>
            <a:off x="3092466" y="10304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Full unedited gels for </a:t>
            </a:r>
            <a:r>
              <a:rPr lang="fr-FR" sz="2400" b="1" dirty="0" err="1"/>
              <a:t>Supplemental</a:t>
            </a:r>
            <a:r>
              <a:rPr lang="fr-FR" sz="2400" b="1" dirty="0"/>
              <a:t> FIGURE 9D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A80570E-E313-E7A3-E974-11EAB9B948F6}"/>
              </a:ext>
            </a:extLst>
          </p:cNvPr>
          <p:cNvGrpSpPr/>
          <p:nvPr/>
        </p:nvGrpSpPr>
        <p:grpSpPr>
          <a:xfrm>
            <a:off x="3966317" y="4803128"/>
            <a:ext cx="3398580" cy="1145954"/>
            <a:chOff x="139012" y="7761334"/>
            <a:chExt cx="3398580" cy="114595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36CE36F-4C2E-0B19-5F0A-FE7968931A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9012" y="7761334"/>
              <a:ext cx="3398580" cy="1116305"/>
              <a:chOff x="384808" y="6464827"/>
              <a:chExt cx="3908388" cy="1283758"/>
            </a:xfrm>
          </p:grpSpPr>
          <p:pic>
            <p:nvPicPr>
              <p:cNvPr id="32" name="Picture 3" descr="C:\Users\arturo.roca-rivada\Desktop\800.jpg">
                <a:extLst>
                  <a:ext uri="{FF2B5EF4-FFF2-40B4-BE49-F238E27FC236}">
                    <a16:creationId xmlns:a16="http://schemas.microsoft.com/office/drawing/2014/main" id="{D8395AF2-B449-ADEC-03EF-58447035EF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" t="30309" r="53531" b="61364"/>
              <a:stretch/>
            </p:blipFill>
            <p:spPr bwMode="auto">
              <a:xfrm>
                <a:off x="931374" y="7406468"/>
                <a:ext cx="2714170" cy="33335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arturo.roca-rivada\Desktop\700.jpg">
                <a:extLst>
                  <a:ext uri="{FF2B5EF4-FFF2-40B4-BE49-F238E27FC236}">
                    <a16:creationId xmlns:a16="http://schemas.microsoft.com/office/drawing/2014/main" id="{2A15664E-0CC5-65FB-BD3A-FFDD07326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7" t="28553" r="53814" b="62512"/>
              <a:stretch/>
            </p:blipFill>
            <p:spPr bwMode="auto">
              <a:xfrm>
                <a:off x="931374" y="6997508"/>
                <a:ext cx="2714170" cy="36623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365E0E67-9B50-2AFE-2BE7-7F40A02CE043}"/>
                  </a:ext>
                </a:extLst>
              </p:cNvPr>
              <p:cNvSpPr txBox="1"/>
              <p:nvPr/>
            </p:nvSpPr>
            <p:spPr>
              <a:xfrm>
                <a:off x="1086634" y="6699431"/>
                <a:ext cx="286106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35" name="Straight Connector 31">
                <a:extLst>
                  <a:ext uri="{FF2B5EF4-FFF2-40B4-BE49-F238E27FC236}">
                    <a16:creationId xmlns:a16="http://schemas.microsoft.com/office/drawing/2014/main" id="{B0EEF926-DE6E-EEDE-4CEB-75159C5812EE}"/>
                  </a:ext>
                </a:extLst>
              </p:cNvPr>
              <p:cNvCxnSpPr/>
              <p:nvPr/>
            </p:nvCxnSpPr>
            <p:spPr>
              <a:xfrm>
                <a:off x="1029743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081C7F60-B6DB-88D3-48FA-C44264B4133A}"/>
                  </a:ext>
                </a:extLst>
              </p:cNvPr>
              <p:cNvCxnSpPr/>
              <p:nvPr/>
            </p:nvCxnSpPr>
            <p:spPr>
              <a:xfrm>
                <a:off x="1468397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3">
                <a:extLst>
                  <a:ext uri="{FF2B5EF4-FFF2-40B4-BE49-F238E27FC236}">
                    <a16:creationId xmlns:a16="http://schemas.microsoft.com/office/drawing/2014/main" id="{A262E72D-6560-C931-CDB2-FE12FA56F236}"/>
                  </a:ext>
                </a:extLst>
              </p:cNvPr>
              <p:cNvCxnSpPr/>
              <p:nvPr/>
            </p:nvCxnSpPr>
            <p:spPr>
              <a:xfrm>
                <a:off x="1907051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4">
                <a:extLst>
                  <a:ext uri="{FF2B5EF4-FFF2-40B4-BE49-F238E27FC236}">
                    <a16:creationId xmlns:a16="http://schemas.microsoft.com/office/drawing/2014/main" id="{E12C594A-299C-1180-6FDA-2BF6E9DCB974}"/>
                  </a:ext>
                </a:extLst>
              </p:cNvPr>
              <p:cNvCxnSpPr/>
              <p:nvPr/>
            </p:nvCxnSpPr>
            <p:spPr>
              <a:xfrm>
                <a:off x="2400536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6">
                <a:extLst>
                  <a:ext uri="{FF2B5EF4-FFF2-40B4-BE49-F238E27FC236}">
                    <a16:creationId xmlns:a16="http://schemas.microsoft.com/office/drawing/2014/main" id="{3D9AE61A-9DFD-5F7B-7A5D-166715846EF7}"/>
                  </a:ext>
                </a:extLst>
              </p:cNvPr>
              <p:cNvCxnSpPr/>
              <p:nvPr/>
            </p:nvCxnSpPr>
            <p:spPr>
              <a:xfrm>
                <a:off x="2839190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8">
                <a:extLst>
                  <a:ext uri="{FF2B5EF4-FFF2-40B4-BE49-F238E27FC236}">
                    <a16:creationId xmlns:a16="http://schemas.microsoft.com/office/drawing/2014/main" id="{473F817D-D969-E91B-28B9-2708C1A0B297}"/>
                  </a:ext>
                </a:extLst>
              </p:cNvPr>
              <p:cNvCxnSpPr/>
              <p:nvPr/>
            </p:nvCxnSpPr>
            <p:spPr>
              <a:xfrm>
                <a:off x="3277844" y="6942516"/>
                <a:ext cx="328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39">
                <a:extLst>
                  <a:ext uri="{FF2B5EF4-FFF2-40B4-BE49-F238E27FC236}">
                    <a16:creationId xmlns:a16="http://schemas.microsoft.com/office/drawing/2014/main" id="{6A761D93-2931-9AB7-E6D3-0F58222FCF94}"/>
                  </a:ext>
                </a:extLst>
              </p:cNvPr>
              <p:cNvSpPr txBox="1"/>
              <p:nvPr/>
            </p:nvSpPr>
            <p:spPr>
              <a:xfrm>
                <a:off x="1469887" y="6701573"/>
                <a:ext cx="389339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15’</a:t>
                </a:r>
              </a:p>
            </p:txBody>
          </p:sp>
          <p:sp>
            <p:nvSpPr>
              <p:cNvPr id="42" name="TextBox 40">
                <a:extLst>
                  <a:ext uri="{FF2B5EF4-FFF2-40B4-BE49-F238E27FC236}">
                    <a16:creationId xmlns:a16="http://schemas.microsoft.com/office/drawing/2014/main" id="{8B722155-1B74-F3B5-3A5D-8A684D320BEC}"/>
                  </a:ext>
                </a:extLst>
              </p:cNvPr>
              <p:cNvSpPr txBox="1"/>
              <p:nvPr/>
            </p:nvSpPr>
            <p:spPr>
              <a:xfrm>
                <a:off x="1929921" y="6701573"/>
                <a:ext cx="389339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30’</a:t>
                </a:r>
              </a:p>
            </p:txBody>
          </p:sp>
          <p:sp>
            <p:nvSpPr>
              <p:cNvPr id="43" name="TextBox 41">
                <a:extLst>
                  <a:ext uri="{FF2B5EF4-FFF2-40B4-BE49-F238E27FC236}">
                    <a16:creationId xmlns:a16="http://schemas.microsoft.com/office/drawing/2014/main" id="{B95E8F1F-27D3-B2B3-8FE1-35184036302B}"/>
                  </a:ext>
                </a:extLst>
              </p:cNvPr>
              <p:cNvSpPr txBox="1"/>
              <p:nvPr/>
            </p:nvSpPr>
            <p:spPr>
              <a:xfrm>
                <a:off x="2457427" y="6701573"/>
                <a:ext cx="286106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4" name="TextBox 42">
                <a:extLst>
                  <a:ext uri="{FF2B5EF4-FFF2-40B4-BE49-F238E27FC236}">
                    <a16:creationId xmlns:a16="http://schemas.microsoft.com/office/drawing/2014/main" id="{2B197336-F364-06A1-E6D0-59E1F30754A9}"/>
                  </a:ext>
                </a:extLst>
              </p:cNvPr>
              <p:cNvSpPr txBox="1"/>
              <p:nvPr/>
            </p:nvSpPr>
            <p:spPr>
              <a:xfrm>
                <a:off x="2840683" y="6703716"/>
                <a:ext cx="389339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15’</a:t>
                </a:r>
              </a:p>
            </p:txBody>
          </p:sp>
          <p:sp>
            <p:nvSpPr>
              <p:cNvPr id="45" name="TextBox 43">
                <a:extLst>
                  <a:ext uri="{FF2B5EF4-FFF2-40B4-BE49-F238E27FC236}">
                    <a16:creationId xmlns:a16="http://schemas.microsoft.com/office/drawing/2014/main" id="{313208F0-FBF7-73E1-777A-874BCA01D056}"/>
                  </a:ext>
                </a:extLst>
              </p:cNvPr>
              <p:cNvSpPr txBox="1"/>
              <p:nvPr/>
            </p:nvSpPr>
            <p:spPr>
              <a:xfrm>
                <a:off x="3300714" y="6703716"/>
                <a:ext cx="389339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30’</a:t>
                </a:r>
              </a:p>
            </p:txBody>
          </p:sp>
          <p:cxnSp>
            <p:nvCxnSpPr>
              <p:cNvPr id="46" name="Straight Connector 44">
                <a:extLst>
                  <a:ext uri="{FF2B5EF4-FFF2-40B4-BE49-F238E27FC236}">
                    <a16:creationId xmlns:a16="http://schemas.microsoft.com/office/drawing/2014/main" id="{D62C66A4-23D7-1B36-08DD-1C6540EEFCDB}"/>
                  </a:ext>
                </a:extLst>
              </p:cNvPr>
              <p:cNvCxnSpPr/>
              <p:nvPr/>
            </p:nvCxnSpPr>
            <p:spPr>
              <a:xfrm>
                <a:off x="1084575" y="6723189"/>
                <a:ext cx="11139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8">
                <a:extLst>
                  <a:ext uri="{FF2B5EF4-FFF2-40B4-BE49-F238E27FC236}">
                    <a16:creationId xmlns:a16="http://schemas.microsoft.com/office/drawing/2014/main" id="{16C58817-CB73-DCE8-21F6-6108705F85F0}"/>
                  </a:ext>
                </a:extLst>
              </p:cNvPr>
              <p:cNvCxnSpPr/>
              <p:nvPr/>
            </p:nvCxnSpPr>
            <p:spPr>
              <a:xfrm>
                <a:off x="2455368" y="6723189"/>
                <a:ext cx="11139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9">
                <a:extLst>
                  <a:ext uri="{FF2B5EF4-FFF2-40B4-BE49-F238E27FC236}">
                    <a16:creationId xmlns:a16="http://schemas.microsoft.com/office/drawing/2014/main" id="{EC7CD9A3-D497-93FC-7445-B0924CF304BA}"/>
                  </a:ext>
                </a:extLst>
              </p:cNvPr>
              <p:cNvSpPr txBox="1"/>
              <p:nvPr/>
            </p:nvSpPr>
            <p:spPr>
              <a:xfrm>
                <a:off x="1451600" y="6464827"/>
                <a:ext cx="418835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49" name="TextBox 50">
                <a:extLst>
                  <a:ext uri="{FF2B5EF4-FFF2-40B4-BE49-F238E27FC236}">
                    <a16:creationId xmlns:a16="http://schemas.microsoft.com/office/drawing/2014/main" id="{CF2B2DE7-B14C-9AE3-D8EA-1390623FF9BC}"/>
                  </a:ext>
                </a:extLst>
              </p:cNvPr>
              <p:cNvSpPr txBox="1"/>
              <p:nvPr/>
            </p:nvSpPr>
            <p:spPr>
              <a:xfrm>
                <a:off x="2571421" y="6464827"/>
                <a:ext cx="824397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Endo1 KO</a:t>
                </a:r>
              </a:p>
            </p:txBody>
          </p:sp>
          <p:sp>
            <p:nvSpPr>
              <p:cNvPr id="50" name="TextBox 51">
                <a:extLst>
                  <a:ext uri="{FF2B5EF4-FFF2-40B4-BE49-F238E27FC236}">
                    <a16:creationId xmlns:a16="http://schemas.microsoft.com/office/drawing/2014/main" id="{9A0188EE-EE08-D575-50A4-32252B5E3204}"/>
                  </a:ext>
                </a:extLst>
              </p:cNvPr>
              <p:cNvSpPr txBox="1"/>
              <p:nvPr/>
            </p:nvSpPr>
            <p:spPr>
              <a:xfrm>
                <a:off x="3616276" y="7025299"/>
                <a:ext cx="676920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P-AKT1</a:t>
                </a:r>
              </a:p>
            </p:txBody>
          </p:sp>
          <p:cxnSp>
            <p:nvCxnSpPr>
              <p:cNvPr id="51" name="Straight Connector 52">
                <a:extLst>
                  <a:ext uri="{FF2B5EF4-FFF2-40B4-BE49-F238E27FC236}">
                    <a16:creationId xmlns:a16="http://schemas.microsoft.com/office/drawing/2014/main" id="{B718FD98-64B5-177D-3794-9A8DE2DB7C44}"/>
                  </a:ext>
                </a:extLst>
              </p:cNvPr>
              <p:cNvCxnSpPr/>
              <p:nvPr/>
            </p:nvCxnSpPr>
            <p:spPr>
              <a:xfrm>
                <a:off x="2273735" y="6997347"/>
                <a:ext cx="0" cy="75123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3">
                <a:extLst>
                  <a:ext uri="{FF2B5EF4-FFF2-40B4-BE49-F238E27FC236}">
                    <a16:creationId xmlns:a16="http://schemas.microsoft.com/office/drawing/2014/main" id="{2F448BA7-E148-91D9-AA38-86C3E2BC23D7}"/>
                  </a:ext>
                </a:extLst>
              </p:cNvPr>
              <p:cNvSpPr txBox="1"/>
              <p:nvPr/>
            </p:nvSpPr>
            <p:spPr>
              <a:xfrm>
                <a:off x="3616276" y="7411263"/>
                <a:ext cx="544190" cy="265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AKT1</a:t>
                </a:r>
              </a:p>
            </p:txBody>
          </p:sp>
          <p:sp>
            <p:nvSpPr>
              <p:cNvPr id="53" name="TextBox 54">
                <a:extLst>
                  <a:ext uri="{FF2B5EF4-FFF2-40B4-BE49-F238E27FC236}">
                    <a16:creationId xmlns:a16="http://schemas.microsoft.com/office/drawing/2014/main" id="{8906397E-3302-1DF1-DCA6-71D97FFB8578}"/>
                  </a:ext>
                </a:extLst>
              </p:cNvPr>
              <p:cNvSpPr txBox="1"/>
              <p:nvPr/>
            </p:nvSpPr>
            <p:spPr>
              <a:xfrm>
                <a:off x="384808" y="6467185"/>
                <a:ext cx="588434" cy="42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nM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insulin</a:t>
                </a:r>
              </a:p>
            </p:txBody>
          </p:sp>
        </p:grpSp>
        <p:sp>
          <p:nvSpPr>
            <p:cNvPr id="4" name="ZoneTexte 53">
              <a:extLst>
                <a:ext uri="{FF2B5EF4-FFF2-40B4-BE49-F238E27FC236}">
                  <a16:creationId xmlns:a16="http://schemas.microsoft.com/office/drawing/2014/main" id="{E86C4F5D-1BE8-5025-FBEF-97F3FD7A298A}"/>
                </a:ext>
              </a:extLst>
            </p:cNvPr>
            <p:cNvSpPr txBox="1"/>
            <p:nvPr/>
          </p:nvSpPr>
          <p:spPr>
            <a:xfrm>
              <a:off x="332656" y="8346203"/>
              <a:ext cx="3513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35-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ZoneTexte 41">
              <a:extLst>
                <a:ext uri="{FF2B5EF4-FFF2-40B4-BE49-F238E27FC236}">
                  <a16:creationId xmlns:a16="http://schemas.microsoft.com/office/drawing/2014/main" id="{8670C3FD-523B-6295-4138-5CCE5EF09B8D}"/>
                </a:ext>
              </a:extLst>
            </p:cNvPr>
            <p:cNvSpPr txBox="1"/>
            <p:nvPr/>
          </p:nvSpPr>
          <p:spPr>
            <a:xfrm>
              <a:off x="335975" y="8676456"/>
              <a:ext cx="3513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35-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ZoneTexte 52">
              <a:extLst>
                <a:ext uri="{FF2B5EF4-FFF2-40B4-BE49-F238E27FC236}">
                  <a16:creationId xmlns:a16="http://schemas.microsoft.com/office/drawing/2014/main" id="{8BDA9FB2-EE55-36C6-766B-CB30673C09B0}"/>
                </a:ext>
              </a:extLst>
            </p:cNvPr>
            <p:cNvSpPr txBox="1"/>
            <p:nvPr/>
          </p:nvSpPr>
          <p:spPr>
            <a:xfrm>
              <a:off x="302174" y="8070195"/>
              <a:ext cx="3898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u="sng" dirty="0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en-GB" sz="9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Picture 3" descr="C:\Users\arturo.roca-rivada\Desktop\800.jpg">
            <a:extLst>
              <a:ext uri="{FF2B5EF4-FFF2-40B4-BE49-F238E27FC236}">
                <a16:creationId xmlns:a16="http://schemas.microsoft.com/office/drawing/2014/main" id="{5CD5D268-6F44-5C96-477D-B12093F15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25665" r="51149" b="56210"/>
          <a:stretch/>
        </p:blipFill>
        <p:spPr bwMode="auto">
          <a:xfrm>
            <a:off x="4828737" y="3121712"/>
            <a:ext cx="2705458" cy="630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rturo.roca-rivada\Desktop\700.jpg">
            <a:extLst>
              <a:ext uri="{FF2B5EF4-FFF2-40B4-BE49-F238E27FC236}">
                <a16:creationId xmlns:a16="http://schemas.microsoft.com/office/drawing/2014/main" id="{4DCDBB1E-8C22-9AE7-04F5-7F8B9AB79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22375" r="51998" b="58052"/>
          <a:stretch/>
        </p:blipFill>
        <p:spPr bwMode="auto">
          <a:xfrm>
            <a:off x="4796897" y="2076598"/>
            <a:ext cx="2705458" cy="697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30">
            <a:extLst>
              <a:ext uri="{FF2B5EF4-FFF2-40B4-BE49-F238E27FC236}">
                <a16:creationId xmlns:a16="http://schemas.microsoft.com/office/drawing/2014/main" id="{80F86482-F799-3F21-4CAD-E03FBCF5F7E3}"/>
              </a:ext>
            </a:extLst>
          </p:cNvPr>
          <p:cNvSpPr txBox="1"/>
          <p:nvPr/>
        </p:nvSpPr>
        <p:spPr>
          <a:xfrm>
            <a:off x="5175011" y="1735858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62" name="Straight Connector 31">
            <a:extLst>
              <a:ext uri="{FF2B5EF4-FFF2-40B4-BE49-F238E27FC236}">
                <a16:creationId xmlns:a16="http://schemas.microsoft.com/office/drawing/2014/main" id="{195459A8-0B31-2D8C-2EFD-C610849ACC08}"/>
              </a:ext>
            </a:extLst>
          </p:cNvPr>
          <p:cNvCxnSpPr/>
          <p:nvPr/>
        </p:nvCxnSpPr>
        <p:spPr>
          <a:xfrm>
            <a:off x="5125541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2">
            <a:extLst>
              <a:ext uri="{FF2B5EF4-FFF2-40B4-BE49-F238E27FC236}">
                <a16:creationId xmlns:a16="http://schemas.microsoft.com/office/drawing/2014/main" id="{B32D0526-B4F1-BCB7-ACBE-633B92716B5E}"/>
              </a:ext>
            </a:extLst>
          </p:cNvPr>
          <p:cNvCxnSpPr/>
          <p:nvPr/>
        </p:nvCxnSpPr>
        <p:spPr>
          <a:xfrm>
            <a:off x="5506977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3">
            <a:extLst>
              <a:ext uri="{FF2B5EF4-FFF2-40B4-BE49-F238E27FC236}">
                <a16:creationId xmlns:a16="http://schemas.microsoft.com/office/drawing/2014/main" id="{0555E531-D407-2296-4BF4-1C52B15EA554}"/>
              </a:ext>
            </a:extLst>
          </p:cNvPr>
          <p:cNvCxnSpPr/>
          <p:nvPr/>
        </p:nvCxnSpPr>
        <p:spPr>
          <a:xfrm>
            <a:off x="5888413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4">
            <a:extLst>
              <a:ext uri="{FF2B5EF4-FFF2-40B4-BE49-F238E27FC236}">
                <a16:creationId xmlns:a16="http://schemas.microsoft.com/office/drawing/2014/main" id="{8CC05581-C41A-B2D4-891F-1A6D9A4DCA50}"/>
              </a:ext>
            </a:extLst>
          </p:cNvPr>
          <p:cNvCxnSpPr/>
          <p:nvPr/>
        </p:nvCxnSpPr>
        <p:spPr>
          <a:xfrm>
            <a:off x="6317529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36">
            <a:extLst>
              <a:ext uri="{FF2B5EF4-FFF2-40B4-BE49-F238E27FC236}">
                <a16:creationId xmlns:a16="http://schemas.microsoft.com/office/drawing/2014/main" id="{101174BC-064D-97E0-44BA-56554C35F5B6}"/>
              </a:ext>
            </a:extLst>
          </p:cNvPr>
          <p:cNvCxnSpPr/>
          <p:nvPr/>
        </p:nvCxnSpPr>
        <p:spPr>
          <a:xfrm>
            <a:off x="6698965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38">
            <a:extLst>
              <a:ext uri="{FF2B5EF4-FFF2-40B4-BE49-F238E27FC236}">
                <a16:creationId xmlns:a16="http://schemas.microsoft.com/office/drawing/2014/main" id="{4E70F0BC-0D34-6752-97D3-DE16A5593C4A}"/>
              </a:ext>
            </a:extLst>
          </p:cNvPr>
          <p:cNvCxnSpPr/>
          <p:nvPr/>
        </p:nvCxnSpPr>
        <p:spPr>
          <a:xfrm>
            <a:off x="7080401" y="1947235"/>
            <a:ext cx="2860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39">
            <a:extLst>
              <a:ext uri="{FF2B5EF4-FFF2-40B4-BE49-F238E27FC236}">
                <a16:creationId xmlns:a16="http://schemas.microsoft.com/office/drawing/2014/main" id="{8C2B5791-9A36-D95B-4EBA-7DC91E788F9B}"/>
              </a:ext>
            </a:extLst>
          </p:cNvPr>
          <p:cNvSpPr txBox="1"/>
          <p:nvPr/>
        </p:nvSpPr>
        <p:spPr>
          <a:xfrm>
            <a:off x="5508273" y="173772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15’</a:t>
            </a:r>
          </a:p>
        </p:txBody>
      </p:sp>
      <p:sp>
        <p:nvSpPr>
          <p:cNvPr id="83" name="TextBox 40">
            <a:extLst>
              <a:ext uri="{FF2B5EF4-FFF2-40B4-BE49-F238E27FC236}">
                <a16:creationId xmlns:a16="http://schemas.microsoft.com/office/drawing/2014/main" id="{98BD960D-81BC-62B0-0B91-CB35212B3091}"/>
              </a:ext>
            </a:extLst>
          </p:cNvPr>
          <p:cNvSpPr txBox="1"/>
          <p:nvPr/>
        </p:nvSpPr>
        <p:spPr>
          <a:xfrm>
            <a:off x="5908300" y="173772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30’</a:t>
            </a: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F7050AB7-4D19-976B-4833-4FAA812B0B84}"/>
              </a:ext>
            </a:extLst>
          </p:cNvPr>
          <p:cNvSpPr txBox="1"/>
          <p:nvPr/>
        </p:nvSpPr>
        <p:spPr>
          <a:xfrm>
            <a:off x="6366999" y="1737721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TextBox 42">
            <a:extLst>
              <a:ext uri="{FF2B5EF4-FFF2-40B4-BE49-F238E27FC236}">
                <a16:creationId xmlns:a16="http://schemas.microsoft.com/office/drawing/2014/main" id="{F780BC05-4E9A-9884-664B-1871865C6C85}"/>
              </a:ext>
            </a:extLst>
          </p:cNvPr>
          <p:cNvSpPr txBox="1"/>
          <p:nvPr/>
        </p:nvSpPr>
        <p:spPr>
          <a:xfrm>
            <a:off x="6700263" y="1739584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15’</a:t>
            </a:r>
          </a:p>
        </p:txBody>
      </p:sp>
      <p:sp>
        <p:nvSpPr>
          <p:cNvPr id="86" name="TextBox 43">
            <a:extLst>
              <a:ext uri="{FF2B5EF4-FFF2-40B4-BE49-F238E27FC236}">
                <a16:creationId xmlns:a16="http://schemas.microsoft.com/office/drawing/2014/main" id="{5D70E071-CD0D-3984-B877-E0565C350260}"/>
              </a:ext>
            </a:extLst>
          </p:cNvPr>
          <p:cNvSpPr txBox="1"/>
          <p:nvPr/>
        </p:nvSpPr>
        <p:spPr>
          <a:xfrm>
            <a:off x="7100288" y="1739584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30’</a:t>
            </a:r>
          </a:p>
        </p:txBody>
      </p:sp>
      <p:cxnSp>
        <p:nvCxnSpPr>
          <p:cNvPr id="87" name="Straight Connector 44">
            <a:extLst>
              <a:ext uri="{FF2B5EF4-FFF2-40B4-BE49-F238E27FC236}">
                <a16:creationId xmlns:a16="http://schemas.microsoft.com/office/drawing/2014/main" id="{7C0D0AF8-B918-0759-F9AD-1624B957BE89}"/>
              </a:ext>
            </a:extLst>
          </p:cNvPr>
          <p:cNvCxnSpPr/>
          <p:nvPr/>
        </p:nvCxnSpPr>
        <p:spPr>
          <a:xfrm>
            <a:off x="5173221" y="1756517"/>
            <a:ext cx="9686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48">
            <a:extLst>
              <a:ext uri="{FF2B5EF4-FFF2-40B4-BE49-F238E27FC236}">
                <a16:creationId xmlns:a16="http://schemas.microsoft.com/office/drawing/2014/main" id="{70DC29A5-E99E-4FCC-A7BD-3ED00159E85D}"/>
              </a:ext>
            </a:extLst>
          </p:cNvPr>
          <p:cNvCxnSpPr/>
          <p:nvPr/>
        </p:nvCxnSpPr>
        <p:spPr>
          <a:xfrm>
            <a:off x="6365208" y="1756517"/>
            <a:ext cx="9686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9">
            <a:extLst>
              <a:ext uri="{FF2B5EF4-FFF2-40B4-BE49-F238E27FC236}">
                <a16:creationId xmlns:a16="http://schemas.microsoft.com/office/drawing/2014/main" id="{1C718FA8-0FA6-16A1-1FAC-861F78FAD50C}"/>
              </a:ext>
            </a:extLst>
          </p:cNvPr>
          <p:cNvSpPr txBox="1"/>
          <p:nvPr/>
        </p:nvSpPr>
        <p:spPr>
          <a:xfrm>
            <a:off x="5492371" y="1531856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90" name="TextBox 50">
            <a:extLst>
              <a:ext uri="{FF2B5EF4-FFF2-40B4-BE49-F238E27FC236}">
                <a16:creationId xmlns:a16="http://schemas.microsoft.com/office/drawing/2014/main" id="{E9B978DC-4CEF-6BC9-EB59-6431C998F266}"/>
              </a:ext>
            </a:extLst>
          </p:cNvPr>
          <p:cNvSpPr txBox="1"/>
          <p:nvPr/>
        </p:nvSpPr>
        <p:spPr>
          <a:xfrm>
            <a:off x="6466123" y="1531856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Endo1 KO</a:t>
            </a:r>
          </a:p>
        </p:txBody>
      </p:sp>
      <p:sp>
        <p:nvSpPr>
          <p:cNvPr id="91" name="TextBox 51">
            <a:extLst>
              <a:ext uri="{FF2B5EF4-FFF2-40B4-BE49-F238E27FC236}">
                <a16:creationId xmlns:a16="http://schemas.microsoft.com/office/drawing/2014/main" id="{C1BF692A-085D-0FE5-7BBD-8724281D1833}"/>
              </a:ext>
            </a:extLst>
          </p:cNvPr>
          <p:cNvSpPr txBox="1"/>
          <p:nvPr/>
        </p:nvSpPr>
        <p:spPr>
          <a:xfrm>
            <a:off x="7767880" y="2293540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P-AKT1</a:t>
            </a:r>
          </a:p>
        </p:txBody>
      </p:sp>
      <p:sp>
        <p:nvSpPr>
          <p:cNvPr id="93" name="TextBox 53">
            <a:extLst>
              <a:ext uri="{FF2B5EF4-FFF2-40B4-BE49-F238E27FC236}">
                <a16:creationId xmlns:a16="http://schemas.microsoft.com/office/drawing/2014/main" id="{54F28AC3-D4D5-4BA2-05D9-59DE8DD71B16}"/>
              </a:ext>
            </a:extLst>
          </p:cNvPr>
          <p:cNvSpPr txBox="1"/>
          <p:nvPr/>
        </p:nvSpPr>
        <p:spPr>
          <a:xfrm>
            <a:off x="7795312" y="3333247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</a:p>
        </p:txBody>
      </p:sp>
      <p:sp>
        <p:nvSpPr>
          <p:cNvPr id="94" name="TextBox 54">
            <a:extLst>
              <a:ext uri="{FF2B5EF4-FFF2-40B4-BE49-F238E27FC236}">
                <a16:creationId xmlns:a16="http://schemas.microsoft.com/office/drawing/2014/main" id="{F79118B3-9840-C6D3-F965-610EC0916F1B}"/>
              </a:ext>
            </a:extLst>
          </p:cNvPr>
          <p:cNvSpPr txBox="1"/>
          <p:nvPr/>
        </p:nvSpPr>
        <p:spPr>
          <a:xfrm>
            <a:off x="4564731" y="153390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95" name="Rectangle 4">
            <a:extLst>
              <a:ext uri="{FF2B5EF4-FFF2-40B4-BE49-F238E27FC236}">
                <a16:creationId xmlns:a16="http://schemas.microsoft.com/office/drawing/2014/main" id="{0BDFAB6D-8A8C-CAAB-FD75-0DA9F0C3C780}"/>
              </a:ext>
            </a:extLst>
          </p:cNvPr>
          <p:cNvSpPr/>
          <p:nvPr/>
        </p:nvSpPr>
        <p:spPr>
          <a:xfrm>
            <a:off x="4998966" y="2274451"/>
            <a:ext cx="2432833" cy="353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4">
            <a:extLst>
              <a:ext uri="{FF2B5EF4-FFF2-40B4-BE49-F238E27FC236}">
                <a16:creationId xmlns:a16="http://schemas.microsoft.com/office/drawing/2014/main" id="{C8D5447A-067E-4634-776E-547DDA168F63}"/>
              </a:ext>
            </a:extLst>
          </p:cNvPr>
          <p:cNvSpPr/>
          <p:nvPr/>
        </p:nvSpPr>
        <p:spPr>
          <a:xfrm>
            <a:off x="5005062" y="3249810"/>
            <a:ext cx="2432833" cy="365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53">
            <a:extLst>
              <a:ext uri="{FF2B5EF4-FFF2-40B4-BE49-F238E27FC236}">
                <a16:creationId xmlns:a16="http://schemas.microsoft.com/office/drawing/2014/main" id="{9AE6C5E2-7117-3616-0878-6B37CBB665C0}"/>
              </a:ext>
            </a:extLst>
          </p:cNvPr>
          <p:cNvSpPr txBox="1"/>
          <p:nvPr/>
        </p:nvSpPr>
        <p:spPr>
          <a:xfrm>
            <a:off x="4457141" y="2451625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41">
            <a:extLst>
              <a:ext uri="{FF2B5EF4-FFF2-40B4-BE49-F238E27FC236}">
                <a16:creationId xmlns:a16="http://schemas.microsoft.com/office/drawing/2014/main" id="{0A363CF5-DABF-5D80-9466-F8030133BFA5}"/>
              </a:ext>
            </a:extLst>
          </p:cNvPr>
          <p:cNvSpPr txBox="1"/>
          <p:nvPr/>
        </p:nvSpPr>
        <p:spPr>
          <a:xfrm>
            <a:off x="4460460" y="3444818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52">
            <a:extLst>
              <a:ext uri="{FF2B5EF4-FFF2-40B4-BE49-F238E27FC236}">
                <a16:creationId xmlns:a16="http://schemas.microsoft.com/office/drawing/2014/main" id="{8BD20C5E-4850-1810-86ED-17C5C976D7B8}"/>
              </a:ext>
            </a:extLst>
          </p:cNvPr>
          <p:cNvSpPr txBox="1"/>
          <p:nvPr/>
        </p:nvSpPr>
        <p:spPr>
          <a:xfrm>
            <a:off x="4426659" y="1794617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GB" sz="9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17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CE8F9689-6A65-4CBE-813E-9FFEA8A0C0B4}"/>
              </a:ext>
            </a:extLst>
          </p:cNvPr>
          <p:cNvSpPr txBox="1"/>
          <p:nvPr/>
        </p:nvSpPr>
        <p:spPr>
          <a:xfrm>
            <a:off x="3186520" y="5851573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C247D6-D733-0756-60B6-DA28AB5B5A77}"/>
              </a:ext>
            </a:extLst>
          </p:cNvPr>
          <p:cNvSpPr txBox="1"/>
          <p:nvPr/>
        </p:nvSpPr>
        <p:spPr>
          <a:xfrm>
            <a:off x="3048000" y="4594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Full unedited gels for </a:t>
            </a:r>
            <a:r>
              <a:rPr lang="fr-FR" sz="2400" b="1" dirty="0" err="1"/>
              <a:t>Supplemental</a:t>
            </a:r>
            <a:r>
              <a:rPr lang="fr-FR" sz="2400" b="1" dirty="0"/>
              <a:t> FIGURE 9E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70DF8D6-32F7-600D-F506-17AD790CA3B5}"/>
              </a:ext>
            </a:extLst>
          </p:cNvPr>
          <p:cNvSpPr txBox="1"/>
          <p:nvPr/>
        </p:nvSpPr>
        <p:spPr>
          <a:xfrm>
            <a:off x="7450266" y="5963138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P-AKT1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9B927AD-1DB5-8CCB-CB65-6E8B3A07023C}"/>
              </a:ext>
            </a:extLst>
          </p:cNvPr>
          <p:cNvSpPr txBox="1"/>
          <p:nvPr/>
        </p:nvSpPr>
        <p:spPr>
          <a:xfrm>
            <a:off x="7450266" y="6248492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0E92CF8-F577-2212-BC5E-F42B6B82B866}"/>
              </a:ext>
            </a:extLst>
          </p:cNvPr>
          <p:cNvSpPr txBox="1"/>
          <p:nvPr/>
        </p:nvSpPr>
        <p:spPr>
          <a:xfrm>
            <a:off x="5146010" y="5788857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pic>
        <p:nvPicPr>
          <p:cNvPr id="9" name="Picture 8" descr="A close-up of a test&#10;&#10;Description automatically generated">
            <a:extLst>
              <a:ext uri="{FF2B5EF4-FFF2-40B4-BE49-F238E27FC236}">
                <a16:creationId xmlns:a16="http://schemas.microsoft.com/office/drawing/2014/main" id="{FFE44AC2-BD29-AF95-45EB-7570D93E9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 t="3850"/>
          <a:stretch/>
        </p:blipFill>
        <p:spPr>
          <a:xfrm>
            <a:off x="5132784" y="6010077"/>
            <a:ext cx="2362523" cy="1757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A close up of a test&#10;&#10;Description automatically generated">
            <a:extLst>
              <a:ext uri="{FF2B5EF4-FFF2-40B4-BE49-F238E27FC236}">
                <a16:creationId xmlns:a16="http://schemas.microsoft.com/office/drawing/2014/main" id="{F4CE5307-B4CD-7CA4-AE62-5ABF692F3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3" t="970" r="3480" b="-2418"/>
          <a:stretch/>
        </p:blipFill>
        <p:spPr>
          <a:xfrm>
            <a:off x="5140876" y="6220905"/>
            <a:ext cx="2362523" cy="3156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A9002201-93AC-745C-8D5F-C5AD438B3F3E}"/>
              </a:ext>
            </a:extLst>
          </p:cNvPr>
          <p:cNvSpPr txBox="1"/>
          <p:nvPr/>
        </p:nvSpPr>
        <p:spPr>
          <a:xfrm>
            <a:off x="5722074" y="5788857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3F193B8-9C36-FB37-3071-CA4406295F87}"/>
              </a:ext>
            </a:extLst>
          </p:cNvPr>
          <p:cNvSpPr txBox="1"/>
          <p:nvPr/>
        </p:nvSpPr>
        <p:spPr>
          <a:xfrm>
            <a:off x="6274231" y="5788857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1A9B4D2-A145-365D-EFA9-D2005191F8E8}"/>
              </a:ext>
            </a:extLst>
          </p:cNvPr>
          <p:cNvSpPr txBox="1"/>
          <p:nvPr/>
        </p:nvSpPr>
        <p:spPr>
          <a:xfrm>
            <a:off x="6874202" y="5788857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14" name="ZoneTexte 53">
            <a:extLst>
              <a:ext uri="{FF2B5EF4-FFF2-40B4-BE49-F238E27FC236}">
                <a16:creationId xmlns:a16="http://schemas.microsoft.com/office/drawing/2014/main" id="{D458A654-90C6-7D47-0FC8-5EEABE0793FB}"/>
              </a:ext>
            </a:extLst>
          </p:cNvPr>
          <p:cNvSpPr txBox="1"/>
          <p:nvPr/>
        </p:nvSpPr>
        <p:spPr>
          <a:xfrm>
            <a:off x="4857978" y="6017660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41">
            <a:extLst>
              <a:ext uri="{FF2B5EF4-FFF2-40B4-BE49-F238E27FC236}">
                <a16:creationId xmlns:a16="http://schemas.microsoft.com/office/drawing/2014/main" id="{C705A212-EA26-8361-02D2-D1CA23477CD8}"/>
              </a:ext>
            </a:extLst>
          </p:cNvPr>
          <p:cNvSpPr txBox="1"/>
          <p:nvPr/>
        </p:nvSpPr>
        <p:spPr>
          <a:xfrm>
            <a:off x="4861297" y="6320500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52">
            <a:extLst>
              <a:ext uri="{FF2B5EF4-FFF2-40B4-BE49-F238E27FC236}">
                <a16:creationId xmlns:a16="http://schemas.microsoft.com/office/drawing/2014/main" id="{BA1E5883-9742-3B1A-1AF5-9DA142B1C0C7}"/>
              </a:ext>
            </a:extLst>
          </p:cNvPr>
          <p:cNvSpPr txBox="1"/>
          <p:nvPr/>
        </p:nvSpPr>
        <p:spPr>
          <a:xfrm>
            <a:off x="4829770" y="5816444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GB" sz="9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E9680865-C54D-DB09-E1B8-28E7BBC6EC55}"/>
              </a:ext>
            </a:extLst>
          </p:cNvPr>
          <p:cNvSpPr txBox="1"/>
          <p:nvPr/>
        </p:nvSpPr>
        <p:spPr>
          <a:xfrm>
            <a:off x="7760148" y="1816286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P-AKT1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2096F78-6C07-369F-D58F-B4D40572B6B4}"/>
              </a:ext>
            </a:extLst>
          </p:cNvPr>
          <p:cNvSpPr txBox="1"/>
          <p:nvPr/>
        </p:nvSpPr>
        <p:spPr>
          <a:xfrm>
            <a:off x="7745872" y="3051423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2CB29BD-7C32-2030-F85E-DA450C4A1E18}"/>
              </a:ext>
            </a:extLst>
          </p:cNvPr>
          <p:cNvSpPr txBox="1"/>
          <p:nvPr/>
        </p:nvSpPr>
        <p:spPr>
          <a:xfrm>
            <a:off x="5026188" y="1322943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2187FA6A-FFAA-F4F9-1992-000454A920AE}"/>
              </a:ext>
            </a:extLst>
          </p:cNvPr>
          <p:cNvSpPr txBox="1"/>
          <p:nvPr/>
        </p:nvSpPr>
        <p:spPr>
          <a:xfrm>
            <a:off x="5602252" y="1322943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A8948772-2805-D8DB-12CE-2BFC9051C607}"/>
              </a:ext>
            </a:extLst>
          </p:cNvPr>
          <p:cNvSpPr txBox="1"/>
          <p:nvPr/>
        </p:nvSpPr>
        <p:spPr>
          <a:xfrm>
            <a:off x="6154409" y="1322943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A816EE8C-3483-9F8D-9052-749EC941C01F}"/>
              </a:ext>
            </a:extLst>
          </p:cNvPr>
          <p:cNvSpPr txBox="1"/>
          <p:nvPr/>
        </p:nvSpPr>
        <p:spPr>
          <a:xfrm>
            <a:off x="6754380" y="1322943"/>
            <a:ext cx="6719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    KO </a:t>
            </a:r>
          </a:p>
        </p:txBody>
      </p:sp>
      <p:pic>
        <p:nvPicPr>
          <p:cNvPr id="66" name="Picture 72" descr="A close-up of a test&#10;&#10;Description automatically generated">
            <a:extLst>
              <a:ext uri="{FF2B5EF4-FFF2-40B4-BE49-F238E27FC236}">
                <a16:creationId xmlns:a16="http://schemas.microsoft.com/office/drawing/2014/main" id="{469A0A29-632C-80A4-79A1-E9D0065A8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35135" r="25953" b="49379"/>
          <a:stretch/>
        </p:blipFill>
        <p:spPr>
          <a:xfrm>
            <a:off x="4791704" y="1691801"/>
            <a:ext cx="2965053" cy="832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Picture 74" descr="A close up of a test&#10;&#10;Description automatically generated">
            <a:extLst>
              <a:ext uri="{FF2B5EF4-FFF2-40B4-BE49-F238E27FC236}">
                <a16:creationId xmlns:a16="http://schemas.microsoft.com/office/drawing/2014/main" id="{B667E81F-DE97-0482-44D1-43309AB4D7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33390" r="27821" b="51865"/>
          <a:stretch/>
        </p:blipFill>
        <p:spPr>
          <a:xfrm>
            <a:off x="4881121" y="2928534"/>
            <a:ext cx="2838343" cy="832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Rectangle 4">
            <a:extLst>
              <a:ext uri="{FF2B5EF4-FFF2-40B4-BE49-F238E27FC236}">
                <a16:creationId xmlns:a16="http://schemas.microsoft.com/office/drawing/2014/main" id="{1F87AE29-A931-AE32-B1AB-AFC1CB3E340E}"/>
              </a:ext>
            </a:extLst>
          </p:cNvPr>
          <p:cNvSpPr/>
          <p:nvPr/>
        </p:nvSpPr>
        <p:spPr>
          <a:xfrm>
            <a:off x="4993526" y="1802428"/>
            <a:ext cx="2432833" cy="182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56E7FCF9-B3A5-1301-C0EF-840B365EA8B2}"/>
              </a:ext>
            </a:extLst>
          </p:cNvPr>
          <p:cNvSpPr/>
          <p:nvPr/>
        </p:nvSpPr>
        <p:spPr>
          <a:xfrm>
            <a:off x="4999622" y="3042964"/>
            <a:ext cx="2432833" cy="182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88">
            <a:extLst>
              <a:ext uri="{FF2B5EF4-FFF2-40B4-BE49-F238E27FC236}">
                <a16:creationId xmlns:a16="http://schemas.microsoft.com/office/drawing/2014/main" id="{D98FD633-09EB-C22A-5706-C6A8B8423F1B}"/>
              </a:ext>
            </a:extLst>
          </p:cNvPr>
          <p:cNvSpPr txBox="1"/>
          <p:nvPr/>
        </p:nvSpPr>
        <p:spPr>
          <a:xfrm>
            <a:off x="9430942" y="6576892"/>
            <a:ext cx="2716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re-blotted for total AKT1</a:t>
            </a:r>
          </a:p>
        </p:txBody>
      </p:sp>
      <p:sp>
        <p:nvSpPr>
          <p:cNvPr id="3" name="ZoneTexte 53">
            <a:extLst>
              <a:ext uri="{FF2B5EF4-FFF2-40B4-BE49-F238E27FC236}">
                <a16:creationId xmlns:a16="http://schemas.microsoft.com/office/drawing/2014/main" id="{85A97406-16BC-6A29-28AD-313B4034AADF}"/>
              </a:ext>
            </a:extLst>
          </p:cNvPr>
          <p:cNvSpPr txBox="1"/>
          <p:nvPr/>
        </p:nvSpPr>
        <p:spPr>
          <a:xfrm>
            <a:off x="4457141" y="1994425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41">
            <a:extLst>
              <a:ext uri="{FF2B5EF4-FFF2-40B4-BE49-F238E27FC236}">
                <a16:creationId xmlns:a16="http://schemas.microsoft.com/office/drawing/2014/main" id="{E07AA505-B611-30F5-D5EF-3E96CE459CED}"/>
              </a:ext>
            </a:extLst>
          </p:cNvPr>
          <p:cNvSpPr txBox="1"/>
          <p:nvPr/>
        </p:nvSpPr>
        <p:spPr>
          <a:xfrm>
            <a:off x="4460460" y="3231458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35-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52">
            <a:extLst>
              <a:ext uri="{FF2B5EF4-FFF2-40B4-BE49-F238E27FC236}">
                <a16:creationId xmlns:a16="http://schemas.microsoft.com/office/drawing/2014/main" id="{315F7657-5CB3-6EC5-07FA-9D6FB6916F25}"/>
              </a:ext>
            </a:extLst>
          </p:cNvPr>
          <p:cNvSpPr txBox="1"/>
          <p:nvPr/>
        </p:nvSpPr>
        <p:spPr>
          <a:xfrm>
            <a:off x="4426659" y="1482197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GB" sz="9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B98E3913-07FF-DF64-182A-C55A9D056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6694" y="1912559"/>
            <a:ext cx="4365803" cy="1366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70BF4C9C-E8B9-1342-96BA-666B9AA5F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"/>
          <a:stretch/>
        </p:blipFill>
        <p:spPr bwMode="auto">
          <a:xfrm>
            <a:off x="2106694" y="3387662"/>
            <a:ext cx="4365802" cy="1782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53ED448C-D42A-2BFD-7EA3-589FB293B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6" b="-14805"/>
          <a:stretch/>
        </p:blipFill>
        <p:spPr bwMode="auto">
          <a:xfrm>
            <a:off x="2106693" y="5236282"/>
            <a:ext cx="4393795" cy="1023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Rectangle 86">
            <a:extLst>
              <a:ext uri="{FF2B5EF4-FFF2-40B4-BE49-F238E27FC236}">
                <a16:creationId xmlns:a16="http://schemas.microsoft.com/office/drawing/2014/main" id="{729408E9-817A-5B61-9C58-CC86E49EA728}"/>
              </a:ext>
            </a:extLst>
          </p:cNvPr>
          <p:cNvSpPr/>
          <p:nvPr/>
        </p:nvSpPr>
        <p:spPr>
          <a:xfrm>
            <a:off x="4462648" y="2111477"/>
            <a:ext cx="1709428" cy="3918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3000CE1F-572E-13B3-2982-0278EFFDE78C}"/>
              </a:ext>
            </a:extLst>
          </p:cNvPr>
          <p:cNvSpPr/>
          <p:nvPr/>
        </p:nvSpPr>
        <p:spPr>
          <a:xfrm>
            <a:off x="4484416" y="3909010"/>
            <a:ext cx="1687660" cy="551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679957C1-7469-7715-A86C-22756168BA30}"/>
              </a:ext>
            </a:extLst>
          </p:cNvPr>
          <p:cNvSpPr/>
          <p:nvPr/>
        </p:nvSpPr>
        <p:spPr>
          <a:xfrm>
            <a:off x="4440874" y="5363594"/>
            <a:ext cx="1731202" cy="671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8D0CA90A-F2A9-955D-121A-13D0C8FBD2E2}"/>
              </a:ext>
            </a:extLst>
          </p:cNvPr>
          <p:cNvSpPr txBox="1"/>
          <p:nvPr/>
        </p:nvSpPr>
        <p:spPr>
          <a:xfrm>
            <a:off x="4161626" y="84614"/>
            <a:ext cx="41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1C</a:t>
            </a:r>
          </a:p>
        </p:txBody>
      </p:sp>
      <p:sp>
        <p:nvSpPr>
          <p:cNvPr id="29" name="TextBox 188">
            <a:extLst>
              <a:ext uri="{FF2B5EF4-FFF2-40B4-BE49-F238E27FC236}">
                <a16:creationId xmlns:a16="http://schemas.microsoft.com/office/drawing/2014/main" id="{6D1AD1E1-DAD0-F3D0-9759-71289B2A72F7}"/>
              </a:ext>
            </a:extLst>
          </p:cNvPr>
          <p:cNvSpPr txBox="1"/>
          <p:nvPr/>
        </p:nvSpPr>
        <p:spPr>
          <a:xfrm>
            <a:off x="8907895" y="1866038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75227C-B899-13DA-9062-A607BEC044D0}"/>
              </a:ext>
            </a:extLst>
          </p:cNvPr>
          <p:cNvSpPr txBox="1"/>
          <p:nvPr/>
        </p:nvSpPr>
        <p:spPr>
          <a:xfrm>
            <a:off x="4551660" y="15317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C879E53-05D7-3F8A-CAAB-A02C02DA1864}"/>
              </a:ext>
            </a:extLst>
          </p:cNvPr>
          <p:cNvSpPr txBox="1"/>
          <p:nvPr/>
        </p:nvSpPr>
        <p:spPr>
          <a:xfrm>
            <a:off x="4927992" y="1534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88769C-38B8-334A-77E0-8A51E6148B51}"/>
              </a:ext>
            </a:extLst>
          </p:cNvPr>
          <p:cNvSpPr txBox="1"/>
          <p:nvPr/>
        </p:nvSpPr>
        <p:spPr>
          <a:xfrm>
            <a:off x="5301219" y="15348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F3D8442-0CD3-8A09-703D-1AC2768E363A}"/>
              </a:ext>
            </a:extLst>
          </p:cNvPr>
          <p:cNvSpPr txBox="1"/>
          <p:nvPr/>
        </p:nvSpPr>
        <p:spPr>
          <a:xfrm>
            <a:off x="5677551" y="15379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B87F173F-15A1-25F4-6B5A-5A1729AB72C2}"/>
              </a:ext>
            </a:extLst>
          </p:cNvPr>
          <p:cNvCxnSpPr/>
          <p:nvPr/>
        </p:nvCxnSpPr>
        <p:spPr>
          <a:xfrm>
            <a:off x="4484416" y="1494406"/>
            <a:ext cx="1611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A240D1B-7838-85F8-D82B-8D62D2C6AB74}"/>
              </a:ext>
            </a:extLst>
          </p:cNvPr>
          <p:cNvSpPr txBox="1"/>
          <p:nvPr/>
        </p:nvSpPr>
        <p:spPr>
          <a:xfrm>
            <a:off x="4192777" y="1119324"/>
            <a:ext cx="227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Days of differentiation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B645FCA-F3D5-6A41-03AF-3B79DFA0D65E}"/>
              </a:ext>
            </a:extLst>
          </p:cNvPr>
          <p:cNvSpPr txBox="1"/>
          <p:nvPr/>
        </p:nvSpPr>
        <p:spPr>
          <a:xfrm>
            <a:off x="6472558" y="21114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CD36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83CC4D1-217A-43AD-5CCE-62D425A5DD2D}"/>
              </a:ext>
            </a:extLst>
          </p:cNvPr>
          <p:cNvSpPr txBox="1"/>
          <p:nvPr/>
        </p:nvSpPr>
        <p:spPr>
          <a:xfrm>
            <a:off x="6484998" y="399003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Endo1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73FB96D-AFA3-2B45-9959-EBDB279DB949}"/>
              </a:ext>
            </a:extLst>
          </p:cNvPr>
          <p:cNvSpPr txBox="1"/>
          <p:nvPr/>
        </p:nvSpPr>
        <p:spPr>
          <a:xfrm>
            <a:off x="6478777" y="5504707"/>
            <a:ext cx="87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Tubulin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C461395-BC5E-A05D-367A-345178864C2A}"/>
              </a:ext>
            </a:extLst>
          </p:cNvPr>
          <p:cNvSpPr txBox="1"/>
          <p:nvPr/>
        </p:nvSpPr>
        <p:spPr>
          <a:xfrm>
            <a:off x="1809383" y="4069402"/>
            <a:ext cx="4539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15-</a:t>
            </a:r>
            <a:endParaRPr lang="en-US" sz="900" b="1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28CFF713-D106-72DB-DD12-F8CD4EF402CB}"/>
              </a:ext>
            </a:extLst>
          </p:cNvPr>
          <p:cNvSpPr txBox="1"/>
          <p:nvPr/>
        </p:nvSpPr>
        <p:spPr>
          <a:xfrm>
            <a:off x="1733448" y="2204334"/>
            <a:ext cx="487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100-</a:t>
            </a:r>
            <a:endParaRPr lang="en-US" sz="900" b="1" dirty="0"/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A4A5039B-20EF-B330-D635-9417331BB3EB}"/>
              </a:ext>
            </a:extLst>
          </p:cNvPr>
          <p:cNvSpPr txBox="1"/>
          <p:nvPr/>
        </p:nvSpPr>
        <p:spPr>
          <a:xfrm>
            <a:off x="1673728" y="1778394"/>
            <a:ext cx="410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err="1"/>
              <a:t>kDa</a:t>
            </a:r>
            <a:endParaRPr lang="en-US" sz="900" b="1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BA21181E-1EF7-D52F-0E3A-1EF3091DA55F}"/>
              </a:ext>
            </a:extLst>
          </p:cNvPr>
          <p:cNvSpPr txBox="1"/>
          <p:nvPr/>
        </p:nvSpPr>
        <p:spPr>
          <a:xfrm>
            <a:off x="1784883" y="5454559"/>
            <a:ext cx="421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55-</a:t>
            </a:r>
            <a:endParaRPr lang="en-US" sz="900" b="1" dirty="0"/>
          </a:p>
        </p:txBody>
      </p:sp>
      <p:sp>
        <p:nvSpPr>
          <p:cNvPr id="41" name="TextBox 188">
            <a:extLst>
              <a:ext uri="{FF2B5EF4-FFF2-40B4-BE49-F238E27FC236}">
                <a16:creationId xmlns:a16="http://schemas.microsoft.com/office/drawing/2014/main" id="{DF58FF17-0F26-0672-82C4-782370A5F93D}"/>
              </a:ext>
            </a:extLst>
          </p:cNvPr>
          <p:cNvSpPr txBox="1"/>
          <p:nvPr/>
        </p:nvSpPr>
        <p:spPr>
          <a:xfrm>
            <a:off x="7264379" y="6424767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3 parts and blotted against the indicated antibody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E04130B-D693-D842-D5CC-DC05DC284913}"/>
              </a:ext>
            </a:extLst>
          </p:cNvPr>
          <p:cNvSpPr txBox="1"/>
          <p:nvPr/>
        </p:nvSpPr>
        <p:spPr>
          <a:xfrm rot="16200000">
            <a:off x="2078505" y="1506358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Markers</a:t>
            </a:r>
          </a:p>
        </p:txBody>
      </p:sp>
      <p:sp>
        <p:nvSpPr>
          <p:cNvPr id="43" name="TextBox 228">
            <a:extLst>
              <a:ext uri="{FF2B5EF4-FFF2-40B4-BE49-F238E27FC236}">
                <a16:creationId xmlns:a16="http://schemas.microsoft.com/office/drawing/2014/main" id="{1921BA1E-1A53-D6B5-FC0B-F057B368197D}"/>
              </a:ext>
            </a:extLst>
          </p:cNvPr>
          <p:cNvSpPr txBox="1"/>
          <p:nvPr/>
        </p:nvSpPr>
        <p:spPr>
          <a:xfrm>
            <a:off x="8940746" y="234228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1424FEB-6ED6-1FED-2F15-F692943EE609}"/>
              </a:ext>
            </a:extLst>
          </p:cNvPr>
          <p:cNvGrpSpPr/>
          <p:nvPr/>
        </p:nvGrpSpPr>
        <p:grpSpPr>
          <a:xfrm>
            <a:off x="9162408" y="2320794"/>
            <a:ext cx="2592288" cy="3338488"/>
            <a:chOff x="3779792" y="1953592"/>
            <a:chExt cx="2592288" cy="3338488"/>
          </a:xfrm>
        </p:grpSpPr>
        <p:graphicFrame>
          <p:nvGraphicFramePr>
            <p:cNvPr id="45" name="Object 7">
              <a:extLst>
                <a:ext uri="{FF2B5EF4-FFF2-40B4-BE49-F238E27FC236}">
                  <a16:creationId xmlns:a16="http://schemas.microsoft.com/office/drawing/2014/main" id="{42249BEC-F835-2BFA-457D-000D0636EC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6552597"/>
                </p:ext>
              </p:extLst>
            </p:nvPr>
          </p:nvGraphicFramePr>
          <p:xfrm>
            <a:off x="3900488" y="1953592"/>
            <a:ext cx="2127250" cy="1538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5" imgW="3869298" imgH="2796846" progId="Prism8.Document">
                    <p:embed/>
                  </p:oleObj>
                </mc:Choice>
                <mc:Fallback>
                  <p:oleObj name="Prism 8" r:id="rId5" imgW="3869298" imgH="2796846" progId="Prism8.Document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12003913-8F7C-F1EE-1E9E-1247172644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00488" y="1953592"/>
                          <a:ext cx="2127250" cy="1538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" name="Group 23">
              <a:extLst>
                <a:ext uri="{FF2B5EF4-FFF2-40B4-BE49-F238E27FC236}">
                  <a16:creationId xmlns:a16="http://schemas.microsoft.com/office/drawing/2014/main" id="{5171D61F-8E76-EED3-A42D-CFDB2E427422}"/>
                </a:ext>
              </a:extLst>
            </p:cNvPr>
            <p:cNvGrpSpPr/>
            <p:nvPr/>
          </p:nvGrpSpPr>
          <p:grpSpPr>
            <a:xfrm>
              <a:off x="3779792" y="3298110"/>
              <a:ext cx="2592288" cy="1993970"/>
              <a:chOff x="5868024" y="3248400"/>
              <a:chExt cx="2592288" cy="1993970"/>
            </a:xfrm>
          </p:grpSpPr>
          <p:pic>
            <p:nvPicPr>
              <p:cNvPr id="47" name="Picture 1">
                <a:extLst>
                  <a:ext uri="{FF2B5EF4-FFF2-40B4-BE49-F238E27FC236}">
                    <a16:creationId xmlns:a16="http://schemas.microsoft.com/office/drawing/2014/main" id="{FE8A585B-5984-87DD-6E1C-C5BC1B95D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77037" t="5691" r="3488" b="89327"/>
              <a:stretch/>
            </p:blipFill>
            <p:spPr bwMode="auto">
              <a:xfrm>
                <a:off x="6235300" y="3816000"/>
                <a:ext cx="1680937" cy="4980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08957ED3-A0D6-CF39-6F33-8DBB2195C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/>
              <a:srcRect l="75323" t="53232" r="5203" b="43109"/>
              <a:stretch/>
            </p:blipFill>
            <p:spPr bwMode="auto">
              <a:xfrm>
                <a:off x="6235299" y="3411470"/>
                <a:ext cx="1680935" cy="3684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49" name="Picture 8">
                <a:extLst>
                  <a:ext uri="{FF2B5EF4-FFF2-40B4-BE49-F238E27FC236}">
                    <a16:creationId xmlns:a16="http://schemas.microsoft.com/office/drawing/2014/main" id="{ED8D85DE-3FA1-189E-8462-627C3AFF3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76510" t="89389" r="4017" b="3005"/>
              <a:stretch/>
            </p:blipFill>
            <p:spPr bwMode="auto">
              <a:xfrm>
                <a:off x="6239264" y="4356000"/>
                <a:ext cx="1680936" cy="4924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50" name="TextBox 9">
                <a:extLst>
                  <a:ext uri="{FF2B5EF4-FFF2-40B4-BE49-F238E27FC236}">
                    <a16:creationId xmlns:a16="http://schemas.microsoft.com/office/drawing/2014/main" id="{FFDC9B24-6D3F-91B0-0D49-2BE21DC9CE03}"/>
                  </a:ext>
                </a:extLst>
              </p:cNvPr>
              <p:cNvSpPr txBox="1"/>
              <p:nvPr/>
            </p:nvSpPr>
            <p:spPr>
              <a:xfrm>
                <a:off x="5964408" y="3910013"/>
                <a:ext cx="3711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15-</a:t>
                </a:r>
                <a:endParaRPr lang="en-US" sz="900" b="1" dirty="0"/>
              </a:p>
            </p:txBody>
          </p:sp>
          <p:sp>
            <p:nvSpPr>
              <p:cNvPr id="51" name="TextBox 10">
                <a:extLst>
                  <a:ext uri="{FF2B5EF4-FFF2-40B4-BE49-F238E27FC236}">
                    <a16:creationId xmlns:a16="http://schemas.microsoft.com/office/drawing/2014/main" id="{5A466589-A820-B4EE-3C11-EE23A98BCC56}"/>
                  </a:ext>
                </a:extLst>
              </p:cNvPr>
              <p:cNvSpPr txBox="1"/>
              <p:nvPr/>
            </p:nvSpPr>
            <p:spPr>
              <a:xfrm>
                <a:off x="5913632" y="3442170"/>
                <a:ext cx="41370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100-</a:t>
                </a:r>
                <a:endParaRPr lang="en-US" sz="900" b="1" dirty="0"/>
              </a:p>
            </p:txBody>
          </p:sp>
          <p:sp>
            <p:nvSpPr>
              <p:cNvPr id="52" name="TextBox 11">
                <a:extLst>
                  <a:ext uri="{FF2B5EF4-FFF2-40B4-BE49-F238E27FC236}">
                    <a16:creationId xmlns:a16="http://schemas.microsoft.com/office/drawing/2014/main" id="{C49CE56A-5AA0-4739-91D2-EC3F248C9D11}"/>
                  </a:ext>
                </a:extLst>
              </p:cNvPr>
              <p:cNvSpPr txBox="1"/>
              <p:nvPr/>
            </p:nvSpPr>
            <p:spPr>
              <a:xfrm>
                <a:off x="5868024" y="3248400"/>
                <a:ext cx="41062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 err="1"/>
                  <a:t>kDa</a:t>
                </a:r>
                <a:endParaRPr lang="en-US" sz="900" b="1" dirty="0"/>
              </a:p>
            </p:txBody>
          </p:sp>
          <p:sp>
            <p:nvSpPr>
              <p:cNvPr id="53" name="TextBox 12">
                <a:extLst>
                  <a:ext uri="{FF2B5EF4-FFF2-40B4-BE49-F238E27FC236}">
                    <a16:creationId xmlns:a16="http://schemas.microsoft.com/office/drawing/2014/main" id="{A0E73CF1-295C-54EC-92E3-2105B29F5365}"/>
                  </a:ext>
                </a:extLst>
              </p:cNvPr>
              <p:cNvSpPr txBox="1"/>
              <p:nvPr/>
            </p:nvSpPr>
            <p:spPr>
              <a:xfrm>
                <a:off x="7871373" y="3960000"/>
                <a:ext cx="5169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900" b="1" dirty="0"/>
                  <a:t>Endo1</a:t>
                </a:r>
                <a:endParaRPr lang="en-US" sz="900" b="1" dirty="0"/>
              </a:p>
            </p:txBody>
          </p:sp>
          <p:sp>
            <p:nvSpPr>
              <p:cNvPr id="54" name="TextBox 13">
                <a:extLst>
                  <a:ext uri="{FF2B5EF4-FFF2-40B4-BE49-F238E27FC236}">
                    <a16:creationId xmlns:a16="http://schemas.microsoft.com/office/drawing/2014/main" id="{DD01A04C-B716-70C6-2A8B-D26516D16F92}"/>
                  </a:ext>
                </a:extLst>
              </p:cNvPr>
              <p:cNvSpPr txBox="1"/>
              <p:nvPr/>
            </p:nvSpPr>
            <p:spPr>
              <a:xfrm>
                <a:off x="7871373" y="3492000"/>
                <a:ext cx="48357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900" b="1" dirty="0"/>
                  <a:t>CD36</a:t>
                </a:r>
                <a:endParaRPr lang="en-US" sz="900" b="1" dirty="0"/>
              </a:p>
            </p:txBody>
          </p:sp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3AF084E5-0B37-B3E4-4671-D015633ED952}"/>
                  </a:ext>
                </a:extLst>
              </p:cNvPr>
              <p:cNvSpPr txBox="1"/>
              <p:nvPr/>
            </p:nvSpPr>
            <p:spPr>
              <a:xfrm>
                <a:off x="6237312" y="4860032"/>
                <a:ext cx="5169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0</a:t>
                </a:r>
                <a:endParaRPr lang="en-US" sz="900" b="1" dirty="0"/>
              </a:p>
            </p:txBody>
          </p:sp>
          <p:sp>
            <p:nvSpPr>
              <p:cNvPr id="56" name="TextBox 17">
                <a:extLst>
                  <a:ext uri="{FF2B5EF4-FFF2-40B4-BE49-F238E27FC236}">
                    <a16:creationId xmlns:a16="http://schemas.microsoft.com/office/drawing/2014/main" id="{F94D12B4-CBA9-98ED-E3CD-7C8FFC9162D9}"/>
                  </a:ext>
                </a:extLst>
              </p:cNvPr>
              <p:cNvSpPr txBox="1"/>
              <p:nvPr/>
            </p:nvSpPr>
            <p:spPr>
              <a:xfrm>
                <a:off x="6584477" y="4860032"/>
                <a:ext cx="5169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4</a:t>
                </a:r>
                <a:endParaRPr lang="en-US" sz="900" b="1" dirty="0"/>
              </a:p>
            </p:txBody>
          </p:sp>
          <p:sp>
            <p:nvSpPr>
              <p:cNvPr id="57" name="TextBox 18">
                <a:extLst>
                  <a:ext uri="{FF2B5EF4-FFF2-40B4-BE49-F238E27FC236}">
                    <a16:creationId xmlns:a16="http://schemas.microsoft.com/office/drawing/2014/main" id="{F2EA99B1-96CC-5F51-5528-3B23A287D44D}"/>
                  </a:ext>
                </a:extLst>
              </p:cNvPr>
              <p:cNvSpPr txBox="1"/>
              <p:nvPr/>
            </p:nvSpPr>
            <p:spPr>
              <a:xfrm>
                <a:off x="6957392" y="4860032"/>
                <a:ext cx="5169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8</a:t>
                </a:r>
                <a:endParaRPr lang="en-US" sz="900" b="1" dirty="0"/>
              </a:p>
            </p:txBody>
          </p:sp>
          <p:sp>
            <p:nvSpPr>
              <p:cNvPr id="58" name="TextBox 19">
                <a:extLst>
                  <a:ext uri="{FF2B5EF4-FFF2-40B4-BE49-F238E27FC236}">
                    <a16:creationId xmlns:a16="http://schemas.microsoft.com/office/drawing/2014/main" id="{A5055D52-2F34-BE66-F9C2-E7A61AF0066B}"/>
                  </a:ext>
                </a:extLst>
              </p:cNvPr>
              <p:cNvSpPr txBox="1"/>
              <p:nvPr/>
            </p:nvSpPr>
            <p:spPr>
              <a:xfrm>
                <a:off x="7376565" y="4860032"/>
                <a:ext cx="5169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12</a:t>
                </a:r>
                <a:endParaRPr lang="en-US" sz="900" b="1" dirty="0"/>
              </a:p>
            </p:txBody>
          </p:sp>
          <p:sp>
            <p:nvSpPr>
              <p:cNvPr id="59" name="TextBox 20">
                <a:extLst>
                  <a:ext uri="{FF2B5EF4-FFF2-40B4-BE49-F238E27FC236}">
                    <a16:creationId xmlns:a16="http://schemas.microsoft.com/office/drawing/2014/main" id="{653A13A5-D9BF-AD69-597A-2AF9A85AB896}"/>
                  </a:ext>
                </a:extLst>
              </p:cNvPr>
              <p:cNvSpPr txBox="1"/>
              <p:nvPr/>
            </p:nvSpPr>
            <p:spPr>
              <a:xfrm>
                <a:off x="6220319" y="5011538"/>
                <a:ext cx="16959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Days of differentiation</a:t>
                </a:r>
              </a:p>
            </p:txBody>
          </p:sp>
          <p:sp>
            <p:nvSpPr>
              <p:cNvPr id="60" name="TextBox 21">
                <a:extLst>
                  <a:ext uri="{FF2B5EF4-FFF2-40B4-BE49-F238E27FC236}">
                    <a16:creationId xmlns:a16="http://schemas.microsoft.com/office/drawing/2014/main" id="{9F25CB17-1F96-3CEE-9DCF-5FDC8B919411}"/>
                  </a:ext>
                </a:extLst>
              </p:cNvPr>
              <p:cNvSpPr txBox="1"/>
              <p:nvPr/>
            </p:nvSpPr>
            <p:spPr>
              <a:xfrm>
                <a:off x="7824184" y="4499992"/>
                <a:ext cx="63612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900" b="1" dirty="0"/>
                  <a:t>Tubulin</a:t>
                </a:r>
                <a:endParaRPr lang="en-US" sz="900" b="1" dirty="0"/>
              </a:p>
            </p:txBody>
          </p:sp>
          <p:sp>
            <p:nvSpPr>
              <p:cNvPr id="61" name="TextBox 22">
                <a:extLst>
                  <a:ext uri="{FF2B5EF4-FFF2-40B4-BE49-F238E27FC236}">
                    <a16:creationId xmlns:a16="http://schemas.microsoft.com/office/drawing/2014/main" id="{0252398D-309F-5C24-9A1B-A93F5978947A}"/>
                  </a:ext>
                </a:extLst>
              </p:cNvPr>
              <p:cNvSpPr txBox="1"/>
              <p:nvPr/>
            </p:nvSpPr>
            <p:spPr>
              <a:xfrm>
                <a:off x="5970316" y="4363986"/>
                <a:ext cx="36519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55-</a:t>
                </a:r>
                <a:endParaRPr lang="en-US" sz="9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12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9"/>
          <p:cNvSpPr txBox="1"/>
          <p:nvPr/>
        </p:nvSpPr>
        <p:spPr>
          <a:xfrm>
            <a:off x="4201498" y="107249"/>
            <a:ext cx="409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1E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DBFD68D9-FEE2-41A3-AC21-D024B9EA554D}"/>
              </a:ext>
            </a:extLst>
          </p:cNvPr>
          <p:cNvSpPr txBox="1"/>
          <p:nvPr/>
        </p:nvSpPr>
        <p:spPr>
          <a:xfrm>
            <a:off x="3339915" y="5127273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grpSp>
        <p:nvGrpSpPr>
          <p:cNvPr id="223" name="Groupe 222">
            <a:extLst>
              <a:ext uri="{FF2B5EF4-FFF2-40B4-BE49-F238E27FC236}">
                <a16:creationId xmlns:a16="http://schemas.microsoft.com/office/drawing/2014/main" id="{A0AD1594-60B9-447D-4ED7-0688A6A89C5E}"/>
              </a:ext>
            </a:extLst>
          </p:cNvPr>
          <p:cNvGrpSpPr/>
          <p:nvPr/>
        </p:nvGrpSpPr>
        <p:grpSpPr>
          <a:xfrm>
            <a:off x="5220001" y="4687257"/>
            <a:ext cx="3260040" cy="1089745"/>
            <a:chOff x="2277111" y="5239990"/>
            <a:chExt cx="3260040" cy="1089745"/>
          </a:xfrm>
        </p:grpSpPr>
        <p:sp>
          <p:nvSpPr>
            <p:cNvPr id="11" name="TextBox 229">
              <a:extLst>
                <a:ext uri="{FF2B5EF4-FFF2-40B4-BE49-F238E27FC236}">
                  <a16:creationId xmlns:a16="http://schemas.microsoft.com/office/drawing/2014/main" id="{20424EFE-EA71-B5A5-85E9-736965156177}"/>
                </a:ext>
              </a:extLst>
            </p:cNvPr>
            <p:cNvSpPr txBox="1"/>
            <p:nvPr/>
          </p:nvSpPr>
          <p:spPr>
            <a:xfrm>
              <a:off x="2277111" y="5239990"/>
              <a:ext cx="284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</a:t>
              </a:r>
            </a:p>
          </p:txBody>
        </p:sp>
        <p:sp>
          <p:nvSpPr>
            <p:cNvPr id="20" name="TextBox 274">
              <a:extLst>
                <a:ext uri="{FF2B5EF4-FFF2-40B4-BE49-F238E27FC236}">
                  <a16:creationId xmlns:a16="http://schemas.microsoft.com/office/drawing/2014/main" id="{0BE3C442-766F-5797-80FF-CD6AD16BF346}"/>
                </a:ext>
              </a:extLst>
            </p:cNvPr>
            <p:cNvSpPr txBox="1"/>
            <p:nvPr/>
          </p:nvSpPr>
          <p:spPr>
            <a:xfrm>
              <a:off x="4447119" y="5520733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25" name="TextBox 277">
              <a:extLst>
                <a:ext uri="{FF2B5EF4-FFF2-40B4-BE49-F238E27FC236}">
                  <a16:creationId xmlns:a16="http://schemas.microsoft.com/office/drawing/2014/main" id="{CEB4DF73-36D3-5F61-417E-43CA044FE983}"/>
                </a:ext>
              </a:extLst>
            </p:cNvPr>
            <p:cNvSpPr txBox="1"/>
            <p:nvPr/>
          </p:nvSpPr>
          <p:spPr>
            <a:xfrm>
              <a:off x="4720573" y="5520733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26" name="TextBox 278">
              <a:extLst>
                <a:ext uri="{FF2B5EF4-FFF2-40B4-BE49-F238E27FC236}">
                  <a16:creationId xmlns:a16="http://schemas.microsoft.com/office/drawing/2014/main" id="{E94B1F35-43A9-71F2-63DD-834F08CEF545}"/>
                </a:ext>
              </a:extLst>
            </p:cNvPr>
            <p:cNvSpPr txBox="1"/>
            <p:nvPr/>
          </p:nvSpPr>
          <p:spPr>
            <a:xfrm>
              <a:off x="3185748" y="5521949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27" name="TextBox 279">
              <a:extLst>
                <a:ext uri="{FF2B5EF4-FFF2-40B4-BE49-F238E27FC236}">
                  <a16:creationId xmlns:a16="http://schemas.microsoft.com/office/drawing/2014/main" id="{0012C812-0C10-F108-D890-9533AB5FF894}"/>
                </a:ext>
              </a:extLst>
            </p:cNvPr>
            <p:cNvSpPr txBox="1"/>
            <p:nvPr/>
          </p:nvSpPr>
          <p:spPr>
            <a:xfrm>
              <a:off x="2881904" y="5520733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28" name="TextBox 280">
              <a:extLst>
                <a:ext uri="{FF2B5EF4-FFF2-40B4-BE49-F238E27FC236}">
                  <a16:creationId xmlns:a16="http://schemas.microsoft.com/office/drawing/2014/main" id="{04259586-A947-CA3D-7A7F-3CCA024B283A}"/>
                </a:ext>
              </a:extLst>
            </p:cNvPr>
            <p:cNvSpPr txBox="1"/>
            <p:nvPr/>
          </p:nvSpPr>
          <p:spPr>
            <a:xfrm>
              <a:off x="3937832" y="5520733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78" name="TextBox 281">
              <a:extLst>
                <a:ext uri="{FF2B5EF4-FFF2-40B4-BE49-F238E27FC236}">
                  <a16:creationId xmlns:a16="http://schemas.microsoft.com/office/drawing/2014/main" id="{AF6E614F-B588-37E6-5F89-BBC19C844516}"/>
                </a:ext>
              </a:extLst>
            </p:cNvPr>
            <p:cNvSpPr txBox="1"/>
            <p:nvPr/>
          </p:nvSpPr>
          <p:spPr>
            <a:xfrm>
              <a:off x="3633987" y="5520733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79" name="TextBox 282">
              <a:extLst>
                <a:ext uri="{FF2B5EF4-FFF2-40B4-BE49-F238E27FC236}">
                  <a16:creationId xmlns:a16="http://schemas.microsoft.com/office/drawing/2014/main" id="{FEB8F14E-743F-ADAA-9231-F3B85F8CB71C}"/>
                </a:ext>
              </a:extLst>
            </p:cNvPr>
            <p:cNvSpPr txBox="1"/>
            <p:nvPr/>
          </p:nvSpPr>
          <p:spPr>
            <a:xfrm>
              <a:off x="5018962" y="5528286"/>
              <a:ext cx="4106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err="1"/>
                <a:t>kDa</a:t>
              </a:r>
              <a:endParaRPr lang="en-US" sz="900" b="1" dirty="0"/>
            </a:p>
          </p:txBody>
        </p:sp>
        <p:sp>
          <p:nvSpPr>
            <p:cNvPr id="80" name="TextBox 297">
              <a:extLst>
                <a:ext uri="{FF2B5EF4-FFF2-40B4-BE49-F238E27FC236}">
                  <a16:creationId xmlns:a16="http://schemas.microsoft.com/office/drawing/2014/main" id="{0BC916B2-7AA2-596A-92D0-BB67ABE00F5D}"/>
                </a:ext>
              </a:extLst>
            </p:cNvPr>
            <p:cNvSpPr txBox="1"/>
            <p:nvPr/>
          </p:nvSpPr>
          <p:spPr>
            <a:xfrm>
              <a:off x="4371717" y="5384006"/>
              <a:ext cx="8021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Total </a:t>
              </a:r>
              <a:r>
                <a:rPr lang="es-ES" sz="900" b="1" dirty="0" err="1"/>
                <a:t>lysate</a:t>
              </a:r>
              <a:endParaRPr lang="en-US" sz="900" b="1" dirty="0"/>
            </a:p>
          </p:txBody>
        </p:sp>
        <p:sp>
          <p:nvSpPr>
            <p:cNvPr id="96" name="TextBox 298">
              <a:extLst>
                <a:ext uri="{FF2B5EF4-FFF2-40B4-BE49-F238E27FC236}">
                  <a16:creationId xmlns:a16="http://schemas.microsoft.com/office/drawing/2014/main" id="{7D1DC3DC-7CC2-4FD6-10EF-FAB76D3BA828}"/>
                </a:ext>
              </a:extLst>
            </p:cNvPr>
            <p:cNvSpPr txBox="1"/>
            <p:nvPr/>
          </p:nvSpPr>
          <p:spPr>
            <a:xfrm>
              <a:off x="2922214" y="5384006"/>
              <a:ext cx="6296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CD36</a:t>
              </a:r>
              <a:endParaRPr lang="en-US" sz="900" b="1" dirty="0"/>
            </a:p>
          </p:txBody>
        </p:sp>
        <p:cxnSp>
          <p:nvCxnSpPr>
            <p:cNvPr id="97" name="Straight Connector 299">
              <a:extLst>
                <a:ext uri="{FF2B5EF4-FFF2-40B4-BE49-F238E27FC236}">
                  <a16:creationId xmlns:a16="http://schemas.microsoft.com/office/drawing/2014/main" id="{1D5FB08D-5720-0183-591B-0A70E5247BB1}"/>
                </a:ext>
              </a:extLst>
            </p:cNvPr>
            <p:cNvCxnSpPr/>
            <p:nvPr/>
          </p:nvCxnSpPr>
          <p:spPr>
            <a:xfrm flipH="1">
              <a:off x="4553173" y="5561300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300">
              <a:extLst>
                <a:ext uri="{FF2B5EF4-FFF2-40B4-BE49-F238E27FC236}">
                  <a16:creationId xmlns:a16="http://schemas.microsoft.com/office/drawing/2014/main" id="{54429027-4AE4-C186-0873-D8E023D5F239}"/>
                </a:ext>
              </a:extLst>
            </p:cNvPr>
            <p:cNvCxnSpPr/>
            <p:nvPr/>
          </p:nvCxnSpPr>
          <p:spPr>
            <a:xfrm flipH="1">
              <a:off x="2985610" y="5554938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301">
              <a:extLst>
                <a:ext uri="{FF2B5EF4-FFF2-40B4-BE49-F238E27FC236}">
                  <a16:creationId xmlns:a16="http://schemas.microsoft.com/office/drawing/2014/main" id="{522175DB-7244-E019-8A49-9D7645531298}"/>
                </a:ext>
              </a:extLst>
            </p:cNvPr>
            <p:cNvSpPr txBox="1"/>
            <p:nvPr/>
          </p:nvSpPr>
          <p:spPr>
            <a:xfrm>
              <a:off x="3601304" y="5384006"/>
              <a:ext cx="7517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Endo1</a:t>
              </a:r>
              <a:endParaRPr lang="en-US" sz="900" b="1" dirty="0"/>
            </a:p>
          </p:txBody>
        </p:sp>
        <p:cxnSp>
          <p:nvCxnSpPr>
            <p:cNvPr id="103" name="Straight Connector 302">
              <a:extLst>
                <a:ext uri="{FF2B5EF4-FFF2-40B4-BE49-F238E27FC236}">
                  <a16:creationId xmlns:a16="http://schemas.microsoft.com/office/drawing/2014/main" id="{432F1CC1-BD72-7F96-59A5-0FB0C7049D6F}"/>
                </a:ext>
              </a:extLst>
            </p:cNvPr>
            <p:cNvCxnSpPr/>
            <p:nvPr/>
          </p:nvCxnSpPr>
          <p:spPr>
            <a:xfrm flipH="1">
              <a:off x="3737693" y="5557274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2" descr="E:\20160211\a.tif">
              <a:extLst>
                <a:ext uri="{FF2B5EF4-FFF2-40B4-BE49-F238E27FC236}">
                  <a16:creationId xmlns:a16="http://schemas.microsoft.com/office/drawing/2014/main" id="{C0402D4A-0C29-AD48-391E-20B50CECE3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5" t="30488" r="55677" b="62047"/>
            <a:stretch/>
          </p:blipFill>
          <p:spPr bwMode="auto">
            <a:xfrm>
              <a:off x="2909022" y="6049338"/>
              <a:ext cx="629616" cy="2803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E:\20160211\a.tif">
              <a:extLst>
                <a:ext uri="{FF2B5EF4-FFF2-40B4-BE49-F238E27FC236}">
                  <a16:creationId xmlns:a16="http://schemas.microsoft.com/office/drawing/2014/main" id="{8EFF4137-BF98-62F8-3343-E2A7BA61F2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6" t="32041" r="73680" b="60495"/>
            <a:stretch/>
          </p:blipFill>
          <p:spPr bwMode="auto">
            <a:xfrm>
              <a:off x="4447204" y="6049338"/>
              <a:ext cx="638953" cy="2803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3" descr="E:\20160211\b.tif">
              <a:extLst>
                <a:ext uri="{FF2B5EF4-FFF2-40B4-BE49-F238E27FC236}">
                  <a16:creationId xmlns:a16="http://schemas.microsoft.com/office/drawing/2014/main" id="{A04DD6EF-1F22-9ED5-1BEA-E0D7B43D91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4" t="6146" r="55017" b="86235"/>
            <a:stretch/>
          </p:blipFill>
          <p:spPr bwMode="auto">
            <a:xfrm>
              <a:off x="2909022" y="5717022"/>
              <a:ext cx="629616" cy="28627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E:\20160212\ea.tif">
              <a:extLst>
                <a:ext uri="{FF2B5EF4-FFF2-40B4-BE49-F238E27FC236}">
                  <a16:creationId xmlns:a16="http://schemas.microsoft.com/office/drawing/2014/main" id="{7FF4A94E-D322-794B-EB43-D95DE73427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1" t="43107" r="55562" b="50847"/>
            <a:stretch/>
          </p:blipFill>
          <p:spPr bwMode="auto">
            <a:xfrm>
              <a:off x="3626841" y="5717021"/>
              <a:ext cx="639577" cy="286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289">
              <a:extLst>
                <a:ext uri="{FF2B5EF4-FFF2-40B4-BE49-F238E27FC236}">
                  <a16:creationId xmlns:a16="http://schemas.microsoft.com/office/drawing/2014/main" id="{6F5D3E84-2E12-5D20-0AA9-3C406BB37DA6}"/>
                </a:ext>
              </a:extLst>
            </p:cNvPr>
            <p:cNvSpPr txBox="1"/>
            <p:nvPr/>
          </p:nvSpPr>
          <p:spPr>
            <a:xfrm>
              <a:off x="5032764" y="6043390"/>
              <a:ext cx="5043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Endo1</a:t>
              </a:r>
              <a:endParaRPr lang="en-US" sz="900" b="1" dirty="0"/>
            </a:p>
          </p:txBody>
        </p:sp>
        <p:sp>
          <p:nvSpPr>
            <p:cNvPr id="157" name="TextBox 290">
              <a:extLst>
                <a:ext uri="{FF2B5EF4-FFF2-40B4-BE49-F238E27FC236}">
                  <a16:creationId xmlns:a16="http://schemas.microsoft.com/office/drawing/2014/main" id="{FF32A0CC-53E7-393D-049B-2BE0D820E041}"/>
                </a:ext>
              </a:extLst>
            </p:cNvPr>
            <p:cNvSpPr txBox="1"/>
            <p:nvPr/>
          </p:nvSpPr>
          <p:spPr>
            <a:xfrm>
              <a:off x="5041423" y="5755358"/>
              <a:ext cx="4835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CD36</a:t>
              </a:r>
              <a:endParaRPr lang="en-US" sz="900" b="1" dirty="0"/>
            </a:p>
          </p:txBody>
        </p:sp>
        <p:sp>
          <p:nvSpPr>
            <p:cNvPr id="158" name="TextBox 291">
              <a:extLst>
                <a:ext uri="{FF2B5EF4-FFF2-40B4-BE49-F238E27FC236}">
                  <a16:creationId xmlns:a16="http://schemas.microsoft.com/office/drawing/2014/main" id="{A4867E9F-96BA-0AC0-B44A-A32CEE62C644}"/>
                </a:ext>
              </a:extLst>
            </p:cNvPr>
            <p:cNvSpPr txBox="1"/>
            <p:nvPr/>
          </p:nvSpPr>
          <p:spPr>
            <a:xfrm>
              <a:off x="2607984" y="5990797"/>
              <a:ext cx="3822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15-</a:t>
              </a:r>
              <a:endParaRPr lang="en-US" sz="900" b="1" dirty="0"/>
            </a:p>
          </p:txBody>
        </p:sp>
        <p:sp>
          <p:nvSpPr>
            <p:cNvPr id="159" name="TextBox 292">
              <a:extLst>
                <a:ext uri="{FF2B5EF4-FFF2-40B4-BE49-F238E27FC236}">
                  <a16:creationId xmlns:a16="http://schemas.microsoft.com/office/drawing/2014/main" id="{3165D1A3-E7F0-2116-C539-8D058D8BFAB9}"/>
                </a:ext>
              </a:extLst>
            </p:cNvPr>
            <p:cNvSpPr txBox="1"/>
            <p:nvPr/>
          </p:nvSpPr>
          <p:spPr>
            <a:xfrm>
              <a:off x="2604346" y="5703190"/>
              <a:ext cx="392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100-</a:t>
              </a:r>
            </a:p>
          </p:txBody>
        </p:sp>
        <p:pic>
          <p:nvPicPr>
            <p:cNvPr id="160" name="Picture 3" descr="E:\20160211b\bb.tif">
              <a:extLst>
                <a:ext uri="{FF2B5EF4-FFF2-40B4-BE49-F238E27FC236}">
                  <a16:creationId xmlns:a16="http://schemas.microsoft.com/office/drawing/2014/main" id="{80B3E8E3-24CA-AFDC-88B0-D055CAB854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6" t="54023" r="12843" b="40252"/>
            <a:stretch/>
          </p:blipFill>
          <p:spPr bwMode="auto">
            <a:xfrm>
              <a:off x="3626841" y="6049338"/>
              <a:ext cx="644065" cy="2803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2" descr="C:\Users\arturo.roca-rivada\Desktop\700.jpg">
              <a:extLst>
                <a:ext uri="{FF2B5EF4-FFF2-40B4-BE49-F238E27FC236}">
                  <a16:creationId xmlns:a16="http://schemas.microsoft.com/office/drawing/2014/main" id="{2833E425-1944-9D2A-329D-7D888C6EE7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2" t="6134" r="72487" b="85433"/>
            <a:stretch/>
          </p:blipFill>
          <p:spPr bwMode="auto">
            <a:xfrm>
              <a:off x="4447204" y="5716219"/>
              <a:ext cx="639577" cy="28707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2" name="Straight Connector 295">
              <a:extLst>
                <a:ext uri="{FF2B5EF4-FFF2-40B4-BE49-F238E27FC236}">
                  <a16:creationId xmlns:a16="http://schemas.microsoft.com/office/drawing/2014/main" id="{18CE4F75-AF7F-027D-F37A-304887FF9BB7}"/>
                </a:ext>
              </a:extLst>
            </p:cNvPr>
            <p:cNvCxnSpPr/>
            <p:nvPr/>
          </p:nvCxnSpPr>
          <p:spPr>
            <a:xfrm flipV="1">
              <a:off x="2562506" y="5745231"/>
              <a:ext cx="0" cy="546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296">
              <a:extLst>
                <a:ext uri="{FF2B5EF4-FFF2-40B4-BE49-F238E27FC236}">
                  <a16:creationId xmlns:a16="http://schemas.microsoft.com/office/drawing/2014/main" id="{7A367F12-3F47-1215-5972-57B29DF9E7ED}"/>
                </a:ext>
              </a:extLst>
            </p:cNvPr>
            <p:cNvSpPr txBox="1"/>
            <p:nvPr/>
          </p:nvSpPr>
          <p:spPr>
            <a:xfrm rot="16200000">
              <a:off x="2157515" y="5878437"/>
              <a:ext cx="5469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VAT</a:t>
              </a:r>
              <a:endParaRPr lang="en-US" sz="1400" b="1" dirty="0"/>
            </a:p>
          </p:txBody>
        </p:sp>
        <p:sp>
          <p:nvSpPr>
            <p:cNvPr id="222" name="TextBox 19">
              <a:extLst>
                <a:ext uri="{FF2B5EF4-FFF2-40B4-BE49-F238E27FC236}">
                  <a16:creationId xmlns:a16="http://schemas.microsoft.com/office/drawing/2014/main" id="{0479213A-531A-A228-A0D6-465899301375}"/>
                </a:ext>
              </a:extLst>
            </p:cNvPr>
            <p:cNvSpPr txBox="1"/>
            <p:nvPr/>
          </p:nvSpPr>
          <p:spPr>
            <a:xfrm>
              <a:off x="2564723" y="5479664"/>
              <a:ext cx="432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err="1"/>
                <a:t>kDa</a:t>
              </a:r>
              <a:endParaRPr lang="en-US" sz="800" b="1" dirty="0"/>
            </a:p>
          </p:txBody>
        </p:sp>
      </p:grpSp>
      <p:grpSp>
        <p:nvGrpSpPr>
          <p:cNvPr id="311" name="Groupe 310">
            <a:extLst>
              <a:ext uri="{FF2B5EF4-FFF2-40B4-BE49-F238E27FC236}">
                <a16:creationId xmlns:a16="http://schemas.microsoft.com/office/drawing/2014/main" id="{CFAACFBE-E44B-3C0F-566C-6C09AA32904B}"/>
              </a:ext>
            </a:extLst>
          </p:cNvPr>
          <p:cNvGrpSpPr/>
          <p:nvPr/>
        </p:nvGrpSpPr>
        <p:grpSpPr>
          <a:xfrm>
            <a:off x="2977786" y="1149716"/>
            <a:ext cx="6723556" cy="2772856"/>
            <a:chOff x="2977786" y="1149716"/>
            <a:chExt cx="6723556" cy="2772856"/>
          </a:xfrm>
        </p:grpSpPr>
        <p:pic>
          <p:nvPicPr>
            <p:cNvPr id="10" name="Picture 2" descr="E:\20160211\a.ti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2499" y="2789385"/>
              <a:ext cx="2336800" cy="1066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/>
            <p:cNvSpPr/>
            <p:nvPr/>
          </p:nvSpPr>
          <p:spPr>
            <a:xfrm>
              <a:off x="5104902" y="3265649"/>
              <a:ext cx="745067" cy="3377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146115" y="3314084"/>
              <a:ext cx="772521" cy="33772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Picture 2" descr="E:\20160212\ea.tif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6384" y="1705650"/>
              <a:ext cx="2201332" cy="104986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E:\20160211b\bb.tif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6384" y="2923506"/>
              <a:ext cx="2099733" cy="99906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ángulo 16"/>
            <p:cNvSpPr/>
            <p:nvPr/>
          </p:nvSpPr>
          <p:spPr>
            <a:xfrm>
              <a:off x="8137179" y="1937832"/>
              <a:ext cx="745067" cy="29157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8052516" y="3314321"/>
              <a:ext cx="745067" cy="35441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5708306" y="3292997"/>
              <a:ext cx="1115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/>
                <a:t>Endo1</a:t>
              </a:r>
              <a:endParaRPr lang="en-US" sz="1200" b="1" dirty="0"/>
            </a:p>
          </p:txBody>
        </p:sp>
        <p:sp>
          <p:nvSpPr>
            <p:cNvPr id="21" name="TextBox 190"/>
            <p:cNvSpPr txBox="1"/>
            <p:nvPr/>
          </p:nvSpPr>
          <p:spPr>
            <a:xfrm rot="16200000">
              <a:off x="2565577" y="2490397"/>
              <a:ext cx="1286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/>
                <a:t>VAT</a:t>
              </a:r>
              <a:endParaRPr lang="en-US" sz="2400" b="1" dirty="0"/>
            </a:p>
          </p:txBody>
        </p:sp>
        <p:cxnSp>
          <p:nvCxnSpPr>
            <p:cNvPr id="22" name="Straight Connector 188"/>
            <p:cNvCxnSpPr>
              <a:cxnSpLocks/>
            </p:cNvCxnSpPr>
            <p:nvPr/>
          </p:nvCxnSpPr>
          <p:spPr>
            <a:xfrm flipV="1">
              <a:off x="3370177" y="1655115"/>
              <a:ext cx="0" cy="2084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80"/>
            <p:cNvSpPr txBox="1"/>
            <p:nvPr/>
          </p:nvSpPr>
          <p:spPr>
            <a:xfrm>
              <a:off x="8541876" y="1460185"/>
              <a:ext cx="4372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WT</a:t>
              </a:r>
              <a:endParaRPr lang="en-US" sz="700" b="1" dirty="0"/>
            </a:p>
          </p:txBody>
        </p:sp>
        <p:sp>
          <p:nvSpPr>
            <p:cNvPr id="31" name="TextBox 81"/>
            <p:cNvSpPr txBox="1"/>
            <p:nvPr/>
          </p:nvSpPr>
          <p:spPr>
            <a:xfrm>
              <a:off x="8221870" y="1460185"/>
              <a:ext cx="39725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KO</a:t>
              </a:r>
              <a:endParaRPr lang="en-US" sz="700" b="1" dirty="0"/>
            </a:p>
          </p:txBody>
        </p:sp>
        <p:sp>
          <p:nvSpPr>
            <p:cNvPr id="109" name="TextBox 85"/>
            <p:cNvSpPr txBox="1"/>
            <p:nvPr/>
          </p:nvSpPr>
          <p:spPr>
            <a:xfrm>
              <a:off x="8187448" y="1316185"/>
              <a:ext cx="7917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Endo1</a:t>
              </a:r>
              <a:endParaRPr lang="en-US" sz="900" b="1" dirty="0"/>
            </a:p>
          </p:txBody>
        </p:sp>
        <p:cxnSp>
          <p:nvCxnSpPr>
            <p:cNvPr id="110" name="Straight Connector 86"/>
            <p:cNvCxnSpPr/>
            <p:nvPr/>
          </p:nvCxnSpPr>
          <p:spPr>
            <a:xfrm flipH="1">
              <a:off x="8331092" y="1498670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68">
              <a:extLst>
                <a:ext uri="{FF2B5EF4-FFF2-40B4-BE49-F238E27FC236}">
                  <a16:creationId xmlns:a16="http://schemas.microsoft.com/office/drawing/2014/main" id="{96D5447A-4044-49E3-84BA-D395980C5B16}"/>
                </a:ext>
              </a:extLst>
            </p:cNvPr>
            <p:cNvSpPr txBox="1"/>
            <p:nvPr/>
          </p:nvSpPr>
          <p:spPr>
            <a:xfrm>
              <a:off x="7323675" y="1455859"/>
              <a:ext cx="39725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KO</a:t>
              </a:r>
              <a:endParaRPr lang="en-US" sz="700" b="1" dirty="0"/>
            </a:p>
          </p:txBody>
        </p:sp>
        <p:sp>
          <p:nvSpPr>
            <p:cNvPr id="172" name="TextBox 69">
              <a:extLst>
                <a:ext uri="{FF2B5EF4-FFF2-40B4-BE49-F238E27FC236}">
                  <a16:creationId xmlns:a16="http://schemas.microsoft.com/office/drawing/2014/main" id="{3D211A23-7E16-45B8-AB38-C1BDDAF64CA8}"/>
                </a:ext>
              </a:extLst>
            </p:cNvPr>
            <p:cNvSpPr txBox="1"/>
            <p:nvPr/>
          </p:nvSpPr>
          <p:spPr>
            <a:xfrm>
              <a:off x="7611675" y="1472792"/>
              <a:ext cx="4372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WT</a:t>
              </a:r>
              <a:endParaRPr lang="en-US" sz="700" b="1" dirty="0"/>
            </a:p>
          </p:txBody>
        </p:sp>
        <p:sp>
          <p:nvSpPr>
            <p:cNvPr id="173" name="TextBox 76">
              <a:extLst>
                <a:ext uri="{FF2B5EF4-FFF2-40B4-BE49-F238E27FC236}">
                  <a16:creationId xmlns:a16="http://schemas.microsoft.com/office/drawing/2014/main" id="{34ABDD2E-9EF8-4BD8-A96D-8388A211C452}"/>
                </a:ext>
              </a:extLst>
            </p:cNvPr>
            <p:cNvSpPr txBox="1"/>
            <p:nvPr/>
          </p:nvSpPr>
          <p:spPr>
            <a:xfrm>
              <a:off x="7244264" y="1311859"/>
              <a:ext cx="844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Total </a:t>
              </a:r>
              <a:r>
                <a:rPr lang="es-ES" sz="900" b="1" dirty="0" err="1"/>
                <a:t>lysate</a:t>
              </a:r>
              <a:endParaRPr lang="en-US" sz="900" b="1" dirty="0"/>
            </a:p>
          </p:txBody>
        </p:sp>
        <p:cxnSp>
          <p:nvCxnSpPr>
            <p:cNvPr id="174" name="Straight Connector 78">
              <a:extLst>
                <a:ext uri="{FF2B5EF4-FFF2-40B4-BE49-F238E27FC236}">
                  <a16:creationId xmlns:a16="http://schemas.microsoft.com/office/drawing/2014/main" id="{96E8D24B-AD05-4484-A935-259204E9BBAB}"/>
                </a:ext>
              </a:extLst>
            </p:cNvPr>
            <p:cNvCxnSpPr/>
            <p:nvPr/>
          </p:nvCxnSpPr>
          <p:spPr>
            <a:xfrm flipH="1">
              <a:off x="7435371" y="1498584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2" descr="C:\Users\arturo.roca-rivada\Desktop\700.jpg">
              <a:extLst>
                <a:ext uri="{FF2B5EF4-FFF2-40B4-BE49-F238E27FC236}">
                  <a16:creationId xmlns:a16="http://schemas.microsoft.com/office/drawing/2014/main" id="{E4290C66-569B-ED56-CA2B-346BB0B34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-116" r="52295" b="79368"/>
            <a:stretch/>
          </p:blipFill>
          <p:spPr bwMode="auto">
            <a:xfrm>
              <a:off x="3667581" y="1772302"/>
              <a:ext cx="2372034" cy="840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4228474" y="2032114"/>
              <a:ext cx="778822" cy="3317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TextBox 68">
              <a:extLst>
                <a:ext uri="{FF2B5EF4-FFF2-40B4-BE49-F238E27FC236}">
                  <a16:creationId xmlns:a16="http://schemas.microsoft.com/office/drawing/2014/main" id="{74262EF3-3609-B0C1-C5E9-4D52E424FBBC}"/>
                </a:ext>
              </a:extLst>
            </p:cNvPr>
            <p:cNvSpPr txBox="1"/>
            <p:nvPr/>
          </p:nvSpPr>
          <p:spPr>
            <a:xfrm>
              <a:off x="4282008" y="1595792"/>
              <a:ext cx="39725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KO</a:t>
              </a:r>
              <a:endParaRPr lang="en-US" sz="700" b="1" dirty="0"/>
            </a:p>
          </p:txBody>
        </p:sp>
        <p:sp>
          <p:nvSpPr>
            <p:cNvPr id="84" name="TextBox 69">
              <a:extLst>
                <a:ext uri="{FF2B5EF4-FFF2-40B4-BE49-F238E27FC236}">
                  <a16:creationId xmlns:a16="http://schemas.microsoft.com/office/drawing/2014/main" id="{586A9317-048F-82C3-7DCE-0D6FB5B76AAF}"/>
                </a:ext>
              </a:extLst>
            </p:cNvPr>
            <p:cNvSpPr txBox="1"/>
            <p:nvPr/>
          </p:nvSpPr>
          <p:spPr>
            <a:xfrm>
              <a:off x="4570008" y="1612725"/>
              <a:ext cx="4372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WT</a:t>
              </a:r>
              <a:endParaRPr lang="en-US" sz="700" b="1" dirty="0"/>
            </a:p>
          </p:txBody>
        </p:sp>
        <p:sp>
          <p:nvSpPr>
            <p:cNvPr id="85" name="TextBox 70">
              <a:extLst>
                <a:ext uri="{FF2B5EF4-FFF2-40B4-BE49-F238E27FC236}">
                  <a16:creationId xmlns:a16="http://schemas.microsoft.com/office/drawing/2014/main" id="{50939CF8-CE47-F66C-BCF8-981CFC00517A}"/>
                </a:ext>
              </a:extLst>
            </p:cNvPr>
            <p:cNvSpPr txBox="1"/>
            <p:nvPr/>
          </p:nvSpPr>
          <p:spPr>
            <a:xfrm>
              <a:off x="5510474" y="1563206"/>
              <a:ext cx="4372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WT</a:t>
              </a:r>
              <a:endParaRPr lang="en-US" sz="700" b="1" dirty="0"/>
            </a:p>
          </p:txBody>
        </p:sp>
        <p:sp>
          <p:nvSpPr>
            <p:cNvPr id="86" name="TextBox 71">
              <a:extLst>
                <a:ext uri="{FF2B5EF4-FFF2-40B4-BE49-F238E27FC236}">
                  <a16:creationId xmlns:a16="http://schemas.microsoft.com/office/drawing/2014/main" id="{D086BD5D-0443-534A-2766-76FF98EF3F6F}"/>
                </a:ext>
              </a:extLst>
            </p:cNvPr>
            <p:cNvSpPr txBox="1"/>
            <p:nvPr/>
          </p:nvSpPr>
          <p:spPr>
            <a:xfrm>
              <a:off x="5190468" y="1561926"/>
              <a:ext cx="39725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b="1" dirty="0"/>
                <a:t>KO</a:t>
              </a:r>
              <a:endParaRPr lang="en-US" sz="700" b="1" dirty="0"/>
            </a:p>
          </p:txBody>
        </p:sp>
        <p:sp>
          <p:nvSpPr>
            <p:cNvPr id="87" name="TextBox 76">
              <a:extLst>
                <a:ext uri="{FF2B5EF4-FFF2-40B4-BE49-F238E27FC236}">
                  <a16:creationId xmlns:a16="http://schemas.microsoft.com/office/drawing/2014/main" id="{0F0DB124-1329-B503-9E3E-1D8FB7F75BED}"/>
                </a:ext>
              </a:extLst>
            </p:cNvPr>
            <p:cNvSpPr txBox="1"/>
            <p:nvPr/>
          </p:nvSpPr>
          <p:spPr>
            <a:xfrm>
              <a:off x="4202597" y="1451792"/>
              <a:ext cx="844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Total </a:t>
              </a:r>
              <a:r>
                <a:rPr lang="es-ES" sz="900" b="1" dirty="0" err="1"/>
                <a:t>lysate</a:t>
              </a:r>
              <a:endParaRPr lang="en-US" sz="900" b="1" dirty="0"/>
            </a:p>
          </p:txBody>
        </p:sp>
        <p:sp>
          <p:nvSpPr>
            <p:cNvPr id="88" name="TextBox 77">
              <a:extLst>
                <a:ext uri="{FF2B5EF4-FFF2-40B4-BE49-F238E27FC236}">
                  <a16:creationId xmlns:a16="http://schemas.microsoft.com/office/drawing/2014/main" id="{82007A62-31D5-04DB-FA18-BC8A94A69962}"/>
                </a:ext>
              </a:extLst>
            </p:cNvPr>
            <p:cNvSpPr txBox="1"/>
            <p:nvPr/>
          </p:nvSpPr>
          <p:spPr>
            <a:xfrm>
              <a:off x="5232922" y="1417926"/>
              <a:ext cx="6631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CD36</a:t>
              </a:r>
              <a:endParaRPr lang="en-US" sz="900" b="1" dirty="0"/>
            </a:p>
          </p:txBody>
        </p:sp>
        <p:cxnSp>
          <p:nvCxnSpPr>
            <p:cNvPr id="89" name="Straight Connector 78">
              <a:extLst>
                <a:ext uri="{FF2B5EF4-FFF2-40B4-BE49-F238E27FC236}">
                  <a16:creationId xmlns:a16="http://schemas.microsoft.com/office/drawing/2014/main" id="{FAE10E3E-9C7E-36A3-76B2-A5C4D3B3AEEA}"/>
                </a:ext>
              </a:extLst>
            </p:cNvPr>
            <p:cNvCxnSpPr/>
            <p:nvPr/>
          </p:nvCxnSpPr>
          <p:spPr>
            <a:xfrm flipH="1">
              <a:off x="4393704" y="1638517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79">
              <a:extLst>
                <a:ext uri="{FF2B5EF4-FFF2-40B4-BE49-F238E27FC236}">
                  <a16:creationId xmlns:a16="http://schemas.microsoft.com/office/drawing/2014/main" id="{46B10676-386C-2A2F-D8B8-1FA752229C29}"/>
                </a:ext>
              </a:extLst>
            </p:cNvPr>
            <p:cNvCxnSpPr/>
            <p:nvPr/>
          </p:nvCxnSpPr>
          <p:spPr>
            <a:xfrm flipH="1">
              <a:off x="5299690" y="1597950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72">
              <a:extLst>
                <a:ext uri="{FF2B5EF4-FFF2-40B4-BE49-F238E27FC236}">
                  <a16:creationId xmlns:a16="http://schemas.microsoft.com/office/drawing/2014/main" id="{2F248C16-1D4B-BDAA-585F-7DED9E324BA8}"/>
                </a:ext>
              </a:extLst>
            </p:cNvPr>
            <p:cNvSpPr txBox="1"/>
            <p:nvPr/>
          </p:nvSpPr>
          <p:spPr>
            <a:xfrm>
              <a:off x="5913515" y="2009930"/>
              <a:ext cx="664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/>
                <a:t>CD36</a:t>
              </a:r>
              <a:endParaRPr lang="en-US" sz="1200" b="1" dirty="0"/>
            </a:p>
          </p:txBody>
        </p:sp>
        <p:sp>
          <p:nvSpPr>
            <p:cNvPr id="93" name="TextBox 282">
              <a:extLst>
                <a:ext uri="{FF2B5EF4-FFF2-40B4-BE49-F238E27FC236}">
                  <a16:creationId xmlns:a16="http://schemas.microsoft.com/office/drawing/2014/main" id="{2E8C0758-E593-A4BF-15ED-46273EA3B554}"/>
                </a:ext>
              </a:extLst>
            </p:cNvPr>
            <p:cNvSpPr txBox="1"/>
            <p:nvPr/>
          </p:nvSpPr>
          <p:spPr>
            <a:xfrm>
              <a:off x="6472664" y="1514714"/>
              <a:ext cx="4106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err="1"/>
                <a:t>kDa</a:t>
              </a:r>
              <a:endParaRPr lang="en-US" sz="900" b="1" dirty="0"/>
            </a:p>
          </p:txBody>
        </p:sp>
        <p:sp>
          <p:nvSpPr>
            <p:cNvPr id="94" name="TextBox 291">
              <a:extLst>
                <a:ext uri="{FF2B5EF4-FFF2-40B4-BE49-F238E27FC236}">
                  <a16:creationId xmlns:a16="http://schemas.microsoft.com/office/drawing/2014/main" id="{06D408B9-36D3-D844-BC06-CEBEF09D56A1}"/>
                </a:ext>
              </a:extLst>
            </p:cNvPr>
            <p:cNvSpPr txBox="1"/>
            <p:nvPr/>
          </p:nvSpPr>
          <p:spPr>
            <a:xfrm>
              <a:off x="6524813" y="3294566"/>
              <a:ext cx="3252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</a:t>
              </a:r>
              <a:endParaRPr lang="en-US" sz="900" b="1" dirty="0"/>
            </a:p>
          </p:txBody>
        </p:sp>
        <p:sp>
          <p:nvSpPr>
            <p:cNvPr id="98" name="TextBox 292">
              <a:extLst>
                <a:ext uri="{FF2B5EF4-FFF2-40B4-BE49-F238E27FC236}">
                  <a16:creationId xmlns:a16="http://schemas.microsoft.com/office/drawing/2014/main" id="{54B58624-A639-2F56-D493-B3566903BC3A}"/>
                </a:ext>
              </a:extLst>
            </p:cNvPr>
            <p:cNvSpPr txBox="1"/>
            <p:nvPr/>
          </p:nvSpPr>
          <p:spPr>
            <a:xfrm>
              <a:off x="6479354" y="1816881"/>
              <a:ext cx="392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100</a:t>
              </a:r>
            </a:p>
          </p:txBody>
        </p:sp>
        <p:sp>
          <p:nvSpPr>
            <p:cNvPr id="145" name="TextBox 282">
              <a:extLst>
                <a:ext uri="{FF2B5EF4-FFF2-40B4-BE49-F238E27FC236}">
                  <a16:creationId xmlns:a16="http://schemas.microsoft.com/office/drawing/2014/main" id="{D27CA839-2772-D706-D9B3-9B4A99B1CE0D}"/>
                </a:ext>
              </a:extLst>
            </p:cNvPr>
            <p:cNvSpPr txBox="1"/>
            <p:nvPr/>
          </p:nvSpPr>
          <p:spPr>
            <a:xfrm>
              <a:off x="3343337" y="1553207"/>
              <a:ext cx="4106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err="1"/>
                <a:t>kDa</a:t>
              </a:r>
              <a:endParaRPr lang="en-US" sz="900" b="1" dirty="0"/>
            </a:p>
          </p:txBody>
        </p:sp>
        <p:sp>
          <p:nvSpPr>
            <p:cNvPr id="146" name="TextBox 292">
              <a:extLst>
                <a:ext uri="{FF2B5EF4-FFF2-40B4-BE49-F238E27FC236}">
                  <a16:creationId xmlns:a16="http://schemas.microsoft.com/office/drawing/2014/main" id="{51EEA28D-00CA-5FD1-5320-382B4F7FE1BD}"/>
                </a:ext>
              </a:extLst>
            </p:cNvPr>
            <p:cNvSpPr txBox="1"/>
            <p:nvPr/>
          </p:nvSpPr>
          <p:spPr>
            <a:xfrm>
              <a:off x="3361118" y="2077959"/>
              <a:ext cx="392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100</a:t>
              </a:r>
            </a:p>
          </p:txBody>
        </p:sp>
        <p:sp>
          <p:nvSpPr>
            <p:cNvPr id="8" name="TextBox 292">
              <a:extLst>
                <a:ext uri="{FF2B5EF4-FFF2-40B4-BE49-F238E27FC236}">
                  <a16:creationId xmlns:a16="http://schemas.microsoft.com/office/drawing/2014/main" id="{03925C88-5966-B661-0F05-06E3EA3B0C73}"/>
                </a:ext>
              </a:extLst>
            </p:cNvPr>
            <p:cNvSpPr txBox="1"/>
            <p:nvPr/>
          </p:nvSpPr>
          <p:spPr>
            <a:xfrm>
              <a:off x="6490995" y="2060053"/>
              <a:ext cx="392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55</a:t>
              </a:r>
            </a:p>
          </p:txBody>
        </p:sp>
        <p:sp>
          <p:nvSpPr>
            <p:cNvPr id="143" name="TextBox 291">
              <a:extLst>
                <a:ext uri="{FF2B5EF4-FFF2-40B4-BE49-F238E27FC236}">
                  <a16:creationId xmlns:a16="http://schemas.microsoft.com/office/drawing/2014/main" id="{32B6D4BD-AB83-643E-EDAA-0A13E9C7A4AC}"/>
                </a:ext>
              </a:extLst>
            </p:cNvPr>
            <p:cNvSpPr txBox="1"/>
            <p:nvPr/>
          </p:nvSpPr>
          <p:spPr>
            <a:xfrm>
              <a:off x="3394936" y="3222721"/>
              <a:ext cx="3252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</a:t>
              </a:r>
              <a:endParaRPr lang="en-US" sz="900" b="1" dirty="0"/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2BC202D4-A954-0BDC-0D8B-BC817A27DE89}"/>
                </a:ext>
              </a:extLst>
            </p:cNvPr>
            <p:cNvSpPr txBox="1"/>
            <p:nvPr/>
          </p:nvSpPr>
          <p:spPr>
            <a:xfrm rot="16200000">
              <a:off x="3550393" y="1372360"/>
              <a:ext cx="615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Markers</a:t>
              </a: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27F13A4A-D439-9ED5-4493-B84448E0E36B}"/>
                </a:ext>
              </a:extLst>
            </p:cNvPr>
            <p:cNvSpPr txBox="1"/>
            <p:nvPr/>
          </p:nvSpPr>
          <p:spPr>
            <a:xfrm rot="16200000">
              <a:off x="6675418" y="1309696"/>
              <a:ext cx="5661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Marker</a:t>
              </a:r>
            </a:p>
          </p:txBody>
        </p:sp>
        <p:sp>
          <p:nvSpPr>
            <p:cNvPr id="309" name="TextBox 72">
              <a:extLst>
                <a:ext uri="{FF2B5EF4-FFF2-40B4-BE49-F238E27FC236}">
                  <a16:creationId xmlns:a16="http://schemas.microsoft.com/office/drawing/2014/main" id="{1A2BC372-1FD8-4D23-CB93-D7756F44F1BE}"/>
                </a:ext>
              </a:extLst>
            </p:cNvPr>
            <p:cNvSpPr txBox="1"/>
            <p:nvPr/>
          </p:nvSpPr>
          <p:spPr>
            <a:xfrm>
              <a:off x="8904723" y="1906433"/>
              <a:ext cx="664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/>
                <a:t>CD36</a:t>
              </a:r>
              <a:endParaRPr lang="en-US" sz="1200" b="1" dirty="0"/>
            </a:p>
          </p:txBody>
        </p:sp>
        <p:sp>
          <p:nvSpPr>
            <p:cNvPr id="310" name="TextBox 67">
              <a:extLst>
                <a:ext uri="{FF2B5EF4-FFF2-40B4-BE49-F238E27FC236}">
                  <a16:creationId xmlns:a16="http://schemas.microsoft.com/office/drawing/2014/main" id="{CD3482F6-B6AF-D32C-FA5C-1BD2CF9F0B58}"/>
                </a:ext>
              </a:extLst>
            </p:cNvPr>
            <p:cNvSpPr txBox="1"/>
            <p:nvPr/>
          </p:nvSpPr>
          <p:spPr>
            <a:xfrm>
              <a:off x="8585825" y="3330686"/>
              <a:ext cx="1115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/>
                <a:t>Endo1</a:t>
              </a:r>
              <a:endParaRPr lang="en-US" sz="1200" b="1" dirty="0"/>
            </a:p>
          </p:txBody>
        </p:sp>
      </p:grpSp>
      <p:sp>
        <p:nvSpPr>
          <p:cNvPr id="315" name="TextBox 188">
            <a:extLst>
              <a:ext uri="{FF2B5EF4-FFF2-40B4-BE49-F238E27FC236}">
                <a16:creationId xmlns:a16="http://schemas.microsoft.com/office/drawing/2014/main" id="{B4CD607C-3B41-70E4-582A-CFD0DD8C4070}"/>
              </a:ext>
            </a:extLst>
          </p:cNvPr>
          <p:cNvSpPr txBox="1"/>
          <p:nvPr/>
        </p:nvSpPr>
        <p:spPr>
          <a:xfrm>
            <a:off x="7244264" y="6333680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</p:spTree>
    <p:extLst>
      <p:ext uri="{BB962C8B-B14F-4D97-AF65-F5344CB8AC3E}">
        <p14:creationId xmlns:p14="http://schemas.microsoft.com/office/powerpoint/2010/main" val="277314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59">
            <a:extLst>
              <a:ext uri="{FF2B5EF4-FFF2-40B4-BE49-F238E27FC236}">
                <a16:creationId xmlns:a16="http://schemas.microsoft.com/office/drawing/2014/main" id="{6ED9855B-0409-4786-8D24-EF1FF618C0E0}"/>
              </a:ext>
            </a:extLst>
          </p:cNvPr>
          <p:cNvSpPr txBox="1"/>
          <p:nvPr/>
        </p:nvSpPr>
        <p:spPr>
          <a:xfrm>
            <a:off x="3947586" y="134493"/>
            <a:ext cx="409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A74C8BC-F20C-DE21-E762-689B2762012E}"/>
              </a:ext>
            </a:extLst>
          </p:cNvPr>
          <p:cNvGrpSpPr/>
          <p:nvPr/>
        </p:nvGrpSpPr>
        <p:grpSpPr>
          <a:xfrm>
            <a:off x="6582648" y="5474187"/>
            <a:ext cx="3314350" cy="1056145"/>
            <a:chOff x="1042789" y="691743"/>
            <a:chExt cx="3314350" cy="1056145"/>
          </a:xfrm>
        </p:grpSpPr>
        <p:sp>
          <p:nvSpPr>
            <p:cNvPr id="7" name="TextBox 213">
              <a:extLst>
                <a:ext uri="{FF2B5EF4-FFF2-40B4-BE49-F238E27FC236}">
                  <a16:creationId xmlns:a16="http://schemas.microsoft.com/office/drawing/2014/main" id="{810B95E5-40FC-4B62-CFA8-9399D67352D9}"/>
                </a:ext>
              </a:extLst>
            </p:cNvPr>
            <p:cNvSpPr txBox="1"/>
            <p:nvPr/>
          </p:nvSpPr>
          <p:spPr>
            <a:xfrm>
              <a:off x="3172957" y="835914"/>
              <a:ext cx="3891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8" name="TextBox 214">
              <a:extLst>
                <a:ext uri="{FF2B5EF4-FFF2-40B4-BE49-F238E27FC236}">
                  <a16:creationId xmlns:a16="http://schemas.microsoft.com/office/drawing/2014/main" id="{8FD38092-D021-0EA0-5CC8-43289A67F50B}"/>
                </a:ext>
              </a:extLst>
            </p:cNvPr>
            <p:cNvSpPr txBox="1"/>
            <p:nvPr/>
          </p:nvSpPr>
          <p:spPr>
            <a:xfrm>
              <a:off x="3490333" y="835914"/>
              <a:ext cx="428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9" name="TextBox 215">
              <a:extLst>
                <a:ext uri="{FF2B5EF4-FFF2-40B4-BE49-F238E27FC236}">
                  <a16:creationId xmlns:a16="http://schemas.microsoft.com/office/drawing/2014/main" id="{CA795EEB-1510-31D4-CE84-D49B80CD1972}"/>
                </a:ext>
              </a:extLst>
            </p:cNvPr>
            <p:cNvSpPr txBox="1"/>
            <p:nvPr/>
          </p:nvSpPr>
          <p:spPr>
            <a:xfrm>
              <a:off x="1960997" y="837427"/>
              <a:ext cx="428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11" name="TextBox 216">
              <a:extLst>
                <a:ext uri="{FF2B5EF4-FFF2-40B4-BE49-F238E27FC236}">
                  <a16:creationId xmlns:a16="http://schemas.microsoft.com/office/drawing/2014/main" id="{B0C3E70E-51FE-C674-F176-FCEE543543A9}"/>
                </a:ext>
              </a:extLst>
            </p:cNvPr>
            <p:cNvSpPr txBox="1"/>
            <p:nvPr/>
          </p:nvSpPr>
          <p:spPr>
            <a:xfrm>
              <a:off x="1647532" y="835914"/>
              <a:ext cx="3891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12" name="TextBox 217">
              <a:extLst>
                <a:ext uri="{FF2B5EF4-FFF2-40B4-BE49-F238E27FC236}">
                  <a16:creationId xmlns:a16="http://schemas.microsoft.com/office/drawing/2014/main" id="{33CC755F-05F3-0CF8-21E9-98CE01641D8D}"/>
                </a:ext>
              </a:extLst>
            </p:cNvPr>
            <p:cNvSpPr txBox="1"/>
            <p:nvPr/>
          </p:nvSpPr>
          <p:spPr>
            <a:xfrm>
              <a:off x="2710029" y="835914"/>
              <a:ext cx="428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13" name="TextBox 218">
              <a:extLst>
                <a:ext uri="{FF2B5EF4-FFF2-40B4-BE49-F238E27FC236}">
                  <a16:creationId xmlns:a16="http://schemas.microsoft.com/office/drawing/2014/main" id="{0FD56E27-2F79-B156-84A8-C036D3A6BDC4}"/>
                </a:ext>
              </a:extLst>
            </p:cNvPr>
            <p:cNvSpPr txBox="1"/>
            <p:nvPr/>
          </p:nvSpPr>
          <p:spPr>
            <a:xfrm>
              <a:off x="2380701" y="835914"/>
              <a:ext cx="3891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14" name="TextBox 222">
              <a:extLst>
                <a:ext uri="{FF2B5EF4-FFF2-40B4-BE49-F238E27FC236}">
                  <a16:creationId xmlns:a16="http://schemas.microsoft.com/office/drawing/2014/main" id="{1CAF53E5-0D27-0E17-8909-675DEF7D2C2B}"/>
                </a:ext>
              </a:extLst>
            </p:cNvPr>
            <p:cNvSpPr txBox="1"/>
            <p:nvPr/>
          </p:nvSpPr>
          <p:spPr>
            <a:xfrm>
              <a:off x="1689119" y="694858"/>
              <a:ext cx="6495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CD36</a:t>
              </a:r>
              <a:endParaRPr lang="en-US" sz="900" b="1" dirty="0"/>
            </a:p>
          </p:txBody>
        </p:sp>
        <p:cxnSp>
          <p:nvCxnSpPr>
            <p:cNvPr id="15" name="Straight Connector 223">
              <a:extLst>
                <a:ext uri="{FF2B5EF4-FFF2-40B4-BE49-F238E27FC236}">
                  <a16:creationId xmlns:a16="http://schemas.microsoft.com/office/drawing/2014/main" id="{9C19B6F5-0699-C9A2-B881-7EAC4CEC7F12}"/>
                </a:ext>
              </a:extLst>
            </p:cNvPr>
            <p:cNvCxnSpPr/>
            <p:nvPr/>
          </p:nvCxnSpPr>
          <p:spPr>
            <a:xfrm flipH="1">
              <a:off x="3269825" y="877766"/>
              <a:ext cx="4936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24">
              <a:extLst>
                <a:ext uri="{FF2B5EF4-FFF2-40B4-BE49-F238E27FC236}">
                  <a16:creationId xmlns:a16="http://schemas.microsoft.com/office/drawing/2014/main" id="{CF8F6886-9E7A-5EF1-AA23-8E265B794223}"/>
                </a:ext>
              </a:extLst>
            </p:cNvPr>
            <p:cNvCxnSpPr/>
            <p:nvPr/>
          </p:nvCxnSpPr>
          <p:spPr>
            <a:xfrm flipH="1">
              <a:off x="1754522" y="871202"/>
              <a:ext cx="4936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25">
              <a:extLst>
                <a:ext uri="{FF2B5EF4-FFF2-40B4-BE49-F238E27FC236}">
                  <a16:creationId xmlns:a16="http://schemas.microsoft.com/office/drawing/2014/main" id="{006DE5C1-35FC-6747-C876-0DE01B641A97}"/>
                </a:ext>
              </a:extLst>
            </p:cNvPr>
            <p:cNvSpPr txBox="1"/>
            <p:nvPr/>
          </p:nvSpPr>
          <p:spPr>
            <a:xfrm>
              <a:off x="2359829" y="694858"/>
              <a:ext cx="7755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Endo1</a:t>
              </a:r>
              <a:endParaRPr lang="en-US" sz="900" b="1" dirty="0"/>
            </a:p>
          </p:txBody>
        </p:sp>
        <p:cxnSp>
          <p:nvCxnSpPr>
            <p:cNvPr id="18" name="Straight Connector 226">
              <a:extLst>
                <a:ext uri="{FF2B5EF4-FFF2-40B4-BE49-F238E27FC236}">
                  <a16:creationId xmlns:a16="http://schemas.microsoft.com/office/drawing/2014/main" id="{4178B08F-B7C6-F5FA-119E-1401BCDA8440}"/>
                </a:ext>
              </a:extLst>
            </p:cNvPr>
            <p:cNvCxnSpPr/>
            <p:nvPr/>
          </p:nvCxnSpPr>
          <p:spPr>
            <a:xfrm flipH="1">
              <a:off x="2500536" y="873612"/>
              <a:ext cx="4936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32">
              <a:extLst>
                <a:ext uri="{FF2B5EF4-FFF2-40B4-BE49-F238E27FC236}">
                  <a16:creationId xmlns:a16="http://schemas.microsoft.com/office/drawing/2014/main" id="{ED69AA37-47E8-BE41-A23B-29C9244C1356}"/>
                </a:ext>
              </a:extLst>
            </p:cNvPr>
            <p:cNvSpPr txBox="1"/>
            <p:nvPr/>
          </p:nvSpPr>
          <p:spPr>
            <a:xfrm>
              <a:off x="1324946" y="1057408"/>
              <a:ext cx="4620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100-</a:t>
              </a:r>
              <a:endParaRPr lang="en-US" sz="900" b="1" dirty="0"/>
            </a:p>
          </p:txBody>
        </p:sp>
        <p:sp>
          <p:nvSpPr>
            <p:cNvPr id="20" name="TextBox 231">
              <a:extLst>
                <a:ext uri="{FF2B5EF4-FFF2-40B4-BE49-F238E27FC236}">
                  <a16:creationId xmlns:a16="http://schemas.microsoft.com/office/drawing/2014/main" id="{9A369AA7-45D8-C011-8793-9F4D05F464AA}"/>
                </a:ext>
              </a:extLst>
            </p:cNvPr>
            <p:cNvSpPr txBox="1"/>
            <p:nvPr/>
          </p:nvSpPr>
          <p:spPr>
            <a:xfrm>
              <a:off x="1441236" y="1391624"/>
              <a:ext cx="3355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15-</a:t>
              </a:r>
              <a:endParaRPr lang="en-US" sz="900" b="1" dirty="0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BF1E6CA-C0B4-A0E1-93C4-E810FEFA5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329" t="77135" r="21512" b="6732"/>
            <a:stretch/>
          </p:blipFill>
          <p:spPr>
            <a:xfrm>
              <a:off x="2765356" y="1389346"/>
              <a:ext cx="342953" cy="35854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69FE244-9B67-E1B2-C350-5F26CD7F7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67" t="10402" r="31907" b="76388"/>
            <a:stretch/>
          </p:blipFill>
          <p:spPr>
            <a:xfrm>
              <a:off x="3533336" y="1035899"/>
              <a:ext cx="355841" cy="28353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09D21F6-385E-5B85-9BAF-D8FF0E863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178" t="25044" r="21313" b="45733"/>
            <a:stretch/>
          </p:blipFill>
          <p:spPr>
            <a:xfrm>
              <a:off x="2757959" y="1038686"/>
              <a:ext cx="347857" cy="29690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A258C85-9C42-ECCC-E202-1D5B24B16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338" t="25044" r="1601" b="45733"/>
            <a:stretch/>
          </p:blipFill>
          <p:spPr>
            <a:xfrm>
              <a:off x="2418544" y="1038686"/>
              <a:ext cx="334311" cy="29690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cxnSp>
          <p:nvCxnSpPr>
            <p:cNvPr id="25" name="Straight Connector 229">
              <a:extLst>
                <a:ext uri="{FF2B5EF4-FFF2-40B4-BE49-F238E27FC236}">
                  <a16:creationId xmlns:a16="http://schemas.microsoft.com/office/drawing/2014/main" id="{6D08934E-0B26-F8B3-07B0-F31B19AD184B}"/>
                </a:ext>
              </a:extLst>
            </p:cNvPr>
            <p:cNvCxnSpPr/>
            <p:nvPr/>
          </p:nvCxnSpPr>
          <p:spPr>
            <a:xfrm flipV="1">
              <a:off x="1312249" y="1114085"/>
              <a:ext cx="0" cy="5642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0">
              <a:extLst>
                <a:ext uri="{FF2B5EF4-FFF2-40B4-BE49-F238E27FC236}">
                  <a16:creationId xmlns:a16="http://schemas.microsoft.com/office/drawing/2014/main" id="{7DABC1D4-29B2-2F98-5EDE-091366C123EF}"/>
                </a:ext>
              </a:extLst>
            </p:cNvPr>
            <p:cNvSpPr txBox="1"/>
            <p:nvPr/>
          </p:nvSpPr>
          <p:spPr>
            <a:xfrm rot="16200000">
              <a:off x="914534" y="1236144"/>
              <a:ext cx="564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GAT</a:t>
              </a:r>
              <a:endParaRPr lang="en-US" sz="1400" b="1" dirty="0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B7A6129-DFE9-D843-F71A-696F1997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384" t="10932" r="11873" b="75234"/>
            <a:stretch/>
          </p:blipFill>
          <p:spPr>
            <a:xfrm>
              <a:off x="3176583" y="1035899"/>
              <a:ext cx="345511" cy="29690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F32D73-9A21-6E6E-50A0-F34088C083AA}"/>
                </a:ext>
              </a:extLst>
            </p:cNvPr>
            <p:cNvSpPr/>
            <p:nvPr/>
          </p:nvSpPr>
          <p:spPr>
            <a:xfrm>
              <a:off x="2411737" y="1036220"/>
              <a:ext cx="692585" cy="2965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34A9DAD-1BE9-C202-057D-C4455E178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122" t="77749" r="2718" b="6340"/>
            <a:stretch/>
          </p:blipFill>
          <p:spPr>
            <a:xfrm>
              <a:off x="2415764" y="1393471"/>
              <a:ext cx="342953" cy="35359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9899D5-67B9-B6E0-4785-DB18422B0485}"/>
                </a:ext>
              </a:extLst>
            </p:cNvPr>
            <p:cNvSpPr/>
            <p:nvPr/>
          </p:nvSpPr>
          <p:spPr>
            <a:xfrm>
              <a:off x="2418734" y="1390737"/>
              <a:ext cx="692585" cy="356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extBox 227">
              <a:extLst>
                <a:ext uri="{FF2B5EF4-FFF2-40B4-BE49-F238E27FC236}">
                  <a16:creationId xmlns:a16="http://schemas.microsoft.com/office/drawing/2014/main" id="{D7886036-2A96-3899-FCDF-62D9511DC8F6}"/>
                </a:ext>
              </a:extLst>
            </p:cNvPr>
            <p:cNvSpPr txBox="1"/>
            <p:nvPr/>
          </p:nvSpPr>
          <p:spPr>
            <a:xfrm>
              <a:off x="3871128" y="1446325"/>
              <a:ext cx="4860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Endo1</a:t>
              </a:r>
              <a:endParaRPr lang="en-US" sz="900" b="1" dirty="0"/>
            </a:p>
          </p:txBody>
        </p:sp>
        <p:sp>
          <p:nvSpPr>
            <p:cNvPr id="32" name="TextBox 228">
              <a:extLst>
                <a:ext uri="{FF2B5EF4-FFF2-40B4-BE49-F238E27FC236}">
                  <a16:creationId xmlns:a16="http://schemas.microsoft.com/office/drawing/2014/main" id="{4C8CBF8B-20BA-EDCE-0EA8-2958B2124645}"/>
                </a:ext>
              </a:extLst>
            </p:cNvPr>
            <p:cNvSpPr txBox="1"/>
            <p:nvPr/>
          </p:nvSpPr>
          <p:spPr>
            <a:xfrm>
              <a:off x="3837975" y="1114320"/>
              <a:ext cx="4988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CD36</a:t>
              </a:r>
              <a:endParaRPr lang="en-US" sz="900" b="1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05F6557-F2FD-7B73-15E1-012D95BAD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636" t="65613" r="30776" b="19867"/>
            <a:stretch/>
          </p:blipFill>
          <p:spPr>
            <a:xfrm>
              <a:off x="2004696" y="1383370"/>
              <a:ext cx="330744" cy="357724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406778D-F668-6EC3-837B-946BE6E57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9137" t="65268" r="10457" b="20212"/>
            <a:stretch/>
          </p:blipFill>
          <p:spPr>
            <a:xfrm>
              <a:off x="1670566" y="1380037"/>
              <a:ext cx="325012" cy="35772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CE01AE-AF31-6FD3-EAD7-3962F30BFB8F}"/>
                </a:ext>
              </a:extLst>
            </p:cNvPr>
            <p:cNvSpPr/>
            <p:nvPr/>
          </p:nvSpPr>
          <p:spPr>
            <a:xfrm>
              <a:off x="3179604" y="1035899"/>
              <a:ext cx="709573" cy="29690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TextBox 297">
              <a:extLst>
                <a:ext uri="{FF2B5EF4-FFF2-40B4-BE49-F238E27FC236}">
                  <a16:creationId xmlns:a16="http://schemas.microsoft.com/office/drawing/2014/main" id="{8462B4F5-8584-7A65-F4A9-60CD2F8A72FC}"/>
                </a:ext>
              </a:extLst>
            </p:cNvPr>
            <p:cNvSpPr txBox="1"/>
            <p:nvPr/>
          </p:nvSpPr>
          <p:spPr>
            <a:xfrm>
              <a:off x="3111792" y="691743"/>
              <a:ext cx="8021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Total lysate</a:t>
              </a:r>
              <a:endParaRPr lang="en-US" sz="900" b="1" dirty="0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ED365DA-5344-B048-A96C-C673C2A28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970" t="74647" r="9121" b="8878"/>
            <a:stretch/>
          </p:blipFill>
          <p:spPr>
            <a:xfrm>
              <a:off x="3177833" y="1392249"/>
              <a:ext cx="364490" cy="35359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D678BB9-6C94-A7D0-A8EE-802EDD997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304" t="73866" r="30265" b="9531"/>
            <a:stretch/>
          </p:blipFill>
          <p:spPr>
            <a:xfrm>
              <a:off x="3539313" y="1389346"/>
              <a:ext cx="349864" cy="35633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62DD29-7E3C-1529-F6EF-13882EBB7C9C}"/>
                </a:ext>
              </a:extLst>
            </p:cNvPr>
            <p:cNvSpPr/>
            <p:nvPr/>
          </p:nvSpPr>
          <p:spPr>
            <a:xfrm>
              <a:off x="3170380" y="1390737"/>
              <a:ext cx="724612" cy="356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C8E5DC0-13E7-0CEF-0C1D-0223A05BD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233" t="10453" r="30822" b="74318"/>
            <a:stretch/>
          </p:blipFill>
          <p:spPr>
            <a:xfrm>
              <a:off x="1986590" y="1055688"/>
              <a:ext cx="333631" cy="27465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3D38923F-1FA7-22B8-A2D0-A13BE1C3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177" t="9743" r="39343" b="73640"/>
            <a:stretch/>
          </p:blipFill>
          <p:spPr>
            <a:xfrm>
              <a:off x="1993500" y="1035900"/>
              <a:ext cx="349936" cy="29969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DA143127-5AAC-5086-474D-A0BDDA947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205" t="9546" r="11107" b="73837"/>
            <a:stretch/>
          </p:blipFill>
          <p:spPr>
            <a:xfrm>
              <a:off x="1675946" y="1033112"/>
              <a:ext cx="325799" cy="29969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BFB4191-99DF-88CB-B918-15421BE173D5}"/>
                </a:ext>
              </a:extLst>
            </p:cNvPr>
            <p:cNvSpPr/>
            <p:nvPr/>
          </p:nvSpPr>
          <p:spPr>
            <a:xfrm>
              <a:off x="1677441" y="1026592"/>
              <a:ext cx="661227" cy="30621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BB71A6C-2587-FC71-A211-04FBADEC526A}"/>
                </a:ext>
              </a:extLst>
            </p:cNvPr>
            <p:cNvSpPr/>
            <p:nvPr/>
          </p:nvSpPr>
          <p:spPr>
            <a:xfrm>
              <a:off x="1670567" y="1374871"/>
              <a:ext cx="668101" cy="3721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2333FD7-9F7C-2385-ACAE-84F98263D91A}"/>
              </a:ext>
            </a:extLst>
          </p:cNvPr>
          <p:cNvGrpSpPr/>
          <p:nvPr/>
        </p:nvGrpSpPr>
        <p:grpSpPr>
          <a:xfrm>
            <a:off x="7098143" y="3083578"/>
            <a:ext cx="2318246" cy="1836314"/>
            <a:chOff x="1785289" y="4210986"/>
            <a:chExt cx="2318246" cy="1836314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84E658F5-9414-4209-D1B0-82D02A7DCC51}"/>
                </a:ext>
              </a:extLst>
            </p:cNvPr>
            <p:cNvGrpSpPr/>
            <p:nvPr/>
          </p:nvGrpSpPr>
          <p:grpSpPr>
            <a:xfrm>
              <a:off x="1785289" y="4210986"/>
              <a:ext cx="1793671" cy="1836314"/>
              <a:chOff x="1785289" y="4210986"/>
              <a:chExt cx="1793671" cy="1836314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9261CD72-E90E-DC56-B3D4-2F9576213BD0}"/>
                  </a:ext>
                </a:extLst>
              </p:cNvPr>
              <p:cNvGrpSpPr/>
              <p:nvPr/>
            </p:nvGrpSpPr>
            <p:grpSpPr>
              <a:xfrm>
                <a:off x="2016860" y="4210986"/>
                <a:ext cx="1562100" cy="1836314"/>
                <a:chOff x="2016860" y="4210986"/>
                <a:chExt cx="1562100" cy="1836314"/>
              </a:xfrm>
            </p:grpSpPr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162DCC4E-6C69-9BB3-9522-A7A3B7CA3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8962" t="37923"/>
                <a:stretch/>
              </p:blipFill>
              <p:spPr>
                <a:xfrm>
                  <a:off x="2016860" y="4714945"/>
                  <a:ext cx="1562100" cy="1332355"/>
                </a:xfrm>
                <a:prstGeom prst="rect">
                  <a:avLst/>
                </a:prstGeom>
              </p:spPr>
            </p:pic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670A59B7-1F35-38BA-512B-C40833C33FC0}"/>
                    </a:ext>
                  </a:extLst>
                </p:cNvPr>
                <p:cNvSpPr txBox="1"/>
                <p:nvPr/>
              </p:nvSpPr>
              <p:spPr>
                <a:xfrm>
                  <a:off x="2314366" y="4488648"/>
                  <a:ext cx="3962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WT</a:t>
                  </a: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75CFDCB4-456D-3A47-2A17-67B37B0334ED}"/>
                    </a:ext>
                  </a:extLst>
                </p:cNvPr>
                <p:cNvSpPr txBox="1"/>
                <p:nvPr/>
              </p:nvSpPr>
              <p:spPr>
                <a:xfrm>
                  <a:off x="2935274" y="4486417"/>
                  <a:ext cx="36009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KO</a:t>
                  </a:r>
                </a:p>
              </p:txBody>
            </p:sp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9373CF7F-CF39-77CA-7355-670A860AB365}"/>
                    </a:ext>
                  </a:extLst>
                </p:cNvPr>
                <p:cNvSpPr txBox="1"/>
                <p:nvPr/>
              </p:nvSpPr>
              <p:spPr>
                <a:xfrm>
                  <a:off x="2142343" y="4210986"/>
                  <a:ext cx="136729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dirty="0"/>
                    <a:t>Total </a:t>
                  </a:r>
                  <a:r>
                    <a:rPr lang="fr-FR" dirty="0" err="1"/>
                    <a:t>Lysate</a:t>
                  </a:r>
                  <a:endParaRPr lang="fr-FR" dirty="0">
                    <a:highlight>
                      <a:srgbClr val="00FFFF"/>
                    </a:highlight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1757785-C2B2-2C8A-580B-F78B7AE47908}"/>
                    </a:ext>
                  </a:extLst>
                </p:cNvPr>
                <p:cNvSpPr/>
                <p:nvPr/>
              </p:nvSpPr>
              <p:spPr>
                <a:xfrm>
                  <a:off x="2293476" y="5512114"/>
                  <a:ext cx="349348" cy="28353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C9FE1BE-B3F4-2E55-1DCC-3239A48F96C0}"/>
                    </a:ext>
                  </a:extLst>
                </p:cNvPr>
                <p:cNvSpPr/>
                <p:nvPr/>
              </p:nvSpPr>
              <p:spPr>
                <a:xfrm>
                  <a:off x="2965397" y="5512114"/>
                  <a:ext cx="349348" cy="28353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2" name="TextBox 231">
                <a:extLst>
                  <a:ext uri="{FF2B5EF4-FFF2-40B4-BE49-F238E27FC236}">
                    <a16:creationId xmlns:a16="http://schemas.microsoft.com/office/drawing/2014/main" id="{2CE90DE3-A59F-8083-F748-B8EEABE4F2FB}"/>
                  </a:ext>
                </a:extLst>
              </p:cNvPr>
              <p:cNvSpPr txBox="1"/>
              <p:nvPr/>
            </p:nvSpPr>
            <p:spPr>
              <a:xfrm>
                <a:off x="1785289" y="5498772"/>
                <a:ext cx="3355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15-</a:t>
                </a:r>
                <a:endParaRPr lang="en-US" sz="900" b="1" dirty="0"/>
              </a:p>
            </p:txBody>
          </p:sp>
        </p:grp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50DF9B4-4CAF-9AE0-2F56-250A2DB4C8EF}"/>
                </a:ext>
              </a:extLst>
            </p:cNvPr>
            <p:cNvSpPr txBox="1"/>
            <p:nvPr/>
          </p:nvSpPr>
          <p:spPr>
            <a:xfrm>
              <a:off x="3487661" y="5503130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Endo1 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081A0890-2FAB-92F0-E4A8-ED4EF3BDDD71}"/>
              </a:ext>
            </a:extLst>
          </p:cNvPr>
          <p:cNvGrpSpPr/>
          <p:nvPr/>
        </p:nvGrpSpPr>
        <p:grpSpPr>
          <a:xfrm>
            <a:off x="7100293" y="925032"/>
            <a:ext cx="2107940" cy="1336342"/>
            <a:chOff x="1689211" y="2445118"/>
            <a:chExt cx="2107940" cy="1336342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308725C8-E976-AE9E-EC96-0E7C052513CC}"/>
                </a:ext>
              </a:extLst>
            </p:cNvPr>
            <p:cNvGrpSpPr/>
            <p:nvPr/>
          </p:nvGrpSpPr>
          <p:grpSpPr>
            <a:xfrm>
              <a:off x="1689211" y="2445118"/>
              <a:ext cx="1881621" cy="1336342"/>
              <a:chOff x="122677" y="2427145"/>
              <a:chExt cx="1881621" cy="1336342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18B7B5DD-8ECE-B9B9-AC84-20AC9904C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6048"/>
              <a:stretch/>
            </p:blipFill>
            <p:spPr>
              <a:xfrm>
                <a:off x="454458" y="2904308"/>
                <a:ext cx="1318594" cy="859179"/>
              </a:xfrm>
              <a:prstGeom prst="rect">
                <a:avLst/>
              </a:prstGeom>
            </p:spPr>
          </p:pic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52F0A01B-64C2-7B6D-9675-70E8CCC4401A}"/>
                  </a:ext>
                </a:extLst>
              </p:cNvPr>
              <p:cNvSpPr txBox="1"/>
              <p:nvPr/>
            </p:nvSpPr>
            <p:spPr>
              <a:xfrm>
                <a:off x="503814" y="2427145"/>
                <a:ext cx="1500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Total </a:t>
                </a:r>
                <a:r>
                  <a:rPr lang="fr-FR" dirty="0" err="1"/>
                  <a:t>Lysate</a:t>
                </a:r>
                <a:endParaRPr lang="fr-FR" dirty="0">
                  <a:highlight>
                    <a:srgbClr val="00FFFF"/>
                  </a:highlight>
                </a:endParaRP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05108649-6D99-C2C4-A3D0-EC54CCF0F5A3}"/>
                  </a:ext>
                </a:extLst>
              </p:cNvPr>
              <p:cNvSpPr txBox="1"/>
              <p:nvPr/>
            </p:nvSpPr>
            <p:spPr>
              <a:xfrm>
                <a:off x="778939" y="2694491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WT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CB3D7339-1C07-831B-7B5A-1759D4AFC6A0}"/>
                  </a:ext>
                </a:extLst>
              </p:cNvPr>
              <p:cNvSpPr txBox="1"/>
              <p:nvPr/>
            </p:nvSpPr>
            <p:spPr>
              <a:xfrm>
                <a:off x="1399847" y="2692260"/>
                <a:ext cx="360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KO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DD91440-AF1F-83E0-807F-50E9D221EF20}"/>
                  </a:ext>
                </a:extLst>
              </p:cNvPr>
              <p:cNvSpPr/>
              <p:nvPr/>
            </p:nvSpPr>
            <p:spPr>
              <a:xfrm>
                <a:off x="1416277" y="3156186"/>
                <a:ext cx="349348" cy="29799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07318DC-0B40-088E-B748-59202DA7FCE9}"/>
                  </a:ext>
                </a:extLst>
              </p:cNvPr>
              <p:cNvSpPr/>
              <p:nvPr/>
            </p:nvSpPr>
            <p:spPr>
              <a:xfrm>
                <a:off x="732499" y="3156186"/>
                <a:ext cx="349348" cy="29799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TextBox 232">
                <a:extLst>
                  <a:ext uri="{FF2B5EF4-FFF2-40B4-BE49-F238E27FC236}">
                    <a16:creationId xmlns:a16="http://schemas.microsoft.com/office/drawing/2014/main" id="{5182FEB6-2BEC-D770-8EE3-C82C988F45EF}"/>
                  </a:ext>
                </a:extLst>
              </p:cNvPr>
              <p:cNvSpPr txBox="1"/>
              <p:nvPr/>
            </p:nvSpPr>
            <p:spPr>
              <a:xfrm>
                <a:off x="122677" y="3128075"/>
                <a:ext cx="46207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100-</a:t>
                </a:r>
                <a:endParaRPr lang="en-US" sz="900" b="1" dirty="0"/>
              </a:p>
            </p:txBody>
          </p:sp>
        </p:grp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F9A1B4E4-4CC9-3C8B-95B6-6E3B12A7EB63}"/>
                </a:ext>
              </a:extLst>
            </p:cNvPr>
            <p:cNvSpPr txBox="1"/>
            <p:nvPr/>
          </p:nvSpPr>
          <p:spPr>
            <a:xfrm>
              <a:off x="3279060" y="3196585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CD36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EBDB355E-06F1-EAB3-4364-B119DBF722A2}"/>
              </a:ext>
            </a:extLst>
          </p:cNvPr>
          <p:cNvGrpSpPr/>
          <p:nvPr/>
        </p:nvGrpSpPr>
        <p:grpSpPr>
          <a:xfrm>
            <a:off x="1677003" y="685927"/>
            <a:ext cx="2321631" cy="2327651"/>
            <a:chOff x="4955310" y="585983"/>
            <a:chExt cx="2321631" cy="2327651"/>
          </a:xfrm>
        </p:grpSpPr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0CCEE924-4C12-C13A-AC34-5E85EDCB7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571"/>
            <a:stretch/>
          </p:blipFill>
          <p:spPr>
            <a:xfrm>
              <a:off x="5290576" y="1110234"/>
              <a:ext cx="1537063" cy="1803400"/>
            </a:xfrm>
            <a:prstGeom prst="rect">
              <a:avLst/>
            </a:prstGeom>
          </p:spPr>
        </p:pic>
        <p:sp>
          <p:nvSpPr>
            <p:cNvPr id="110" name="TextBox 232">
              <a:extLst>
                <a:ext uri="{FF2B5EF4-FFF2-40B4-BE49-F238E27FC236}">
                  <a16:creationId xmlns:a16="http://schemas.microsoft.com/office/drawing/2014/main" id="{7C83A34C-FDC0-45C2-7E35-A1CBA91567A4}"/>
                </a:ext>
              </a:extLst>
            </p:cNvPr>
            <p:cNvSpPr txBox="1"/>
            <p:nvPr/>
          </p:nvSpPr>
          <p:spPr>
            <a:xfrm>
              <a:off x="4955310" y="1291986"/>
              <a:ext cx="4620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100-</a:t>
              </a:r>
              <a:endParaRPr lang="en-US" sz="900" b="1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DCE5571C-CC45-DD27-8EB1-B8D4BFE8426F}"/>
                </a:ext>
              </a:extLst>
            </p:cNvPr>
            <p:cNvSpPr txBox="1"/>
            <p:nvPr/>
          </p:nvSpPr>
          <p:spPr>
            <a:xfrm>
              <a:off x="5527594" y="585983"/>
              <a:ext cx="11417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IP CD36</a:t>
              </a:r>
              <a:endParaRPr lang="fr-FR" dirty="0">
                <a:highlight>
                  <a:srgbClr val="00FFFF"/>
                </a:highlight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AF96EC6C-6718-7CFF-A90B-254433C778E8}"/>
                </a:ext>
              </a:extLst>
            </p:cNvPr>
            <p:cNvSpPr txBox="1"/>
            <p:nvPr/>
          </p:nvSpPr>
          <p:spPr>
            <a:xfrm>
              <a:off x="5508730" y="868483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WT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CCC1C085-ECE4-ACCC-2F53-6542A7795F59}"/>
                </a:ext>
              </a:extLst>
            </p:cNvPr>
            <p:cNvSpPr txBox="1"/>
            <p:nvPr/>
          </p:nvSpPr>
          <p:spPr>
            <a:xfrm>
              <a:off x="6129638" y="866252"/>
              <a:ext cx="360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KO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5D08DC44-9779-6138-8722-8B24066B0346}"/>
                </a:ext>
              </a:extLst>
            </p:cNvPr>
            <p:cNvSpPr txBox="1"/>
            <p:nvPr/>
          </p:nvSpPr>
          <p:spPr>
            <a:xfrm>
              <a:off x="6758850" y="134916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CD36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B2EFA85-FC96-6BC2-A3C9-1E901BB70F77}"/>
                </a:ext>
              </a:extLst>
            </p:cNvPr>
            <p:cNvSpPr/>
            <p:nvPr/>
          </p:nvSpPr>
          <p:spPr>
            <a:xfrm>
              <a:off x="6171971" y="1311117"/>
              <a:ext cx="349348" cy="2835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2A6CA76-F264-AA19-3DC6-EFEE88FED51F}"/>
                </a:ext>
              </a:extLst>
            </p:cNvPr>
            <p:cNvSpPr/>
            <p:nvPr/>
          </p:nvSpPr>
          <p:spPr>
            <a:xfrm>
              <a:off x="5576958" y="1306086"/>
              <a:ext cx="349348" cy="2835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4B6E5132-8976-93FF-5673-63D3BAFCD03B}"/>
              </a:ext>
            </a:extLst>
          </p:cNvPr>
          <p:cNvGrpSpPr/>
          <p:nvPr/>
        </p:nvGrpSpPr>
        <p:grpSpPr>
          <a:xfrm>
            <a:off x="1749191" y="3168497"/>
            <a:ext cx="2369167" cy="2969658"/>
            <a:chOff x="5027498" y="3068553"/>
            <a:chExt cx="2369167" cy="2969658"/>
          </a:xfrm>
        </p:grpSpPr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E34BF4E9-CBF1-FB29-5D9B-0BB7E46E4A92}"/>
                </a:ext>
              </a:extLst>
            </p:cNvPr>
            <p:cNvSpPr txBox="1"/>
            <p:nvPr/>
          </p:nvSpPr>
          <p:spPr>
            <a:xfrm>
              <a:off x="5581648" y="3068553"/>
              <a:ext cx="11417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IP CD36</a:t>
              </a:r>
              <a:endParaRPr lang="fr-FR" dirty="0">
                <a:highlight>
                  <a:srgbClr val="00FFFF"/>
                </a:highlight>
              </a:endParaRPr>
            </a:p>
          </p:txBody>
        </p: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07E2D3D0-B3B0-1DE5-762B-1267851FB255}"/>
                </a:ext>
              </a:extLst>
            </p:cNvPr>
            <p:cNvGrpSpPr/>
            <p:nvPr/>
          </p:nvGrpSpPr>
          <p:grpSpPr>
            <a:xfrm>
              <a:off x="5027498" y="3347989"/>
              <a:ext cx="2369167" cy="2690222"/>
              <a:chOff x="5027498" y="3347989"/>
              <a:chExt cx="2369167" cy="2690222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E329550E-8D93-605F-677D-6FF102E9A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000"/>
              <a:stretch/>
            </p:blipFill>
            <p:spPr>
              <a:xfrm>
                <a:off x="5273648" y="3574411"/>
                <a:ext cx="1562099" cy="2463800"/>
              </a:xfrm>
              <a:prstGeom prst="rect">
                <a:avLst/>
              </a:prstGeom>
            </p:spPr>
          </p:pic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9EAF00AD-8D4C-C1C4-0D65-3FD2B435B46C}"/>
                  </a:ext>
                </a:extLst>
              </p:cNvPr>
              <p:cNvSpPr txBox="1"/>
              <p:nvPr/>
            </p:nvSpPr>
            <p:spPr>
              <a:xfrm>
                <a:off x="6780791" y="5193184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Endo1 </a:t>
                </a:r>
              </a:p>
            </p:txBody>
          </p:sp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4B5EC63A-787F-3C85-BADE-99F896B8DF5B}"/>
                  </a:ext>
                </a:extLst>
              </p:cNvPr>
              <p:cNvSpPr txBox="1"/>
              <p:nvPr/>
            </p:nvSpPr>
            <p:spPr>
              <a:xfrm>
                <a:off x="5557748" y="3350220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WT</a:t>
                </a:r>
              </a:p>
            </p:txBody>
          </p:sp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0485EC98-6682-AA45-A6AC-A900B959AAF7}"/>
                  </a:ext>
                </a:extLst>
              </p:cNvPr>
              <p:cNvSpPr txBox="1"/>
              <p:nvPr/>
            </p:nvSpPr>
            <p:spPr>
              <a:xfrm>
                <a:off x="6152530" y="3347989"/>
                <a:ext cx="360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KO</a:t>
                </a:r>
              </a:p>
            </p:txBody>
          </p:sp>
          <p:sp>
            <p:nvSpPr>
              <p:cNvPr id="124" name="TextBox 231">
                <a:extLst>
                  <a:ext uri="{FF2B5EF4-FFF2-40B4-BE49-F238E27FC236}">
                    <a16:creationId xmlns:a16="http://schemas.microsoft.com/office/drawing/2014/main" id="{1FAEA037-9245-E633-7AF7-E4CE6540687A}"/>
                  </a:ext>
                </a:extLst>
              </p:cNvPr>
              <p:cNvSpPr txBox="1"/>
              <p:nvPr/>
            </p:nvSpPr>
            <p:spPr>
              <a:xfrm>
                <a:off x="5027498" y="5194529"/>
                <a:ext cx="3355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15-</a:t>
                </a:r>
                <a:endParaRPr lang="en-US" sz="900" b="1" dirty="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33966D0-77DD-1264-7306-6F70924091E1}"/>
                  </a:ext>
                </a:extLst>
              </p:cNvPr>
              <p:cNvSpPr/>
              <p:nvPr/>
            </p:nvSpPr>
            <p:spPr>
              <a:xfrm>
                <a:off x="5539651" y="5193794"/>
                <a:ext cx="349348" cy="358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D0894727-468B-170A-6FDB-1A1C439E2D36}"/>
                  </a:ext>
                </a:extLst>
              </p:cNvPr>
              <p:cNvSpPr/>
              <p:nvPr/>
            </p:nvSpPr>
            <p:spPr>
              <a:xfrm>
                <a:off x="6141980" y="5193184"/>
                <a:ext cx="349348" cy="358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27" name="TextBox 244">
            <a:extLst>
              <a:ext uri="{FF2B5EF4-FFF2-40B4-BE49-F238E27FC236}">
                <a16:creationId xmlns:a16="http://schemas.microsoft.com/office/drawing/2014/main" id="{57F14850-92BC-2D80-20C7-22C9A6828788}"/>
              </a:ext>
            </a:extLst>
          </p:cNvPr>
          <p:cNvSpPr txBox="1"/>
          <p:nvPr/>
        </p:nvSpPr>
        <p:spPr>
          <a:xfrm>
            <a:off x="6563817" y="516635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grpSp>
        <p:nvGrpSpPr>
          <p:cNvPr id="240" name="Groupe 239">
            <a:extLst>
              <a:ext uri="{FF2B5EF4-FFF2-40B4-BE49-F238E27FC236}">
                <a16:creationId xmlns:a16="http://schemas.microsoft.com/office/drawing/2014/main" id="{1386EC31-F9F3-3286-87D5-4352BBE5770C}"/>
              </a:ext>
            </a:extLst>
          </p:cNvPr>
          <p:cNvGrpSpPr/>
          <p:nvPr/>
        </p:nvGrpSpPr>
        <p:grpSpPr>
          <a:xfrm>
            <a:off x="4557694" y="764991"/>
            <a:ext cx="2064774" cy="1566465"/>
            <a:chOff x="8544370" y="615032"/>
            <a:chExt cx="2064774" cy="1566465"/>
          </a:xfrm>
        </p:grpSpPr>
        <p:sp>
          <p:nvSpPr>
            <p:cNvPr id="241" name="ZoneTexte 240">
              <a:extLst>
                <a:ext uri="{FF2B5EF4-FFF2-40B4-BE49-F238E27FC236}">
                  <a16:creationId xmlns:a16="http://schemas.microsoft.com/office/drawing/2014/main" id="{F0C51CBC-8F75-4152-72B2-44026FC5F6B9}"/>
                </a:ext>
              </a:extLst>
            </p:cNvPr>
            <p:cNvSpPr txBox="1"/>
            <p:nvPr/>
          </p:nvSpPr>
          <p:spPr>
            <a:xfrm>
              <a:off x="9040462" y="615032"/>
              <a:ext cx="11417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IP Endo1</a:t>
              </a:r>
              <a:endParaRPr lang="fr-FR" dirty="0">
                <a:highlight>
                  <a:srgbClr val="00FFFF"/>
                </a:highlight>
              </a:endParaRPr>
            </a:p>
          </p:txBody>
        </p:sp>
        <p:pic>
          <p:nvPicPr>
            <p:cNvPr id="242" name="Image 241">
              <a:extLst>
                <a:ext uri="{FF2B5EF4-FFF2-40B4-BE49-F238E27FC236}">
                  <a16:creationId xmlns:a16="http://schemas.microsoft.com/office/drawing/2014/main" id="{2F419BF6-7CE1-655F-6791-B555CB011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95" t="-936" r="-114" b="-1256"/>
            <a:stretch/>
          </p:blipFill>
          <p:spPr>
            <a:xfrm>
              <a:off x="8879637" y="1143251"/>
              <a:ext cx="1288146" cy="103824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43" name="ZoneTexte 242">
              <a:extLst>
                <a:ext uri="{FF2B5EF4-FFF2-40B4-BE49-F238E27FC236}">
                  <a16:creationId xmlns:a16="http://schemas.microsoft.com/office/drawing/2014/main" id="{D8131A24-0565-1ED2-C3DB-049D5E1795B0}"/>
                </a:ext>
              </a:extLst>
            </p:cNvPr>
            <p:cNvSpPr txBox="1"/>
            <p:nvPr/>
          </p:nvSpPr>
          <p:spPr>
            <a:xfrm>
              <a:off x="9158639" y="935720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WT</a:t>
              </a:r>
            </a:p>
          </p:txBody>
        </p:sp>
        <p:sp>
          <p:nvSpPr>
            <p:cNvPr id="244" name="ZoneTexte 243">
              <a:extLst>
                <a:ext uri="{FF2B5EF4-FFF2-40B4-BE49-F238E27FC236}">
                  <a16:creationId xmlns:a16="http://schemas.microsoft.com/office/drawing/2014/main" id="{12C0F04A-4C16-B23B-0647-9D8AE798A898}"/>
                </a:ext>
              </a:extLst>
            </p:cNvPr>
            <p:cNvSpPr txBox="1"/>
            <p:nvPr/>
          </p:nvSpPr>
          <p:spPr>
            <a:xfrm>
              <a:off x="9779547" y="933489"/>
              <a:ext cx="360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KO</a:t>
              </a:r>
            </a:p>
          </p:txBody>
        </p:sp>
        <p:sp>
          <p:nvSpPr>
            <p:cNvPr id="245" name="TextBox 232">
              <a:extLst>
                <a:ext uri="{FF2B5EF4-FFF2-40B4-BE49-F238E27FC236}">
                  <a16:creationId xmlns:a16="http://schemas.microsoft.com/office/drawing/2014/main" id="{1919EA0E-7F0B-2DB1-BE92-BE3C615B838E}"/>
                </a:ext>
              </a:extLst>
            </p:cNvPr>
            <p:cNvSpPr txBox="1"/>
            <p:nvPr/>
          </p:nvSpPr>
          <p:spPr>
            <a:xfrm>
              <a:off x="8544370" y="1407402"/>
              <a:ext cx="4620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100-</a:t>
              </a:r>
              <a:endParaRPr lang="en-US" sz="900" b="1" dirty="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4530F55-E06D-68BB-9D4A-5837E3DB9986}"/>
                </a:ext>
              </a:extLst>
            </p:cNvPr>
            <p:cNvSpPr/>
            <p:nvPr/>
          </p:nvSpPr>
          <p:spPr>
            <a:xfrm>
              <a:off x="9165064" y="1408493"/>
              <a:ext cx="349348" cy="3061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9C4CBC7A-D0AD-3B1C-84FE-B5C6C31AC8CB}"/>
                </a:ext>
              </a:extLst>
            </p:cNvPr>
            <p:cNvSpPr/>
            <p:nvPr/>
          </p:nvSpPr>
          <p:spPr>
            <a:xfrm>
              <a:off x="9788091" y="1408493"/>
              <a:ext cx="349348" cy="3061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8" name="ZoneTexte 247">
              <a:extLst>
                <a:ext uri="{FF2B5EF4-FFF2-40B4-BE49-F238E27FC236}">
                  <a16:creationId xmlns:a16="http://schemas.microsoft.com/office/drawing/2014/main" id="{3095BBB6-9773-2B49-B811-96070918821F}"/>
                </a:ext>
              </a:extLst>
            </p:cNvPr>
            <p:cNvSpPr txBox="1"/>
            <p:nvPr/>
          </p:nvSpPr>
          <p:spPr>
            <a:xfrm>
              <a:off x="10091053" y="1419413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CD36</a:t>
              </a:r>
            </a:p>
          </p:txBody>
        </p:sp>
      </p:grpSp>
      <p:grpSp>
        <p:nvGrpSpPr>
          <p:cNvPr id="249" name="Groupe 248">
            <a:extLst>
              <a:ext uri="{FF2B5EF4-FFF2-40B4-BE49-F238E27FC236}">
                <a16:creationId xmlns:a16="http://schemas.microsoft.com/office/drawing/2014/main" id="{7DE1E10B-6E5D-5C0D-F827-A0550B80A23A}"/>
              </a:ext>
            </a:extLst>
          </p:cNvPr>
          <p:cNvGrpSpPr/>
          <p:nvPr/>
        </p:nvGrpSpPr>
        <p:grpSpPr>
          <a:xfrm>
            <a:off x="4632598" y="3262745"/>
            <a:ext cx="2090068" cy="1693406"/>
            <a:chOff x="8794650" y="3309444"/>
            <a:chExt cx="2090068" cy="1693406"/>
          </a:xfrm>
        </p:grpSpPr>
        <p:sp>
          <p:nvSpPr>
            <p:cNvPr id="250" name="ZoneTexte 249">
              <a:extLst>
                <a:ext uri="{FF2B5EF4-FFF2-40B4-BE49-F238E27FC236}">
                  <a16:creationId xmlns:a16="http://schemas.microsoft.com/office/drawing/2014/main" id="{ED6E4F91-76B1-8FE7-8762-104E463003D6}"/>
                </a:ext>
              </a:extLst>
            </p:cNvPr>
            <p:cNvSpPr txBox="1"/>
            <p:nvPr/>
          </p:nvSpPr>
          <p:spPr>
            <a:xfrm>
              <a:off x="9181252" y="3309444"/>
              <a:ext cx="11417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IP Endo1</a:t>
              </a:r>
              <a:endParaRPr lang="fr-FR" dirty="0">
                <a:highlight>
                  <a:srgbClr val="00FFFF"/>
                </a:highlight>
              </a:endParaRPr>
            </a:p>
          </p:txBody>
        </p:sp>
        <p:pic>
          <p:nvPicPr>
            <p:cNvPr id="251" name="Image 250">
              <a:extLst>
                <a:ext uri="{FF2B5EF4-FFF2-40B4-BE49-F238E27FC236}">
                  <a16:creationId xmlns:a16="http://schemas.microsoft.com/office/drawing/2014/main" id="{AE42C1D4-C71D-F5D4-F987-EA5291F10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017" t="49715" r="-2940" b="-840"/>
            <a:stretch/>
          </p:blipFill>
          <p:spPr>
            <a:xfrm>
              <a:off x="9040462" y="3866605"/>
              <a:ext cx="1380597" cy="113624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52" name="TextBox 231">
              <a:extLst>
                <a:ext uri="{FF2B5EF4-FFF2-40B4-BE49-F238E27FC236}">
                  <a16:creationId xmlns:a16="http://schemas.microsoft.com/office/drawing/2014/main" id="{ED592DC4-00F0-70C5-BB65-A437790B805A}"/>
                </a:ext>
              </a:extLst>
            </p:cNvPr>
            <p:cNvSpPr txBox="1"/>
            <p:nvPr/>
          </p:nvSpPr>
          <p:spPr>
            <a:xfrm>
              <a:off x="8794650" y="4457525"/>
              <a:ext cx="3355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15-</a:t>
              </a:r>
              <a:endParaRPr lang="en-US" sz="900" b="1" dirty="0"/>
            </a:p>
          </p:txBody>
        </p:sp>
        <p:sp>
          <p:nvSpPr>
            <p:cNvPr id="253" name="ZoneTexte 252">
              <a:extLst>
                <a:ext uri="{FF2B5EF4-FFF2-40B4-BE49-F238E27FC236}">
                  <a16:creationId xmlns:a16="http://schemas.microsoft.com/office/drawing/2014/main" id="{DDEC5FF0-1F24-674B-861A-108894F34BAD}"/>
                </a:ext>
              </a:extLst>
            </p:cNvPr>
            <p:cNvSpPr txBox="1"/>
            <p:nvPr/>
          </p:nvSpPr>
          <p:spPr>
            <a:xfrm>
              <a:off x="9355872" y="3627219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WT</a:t>
              </a:r>
            </a:p>
          </p:txBody>
        </p:sp>
        <p:sp>
          <p:nvSpPr>
            <p:cNvPr id="254" name="ZoneTexte 253">
              <a:extLst>
                <a:ext uri="{FF2B5EF4-FFF2-40B4-BE49-F238E27FC236}">
                  <a16:creationId xmlns:a16="http://schemas.microsoft.com/office/drawing/2014/main" id="{C0DBF80D-851D-9370-9A50-61C83B88BFC2}"/>
                </a:ext>
              </a:extLst>
            </p:cNvPr>
            <p:cNvSpPr txBox="1"/>
            <p:nvPr/>
          </p:nvSpPr>
          <p:spPr>
            <a:xfrm>
              <a:off x="9976780" y="3624988"/>
              <a:ext cx="360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KO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D3D83C9-9E58-CD15-0F33-B65518709D4C}"/>
                </a:ext>
              </a:extLst>
            </p:cNvPr>
            <p:cNvSpPr/>
            <p:nvPr/>
          </p:nvSpPr>
          <p:spPr>
            <a:xfrm>
              <a:off x="9327809" y="4457525"/>
              <a:ext cx="349348" cy="358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2C8E9AC-5AC7-D4D3-0CF4-8462D3DD19A0}"/>
                </a:ext>
              </a:extLst>
            </p:cNvPr>
            <p:cNvSpPr/>
            <p:nvPr/>
          </p:nvSpPr>
          <p:spPr>
            <a:xfrm>
              <a:off x="9952295" y="4457525"/>
              <a:ext cx="349348" cy="358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ZoneTexte 256">
              <a:extLst>
                <a:ext uri="{FF2B5EF4-FFF2-40B4-BE49-F238E27FC236}">
                  <a16:creationId xmlns:a16="http://schemas.microsoft.com/office/drawing/2014/main" id="{C1A50447-6A0F-315C-3FD0-A5F1390E30F8}"/>
                </a:ext>
              </a:extLst>
            </p:cNvPr>
            <p:cNvSpPr txBox="1"/>
            <p:nvPr/>
          </p:nvSpPr>
          <p:spPr>
            <a:xfrm>
              <a:off x="10268844" y="4492907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Endo1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71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E:\20160211b\bb.tif">
            <a:extLst>
              <a:ext uri="{FF2B5EF4-FFF2-40B4-BE49-F238E27FC236}">
                <a16:creationId xmlns:a16="http://schemas.microsoft.com/office/drawing/2014/main" id="{848C970F-72CA-DEAA-669F-33551457F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27" t="31389" r="55079" b="51323"/>
          <a:stretch/>
        </p:blipFill>
        <p:spPr bwMode="auto">
          <a:xfrm>
            <a:off x="3347906" y="1682008"/>
            <a:ext cx="2177508" cy="8466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9"/>
          <p:cNvSpPr txBox="1"/>
          <p:nvPr/>
        </p:nvSpPr>
        <p:spPr>
          <a:xfrm>
            <a:off x="4201498" y="107249"/>
            <a:ext cx="409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1E</a:t>
            </a:r>
          </a:p>
        </p:txBody>
      </p:sp>
      <p:sp>
        <p:nvSpPr>
          <p:cNvPr id="115" name="TextBox 190"/>
          <p:cNvSpPr txBox="1"/>
          <p:nvPr/>
        </p:nvSpPr>
        <p:spPr>
          <a:xfrm rot="16200000">
            <a:off x="2259859" y="2807217"/>
            <a:ext cx="1169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SAT</a:t>
            </a:r>
            <a:endParaRPr lang="en-US" sz="2000" b="1" dirty="0"/>
          </a:p>
        </p:txBody>
      </p:sp>
      <p:sp>
        <p:nvSpPr>
          <p:cNvPr id="128" name="TextBox 76"/>
          <p:cNvSpPr txBox="1"/>
          <p:nvPr/>
        </p:nvSpPr>
        <p:spPr>
          <a:xfrm>
            <a:off x="7742360" y="1265308"/>
            <a:ext cx="7710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Total </a:t>
            </a:r>
            <a:r>
              <a:rPr lang="es-ES" sz="800" b="1" dirty="0" err="1"/>
              <a:t>lysate</a:t>
            </a:r>
            <a:endParaRPr lang="en-US" sz="800" b="1" dirty="0"/>
          </a:p>
        </p:txBody>
      </p:sp>
      <p:sp>
        <p:nvSpPr>
          <p:cNvPr id="140" name="TextBox 85"/>
          <p:cNvSpPr txBox="1"/>
          <p:nvPr/>
        </p:nvSpPr>
        <p:spPr>
          <a:xfrm>
            <a:off x="8601728" y="1248299"/>
            <a:ext cx="722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IP: Endo1</a:t>
            </a:r>
            <a:endParaRPr lang="en-US" sz="800" b="1" dirty="0"/>
          </a:p>
        </p:txBody>
      </p:sp>
      <p:cxnSp>
        <p:nvCxnSpPr>
          <p:cNvPr id="116" name="Straight Connector 188"/>
          <p:cNvCxnSpPr>
            <a:cxnSpLocks/>
          </p:cNvCxnSpPr>
          <p:nvPr/>
        </p:nvCxnSpPr>
        <p:spPr>
          <a:xfrm flipH="1" flipV="1">
            <a:off x="2991336" y="1164231"/>
            <a:ext cx="6193" cy="36824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2" descr="E:\20160211\c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2135" y="2639578"/>
            <a:ext cx="2055346" cy="8620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E:\20160217\f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5773" y="1563196"/>
            <a:ext cx="2148069" cy="8312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ángulo 118"/>
          <p:cNvSpPr/>
          <p:nvPr/>
        </p:nvSpPr>
        <p:spPr>
          <a:xfrm>
            <a:off x="8709374" y="1718205"/>
            <a:ext cx="639792" cy="322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120" name="Rectángulo 119"/>
          <p:cNvSpPr/>
          <p:nvPr/>
        </p:nvSpPr>
        <p:spPr>
          <a:xfrm>
            <a:off x="7811627" y="1757905"/>
            <a:ext cx="679964" cy="3143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pic>
        <p:nvPicPr>
          <p:cNvPr id="121" name="Picture 2" descr="E:\20160217\f.t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557" r="2840" b="8959"/>
          <a:stretch/>
        </p:blipFill>
        <p:spPr bwMode="auto">
          <a:xfrm>
            <a:off x="5723162" y="4162073"/>
            <a:ext cx="2027002" cy="8126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ángulo 123"/>
          <p:cNvSpPr/>
          <p:nvPr/>
        </p:nvSpPr>
        <p:spPr>
          <a:xfrm>
            <a:off x="8583508" y="3096263"/>
            <a:ext cx="679964" cy="300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125" name="Rectángulo 124"/>
          <p:cNvSpPr/>
          <p:nvPr/>
        </p:nvSpPr>
        <p:spPr>
          <a:xfrm>
            <a:off x="6266946" y="4493259"/>
            <a:ext cx="600483" cy="3226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126" name="TextBox 68"/>
          <p:cNvSpPr txBox="1"/>
          <p:nvPr/>
        </p:nvSpPr>
        <p:spPr>
          <a:xfrm>
            <a:off x="7814832" y="1396215"/>
            <a:ext cx="3625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KO</a:t>
            </a:r>
            <a:endParaRPr lang="en-US" sz="600" b="1" dirty="0"/>
          </a:p>
        </p:txBody>
      </p:sp>
      <p:sp>
        <p:nvSpPr>
          <p:cNvPr id="127" name="TextBox 69"/>
          <p:cNvSpPr txBox="1"/>
          <p:nvPr/>
        </p:nvSpPr>
        <p:spPr>
          <a:xfrm>
            <a:off x="8077667" y="1411608"/>
            <a:ext cx="3990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WT</a:t>
            </a:r>
            <a:endParaRPr lang="en-US" sz="600" b="1" dirty="0"/>
          </a:p>
        </p:txBody>
      </p:sp>
      <p:cxnSp>
        <p:nvCxnSpPr>
          <p:cNvPr id="129" name="Straight Connector 78"/>
          <p:cNvCxnSpPr/>
          <p:nvPr/>
        </p:nvCxnSpPr>
        <p:spPr>
          <a:xfrm flipH="1">
            <a:off x="7916768" y="1435054"/>
            <a:ext cx="4599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68"/>
          <p:cNvSpPr txBox="1"/>
          <p:nvPr/>
        </p:nvSpPr>
        <p:spPr>
          <a:xfrm>
            <a:off x="6204644" y="3978493"/>
            <a:ext cx="3625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KO</a:t>
            </a:r>
            <a:endParaRPr lang="en-US" sz="600" b="1" dirty="0"/>
          </a:p>
        </p:txBody>
      </p:sp>
      <p:sp>
        <p:nvSpPr>
          <p:cNvPr id="131" name="TextBox 69"/>
          <p:cNvSpPr txBox="1"/>
          <p:nvPr/>
        </p:nvSpPr>
        <p:spPr>
          <a:xfrm>
            <a:off x="6489757" y="3970275"/>
            <a:ext cx="3990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WT</a:t>
            </a:r>
            <a:endParaRPr lang="en-US" sz="600" b="1" dirty="0"/>
          </a:p>
        </p:txBody>
      </p:sp>
      <p:sp>
        <p:nvSpPr>
          <p:cNvPr id="132" name="TextBox 76"/>
          <p:cNvSpPr txBox="1"/>
          <p:nvPr/>
        </p:nvSpPr>
        <p:spPr>
          <a:xfrm>
            <a:off x="6137284" y="3792386"/>
            <a:ext cx="7710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Total </a:t>
            </a:r>
            <a:r>
              <a:rPr lang="es-ES" sz="800" b="1" dirty="0" err="1"/>
              <a:t>lysate</a:t>
            </a:r>
            <a:endParaRPr lang="en-US" sz="800" b="1" dirty="0"/>
          </a:p>
        </p:txBody>
      </p:sp>
      <p:cxnSp>
        <p:nvCxnSpPr>
          <p:cNvPr id="133" name="Straight Connector 78"/>
          <p:cNvCxnSpPr/>
          <p:nvPr/>
        </p:nvCxnSpPr>
        <p:spPr>
          <a:xfrm flipH="1">
            <a:off x="6292813" y="3980525"/>
            <a:ext cx="4599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80"/>
          <p:cNvSpPr txBox="1"/>
          <p:nvPr/>
        </p:nvSpPr>
        <p:spPr>
          <a:xfrm>
            <a:off x="8925187" y="1379204"/>
            <a:ext cx="3990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WT</a:t>
            </a:r>
            <a:endParaRPr lang="en-US" sz="600" b="1" dirty="0"/>
          </a:p>
        </p:txBody>
      </p:sp>
      <p:sp>
        <p:nvSpPr>
          <p:cNvPr id="137" name="TextBox 81"/>
          <p:cNvSpPr txBox="1"/>
          <p:nvPr/>
        </p:nvSpPr>
        <p:spPr>
          <a:xfrm>
            <a:off x="8633142" y="1379204"/>
            <a:ext cx="3625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KO</a:t>
            </a:r>
            <a:endParaRPr lang="en-US" sz="600" b="1" dirty="0"/>
          </a:p>
        </p:txBody>
      </p:sp>
      <p:cxnSp>
        <p:nvCxnSpPr>
          <p:cNvPr id="141" name="Straight Connector 86"/>
          <p:cNvCxnSpPr/>
          <p:nvPr/>
        </p:nvCxnSpPr>
        <p:spPr>
          <a:xfrm flipH="1">
            <a:off x="8732821" y="1414190"/>
            <a:ext cx="4599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67"/>
          <p:cNvSpPr txBox="1"/>
          <p:nvPr/>
        </p:nvSpPr>
        <p:spPr>
          <a:xfrm>
            <a:off x="7481377" y="4530110"/>
            <a:ext cx="10180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/>
              <a:t>Endo1</a:t>
            </a:r>
            <a:endParaRPr lang="en-US" sz="1100" b="1" dirty="0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B9357F6E-844C-4A62-9DE4-E2EC48833B94}"/>
              </a:ext>
            </a:extLst>
          </p:cNvPr>
          <p:cNvSpPr txBox="1"/>
          <p:nvPr/>
        </p:nvSpPr>
        <p:spPr>
          <a:xfrm>
            <a:off x="3320612" y="5815294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99" name="TextBox 282">
            <a:extLst>
              <a:ext uri="{FF2B5EF4-FFF2-40B4-BE49-F238E27FC236}">
                <a16:creationId xmlns:a16="http://schemas.microsoft.com/office/drawing/2014/main" id="{601D9846-8840-3D46-0FF5-F64AA24514D8}"/>
              </a:ext>
            </a:extLst>
          </p:cNvPr>
          <p:cNvSpPr txBox="1"/>
          <p:nvPr/>
        </p:nvSpPr>
        <p:spPr>
          <a:xfrm>
            <a:off x="7031987" y="1353504"/>
            <a:ext cx="410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err="1"/>
              <a:t>kDa</a:t>
            </a:r>
            <a:endParaRPr lang="en-US" sz="900" b="1" dirty="0"/>
          </a:p>
        </p:txBody>
      </p:sp>
      <p:sp>
        <p:nvSpPr>
          <p:cNvPr id="102" name="TextBox 291">
            <a:extLst>
              <a:ext uri="{FF2B5EF4-FFF2-40B4-BE49-F238E27FC236}">
                <a16:creationId xmlns:a16="http://schemas.microsoft.com/office/drawing/2014/main" id="{3C288A42-D306-6DA2-5885-E8CE53DE95E2}"/>
              </a:ext>
            </a:extLst>
          </p:cNvPr>
          <p:cNvSpPr txBox="1"/>
          <p:nvPr/>
        </p:nvSpPr>
        <p:spPr>
          <a:xfrm>
            <a:off x="7057389" y="3348679"/>
            <a:ext cx="399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10-</a:t>
            </a:r>
            <a:endParaRPr lang="en-US" sz="900" b="1" dirty="0"/>
          </a:p>
        </p:txBody>
      </p:sp>
      <p:sp>
        <p:nvSpPr>
          <p:cNvPr id="147" name="TextBox 282">
            <a:extLst>
              <a:ext uri="{FF2B5EF4-FFF2-40B4-BE49-F238E27FC236}">
                <a16:creationId xmlns:a16="http://schemas.microsoft.com/office/drawing/2014/main" id="{04FAA0F9-7417-1DDC-3058-EC4C60A350D2}"/>
              </a:ext>
            </a:extLst>
          </p:cNvPr>
          <p:cNvSpPr txBox="1"/>
          <p:nvPr/>
        </p:nvSpPr>
        <p:spPr>
          <a:xfrm>
            <a:off x="5430036" y="4073631"/>
            <a:ext cx="410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err="1"/>
              <a:t>kDa</a:t>
            </a:r>
            <a:endParaRPr lang="en-US" sz="900" b="1" dirty="0"/>
          </a:p>
        </p:txBody>
      </p:sp>
      <p:sp>
        <p:nvSpPr>
          <p:cNvPr id="148" name="TextBox 292">
            <a:extLst>
              <a:ext uri="{FF2B5EF4-FFF2-40B4-BE49-F238E27FC236}">
                <a16:creationId xmlns:a16="http://schemas.microsoft.com/office/drawing/2014/main" id="{B1FD3785-1172-D10A-F6D6-26F3D550F35B}"/>
              </a:ext>
            </a:extLst>
          </p:cNvPr>
          <p:cNvSpPr txBox="1"/>
          <p:nvPr/>
        </p:nvSpPr>
        <p:spPr>
          <a:xfrm>
            <a:off x="5447817" y="4636483"/>
            <a:ext cx="392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10-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05D0623B-41B0-6561-95E7-BD1D545FC67F}"/>
              </a:ext>
            </a:extLst>
          </p:cNvPr>
          <p:cNvSpPr txBox="1"/>
          <p:nvPr/>
        </p:nvSpPr>
        <p:spPr>
          <a:xfrm rot="16200000">
            <a:off x="7177840" y="1209914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Marker</a:t>
            </a:r>
          </a:p>
        </p:txBody>
      </p:sp>
      <p:sp>
        <p:nvSpPr>
          <p:cNvPr id="154" name="TextBox 291">
            <a:extLst>
              <a:ext uri="{FF2B5EF4-FFF2-40B4-BE49-F238E27FC236}">
                <a16:creationId xmlns:a16="http://schemas.microsoft.com/office/drawing/2014/main" id="{2AC1D5EF-66F5-9E30-C536-F2415FB6D115}"/>
              </a:ext>
            </a:extLst>
          </p:cNvPr>
          <p:cNvSpPr txBox="1"/>
          <p:nvPr/>
        </p:nvSpPr>
        <p:spPr>
          <a:xfrm>
            <a:off x="7062127" y="3027351"/>
            <a:ext cx="380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15-</a:t>
            </a:r>
            <a:endParaRPr lang="en-US" sz="900" b="1" dirty="0"/>
          </a:p>
        </p:txBody>
      </p:sp>
      <p:sp>
        <p:nvSpPr>
          <p:cNvPr id="155" name="TextBox 292">
            <a:extLst>
              <a:ext uri="{FF2B5EF4-FFF2-40B4-BE49-F238E27FC236}">
                <a16:creationId xmlns:a16="http://schemas.microsoft.com/office/drawing/2014/main" id="{A34A077C-7F30-7CFD-DD43-73BCD12658E3}"/>
              </a:ext>
            </a:extLst>
          </p:cNvPr>
          <p:cNvSpPr txBox="1"/>
          <p:nvPr/>
        </p:nvSpPr>
        <p:spPr>
          <a:xfrm>
            <a:off x="5442586" y="4430083"/>
            <a:ext cx="392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15-</a:t>
            </a:r>
          </a:p>
        </p:txBody>
      </p:sp>
      <p:sp>
        <p:nvSpPr>
          <p:cNvPr id="309" name="TextBox 72">
            <a:extLst>
              <a:ext uri="{FF2B5EF4-FFF2-40B4-BE49-F238E27FC236}">
                <a16:creationId xmlns:a16="http://schemas.microsoft.com/office/drawing/2014/main" id="{1A2BC372-1FD8-4D23-CB93-D7756F44F1BE}"/>
              </a:ext>
            </a:extLst>
          </p:cNvPr>
          <p:cNvSpPr txBox="1"/>
          <p:nvPr/>
        </p:nvSpPr>
        <p:spPr>
          <a:xfrm>
            <a:off x="9325376" y="1754045"/>
            <a:ext cx="664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CD36</a:t>
            </a:r>
            <a:endParaRPr lang="en-US" sz="1200" b="1" dirty="0"/>
          </a:p>
        </p:txBody>
      </p:sp>
      <p:sp>
        <p:nvSpPr>
          <p:cNvPr id="310" name="TextBox 67">
            <a:extLst>
              <a:ext uri="{FF2B5EF4-FFF2-40B4-BE49-F238E27FC236}">
                <a16:creationId xmlns:a16="http://schemas.microsoft.com/office/drawing/2014/main" id="{CD3482F6-B6AF-D32C-FA5C-1BD2CF9F0B58}"/>
              </a:ext>
            </a:extLst>
          </p:cNvPr>
          <p:cNvSpPr txBox="1"/>
          <p:nvPr/>
        </p:nvSpPr>
        <p:spPr>
          <a:xfrm>
            <a:off x="9167054" y="3106941"/>
            <a:ext cx="1115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Endo1</a:t>
            </a:r>
            <a:endParaRPr lang="en-US" sz="1200" b="1" dirty="0"/>
          </a:p>
        </p:txBody>
      </p:sp>
      <p:sp>
        <p:nvSpPr>
          <p:cNvPr id="7" name="TextBox 188">
            <a:extLst>
              <a:ext uri="{FF2B5EF4-FFF2-40B4-BE49-F238E27FC236}">
                <a16:creationId xmlns:a16="http://schemas.microsoft.com/office/drawing/2014/main" id="{C9C64DC1-12D3-1660-B45A-07CCF97B0EE8}"/>
              </a:ext>
            </a:extLst>
          </p:cNvPr>
          <p:cNvSpPr txBox="1"/>
          <p:nvPr/>
        </p:nvSpPr>
        <p:spPr>
          <a:xfrm>
            <a:off x="7237301" y="6494699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pic>
        <p:nvPicPr>
          <p:cNvPr id="3" name="Picture 3" descr="E:\20160211b\bb.tif">
            <a:extLst>
              <a:ext uri="{FF2B5EF4-FFF2-40B4-BE49-F238E27FC236}">
                <a16:creationId xmlns:a16="http://schemas.microsoft.com/office/drawing/2014/main" id="{9BD70ACA-661A-AA8C-B870-8E3C73C5B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1" t="48372" r="54754" b="32745"/>
          <a:stretch/>
        </p:blipFill>
        <p:spPr bwMode="auto">
          <a:xfrm>
            <a:off x="3381360" y="2654465"/>
            <a:ext cx="2177508" cy="92504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7">
            <a:extLst>
              <a:ext uri="{FF2B5EF4-FFF2-40B4-BE49-F238E27FC236}">
                <a16:creationId xmlns:a16="http://schemas.microsoft.com/office/drawing/2014/main" id="{ED0C603B-7CA4-FE56-9248-5B94422635C9}"/>
              </a:ext>
            </a:extLst>
          </p:cNvPr>
          <p:cNvSpPr txBox="1"/>
          <p:nvPr/>
        </p:nvSpPr>
        <p:spPr>
          <a:xfrm>
            <a:off x="4791510" y="1359945"/>
            <a:ext cx="6051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/>
              <a:t>IP: CD36</a:t>
            </a:r>
            <a:endParaRPr lang="en-US" sz="800" b="1" dirty="0"/>
          </a:p>
        </p:txBody>
      </p:sp>
      <p:sp>
        <p:nvSpPr>
          <p:cNvPr id="9" name="TextBox 70">
            <a:extLst>
              <a:ext uri="{FF2B5EF4-FFF2-40B4-BE49-F238E27FC236}">
                <a16:creationId xmlns:a16="http://schemas.microsoft.com/office/drawing/2014/main" id="{6CDEF886-62CF-90FE-C224-980589CF72C3}"/>
              </a:ext>
            </a:extLst>
          </p:cNvPr>
          <p:cNvSpPr txBox="1"/>
          <p:nvPr/>
        </p:nvSpPr>
        <p:spPr>
          <a:xfrm>
            <a:off x="5044810" y="1492014"/>
            <a:ext cx="3990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WT</a:t>
            </a:r>
            <a:endParaRPr lang="en-US" sz="600" b="1" dirty="0"/>
          </a:p>
        </p:txBody>
      </p:sp>
      <p:sp>
        <p:nvSpPr>
          <p:cNvPr id="10" name="TextBox 71">
            <a:extLst>
              <a:ext uri="{FF2B5EF4-FFF2-40B4-BE49-F238E27FC236}">
                <a16:creationId xmlns:a16="http://schemas.microsoft.com/office/drawing/2014/main" id="{50E6A691-45B0-3CC5-18D3-36BD02086AD3}"/>
              </a:ext>
            </a:extLst>
          </p:cNvPr>
          <p:cNvSpPr txBox="1"/>
          <p:nvPr/>
        </p:nvSpPr>
        <p:spPr>
          <a:xfrm>
            <a:off x="4752765" y="1490850"/>
            <a:ext cx="3625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KO</a:t>
            </a:r>
            <a:endParaRPr lang="en-US" sz="600" b="1" dirty="0"/>
          </a:p>
        </p:txBody>
      </p:sp>
      <p:cxnSp>
        <p:nvCxnSpPr>
          <p:cNvPr id="11" name="Straight Connector 79">
            <a:extLst>
              <a:ext uri="{FF2B5EF4-FFF2-40B4-BE49-F238E27FC236}">
                <a16:creationId xmlns:a16="http://schemas.microsoft.com/office/drawing/2014/main" id="{6557B530-B569-2E83-63E8-877AD6D62DCD}"/>
              </a:ext>
            </a:extLst>
          </p:cNvPr>
          <p:cNvCxnSpPr/>
          <p:nvPr/>
        </p:nvCxnSpPr>
        <p:spPr>
          <a:xfrm flipH="1">
            <a:off x="4852444" y="1523599"/>
            <a:ext cx="4599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8">
            <a:extLst>
              <a:ext uri="{FF2B5EF4-FFF2-40B4-BE49-F238E27FC236}">
                <a16:creationId xmlns:a16="http://schemas.microsoft.com/office/drawing/2014/main" id="{E75A2AD4-C983-26F4-A92D-D33CDAC1E52D}"/>
              </a:ext>
            </a:extLst>
          </p:cNvPr>
          <p:cNvSpPr txBox="1"/>
          <p:nvPr/>
        </p:nvSpPr>
        <p:spPr>
          <a:xfrm>
            <a:off x="3816670" y="1465105"/>
            <a:ext cx="3972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b="1" dirty="0"/>
              <a:t>KO</a:t>
            </a:r>
            <a:endParaRPr lang="en-US" sz="700" b="1" dirty="0"/>
          </a:p>
        </p:txBody>
      </p:sp>
      <p:sp>
        <p:nvSpPr>
          <p:cNvPr id="13" name="TextBox 69">
            <a:extLst>
              <a:ext uri="{FF2B5EF4-FFF2-40B4-BE49-F238E27FC236}">
                <a16:creationId xmlns:a16="http://schemas.microsoft.com/office/drawing/2014/main" id="{89DC44DF-0015-188D-09A0-A49E23B6E766}"/>
              </a:ext>
            </a:extLst>
          </p:cNvPr>
          <p:cNvSpPr txBox="1"/>
          <p:nvPr/>
        </p:nvSpPr>
        <p:spPr>
          <a:xfrm>
            <a:off x="4104670" y="1482038"/>
            <a:ext cx="437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b="1" dirty="0"/>
              <a:t>WT</a:t>
            </a:r>
            <a:endParaRPr lang="en-US" sz="700" b="1" dirty="0"/>
          </a:p>
        </p:txBody>
      </p:sp>
      <p:sp>
        <p:nvSpPr>
          <p:cNvPr id="14" name="TextBox 76">
            <a:extLst>
              <a:ext uri="{FF2B5EF4-FFF2-40B4-BE49-F238E27FC236}">
                <a16:creationId xmlns:a16="http://schemas.microsoft.com/office/drawing/2014/main" id="{7D71C695-E442-B027-C6DF-04789D439D86}"/>
              </a:ext>
            </a:extLst>
          </p:cNvPr>
          <p:cNvSpPr txBox="1"/>
          <p:nvPr/>
        </p:nvSpPr>
        <p:spPr>
          <a:xfrm>
            <a:off x="3737259" y="1321105"/>
            <a:ext cx="844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Total </a:t>
            </a:r>
            <a:r>
              <a:rPr lang="es-ES" sz="900" b="1" dirty="0" err="1"/>
              <a:t>lysate</a:t>
            </a:r>
            <a:endParaRPr lang="en-US" sz="900" b="1" dirty="0"/>
          </a:p>
        </p:txBody>
      </p:sp>
      <p:cxnSp>
        <p:nvCxnSpPr>
          <p:cNvPr id="15" name="Straight Connector 78">
            <a:extLst>
              <a:ext uri="{FF2B5EF4-FFF2-40B4-BE49-F238E27FC236}">
                <a16:creationId xmlns:a16="http://schemas.microsoft.com/office/drawing/2014/main" id="{98C94D54-317A-1C76-6148-1DE4F6E42A2F}"/>
              </a:ext>
            </a:extLst>
          </p:cNvPr>
          <p:cNvCxnSpPr/>
          <p:nvPr/>
        </p:nvCxnSpPr>
        <p:spPr>
          <a:xfrm flipH="1">
            <a:off x="3928366" y="1507830"/>
            <a:ext cx="50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82">
            <a:extLst>
              <a:ext uri="{FF2B5EF4-FFF2-40B4-BE49-F238E27FC236}">
                <a16:creationId xmlns:a16="http://schemas.microsoft.com/office/drawing/2014/main" id="{B3978F41-8417-61AB-732E-5FA5CBBC5E52}"/>
              </a:ext>
            </a:extLst>
          </p:cNvPr>
          <p:cNvSpPr txBox="1"/>
          <p:nvPr/>
        </p:nvSpPr>
        <p:spPr>
          <a:xfrm>
            <a:off x="3045416" y="1449757"/>
            <a:ext cx="410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err="1"/>
              <a:t>kDa</a:t>
            </a:r>
            <a:endParaRPr lang="en-US" sz="9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98E776-ED6C-B4CE-DD49-05457AE61C60}"/>
              </a:ext>
            </a:extLst>
          </p:cNvPr>
          <p:cNvSpPr txBox="1"/>
          <p:nvPr/>
        </p:nvSpPr>
        <p:spPr>
          <a:xfrm rot="16200000">
            <a:off x="3189208" y="1280006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Markers</a:t>
            </a:r>
          </a:p>
        </p:txBody>
      </p:sp>
      <p:sp>
        <p:nvSpPr>
          <p:cNvPr id="20" name="TextBox 291">
            <a:extLst>
              <a:ext uri="{FF2B5EF4-FFF2-40B4-BE49-F238E27FC236}">
                <a16:creationId xmlns:a16="http://schemas.microsoft.com/office/drawing/2014/main" id="{13DB0983-800C-4023-77D9-44CBFA5CFBDA}"/>
              </a:ext>
            </a:extLst>
          </p:cNvPr>
          <p:cNvSpPr txBox="1"/>
          <p:nvPr/>
        </p:nvSpPr>
        <p:spPr>
          <a:xfrm>
            <a:off x="3098846" y="3287054"/>
            <a:ext cx="40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10-</a:t>
            </a:r>
            <a:endParaRPr lang="en-US" sz="900" b="1" dirty="0"/>
          </a:p>
        </p:txBody>
      </p:sp>
      <p:sp>
        <p:nvSpPr>
          <p:cNvPr id="22" name="TextBox 291">
            <a:extLst>
              <a:ext uri="{FF2B5EF4-FFF2-40B4-BE49-F238E27FC236}">
                <a16:creationId xmlns:a16="http://schemas.microsoft.com/office/drawing/2014/main" id="{862C7AD7-D8EA-1AF7-49D6-848B399876D0}"/>
              </a:ext>
            </a:extLst>
          </p:cNvPr>
          <p:cNvSpPr txBox="1"/>
          <p:nvPr/>
        </p:nvSpPr>
        <p:spPr>
          <a:xfrm>
            <a:off x="3076660" y="2969343"/>
            <a:ext cx="469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15-</a:t>
            </a:r>
            <a:endParaRPr lang="en-US" sz="900" b="1" dirty="0"/>
          </a:p>
        </p:txBody>
      </p:sp>
      <p:sp>
        <p:nvSpPr>
          <p:cNvPr id="23" name="TextBox 72">
            <a:extLst>
              <a:ext uri="{FF2B5EF4-FFF2-40B4-BE49-F238E27FC236}">
                <a16:creationId xmlns:a16="http://schemas.microsoft.com/office/drawing/2014/main" id="{816FFC51-4BA6-A835-CCCC-D58E59F44F40}"/>
              </a:ext>
            </a:extLst>
          </p:cNvPr>
          <p:cNvSpPr txBox="1"/>
          <p:nvPr/>
        </p:nvSpPr>
        <p:spPr>
          <a:xfrm>
            <a:off x="5407984" y="1893801"/>
            <a:ext cx="664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CD36</a:t>
            </a:r>
            <a:endParaRPr lang="en-US" sz="1200" b="1" dirty="0"/>
          </a:p>
        </p:txBody>
      </p:sp>
      <p:sp>
        <p:nvSpPr>
          <p:cNvPr id="24" name="TextBox 67">
            <a:extLst>
              <a:ext uri="{FF2B5EF4-FFF2-40B4-BE49-F238E27FC236}">
                <a16:creationId xmlns:a16="http://schemas.microsoft.com/office/drawing/2014/main" id="{CCA9FBFD-7A97-A80F-9E34-659F6639F1E4}"/>
              </a:ext>
            </a:extLst>
          </p:cNvPr>
          <p:cNvSpPr txBox="1"/>
          <p:nvPr/>
        </p:nvSpPr>
        <p:spPr>
          <a:xfrm>
            <a:off x="5236007" y="3023850"/>
            <a:ext cx="1115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Endo1</a:t>
            </a:r>
            <a:endParaRPr lang="en-US" sz="1200" b="1" dirty="0"/>
          </a:p>
        </p:txBody>
      </p:sp>
      <p:sp>
        <p:nvSpPr>
          <p:cNvPr id="25" name="TextBox 330">
            <a:extLst>
              <a:ext uri="{FF2B5EF4-FFF2-40B4-BE49-F238E27FC236}">
                <a16:creationId xmlns:a16="http://schemas.microsoft.com/office/drawing/2014/main" id="{CBDD252A-8EB9-A87E-E328-F8063E4698E0}"/>
              </a:ext>
            </a:extLst>
          </p:cNvPr>
          <p:cNvSpPr txBox="1"/>
          <p:nvPr/>
        </p:nvSpPr>
        <p:spPr>
          <a:xfrm>
            <a:off x="3087638" y="1814250"/>
            <a:ext cx="410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/>
              <a:t>100-</a:t>
            </a:r>
            <a:endParaRPr lang="en-US" sz="900" b="1" dirty="0"/>
          </a:p>
        </p:txBody>
      </p:sp>
      <p:sp>
        <p:nvSpPr>
          <p:cNvPr id="26" name="Rectángulo 124">
            <a:extLst>
              <a:ext uri="{FF2B5EF4-FFF2-40B4-BE49-F238E27FC236}">
                <a16:creationId xmlns:a16="http://schemas.microsoft.com/office/drawing/2014/main" id="{1CF84200-10F0-453C-FE67-7E93B203368B}"/>
              </a:ext>
            </a:extLst>
          </p:cNvPr>
          <p:cNvSpPr/>
          <p:nvPr/>
        </p:nvSpPr>
        <p:spPr>
          <a:xfrm>
            <a:off x="4755884" y="1892774"/>
            <a:ext cx="600483" cy="2784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27" name="Rectángulo 124">
            <a:extLst>
              <a:ext uri="{FF2B5EF4-FFF2-40B4-BE49-F238E27FC236}">
                <a16:creationId xmlns:a16="http://schemas.microsoft.com/office/drawing/2014/main" id="{679365D6-054B-79BC-A7AF-23874896F55D}"/>
              </a:ext>
            </a:extLst>
          </p:cNvPr>
          <p:cNvSpPr/>
          <p:nvPr/>
        </p:nvSpPr>
        <p:spPr>
          <a:xfrm>
            <a:off x="4736301" y="3016550"/>
            <a:ext cx="600483" cy="3226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249B1CC-F712-47F1-08AE-ECB8761B05B4}"/>
              </a:ext>
            </a:extLst>
          </p:cNvPr>
          <p:cNvGrpSpPr/>
          <p:nvPr/>
        </p:nvGrpSpPr>
        <p:grpSpPr>
          <a:xfrm>
            <a:off x="5100206" y="5297462"/>
            <a:ext cx="3272914" cy="952299"/>
            <a:chOff x="5456218" y="3224171"/>
            <a:chExt cx="3272914" cy="952299"/>
          </a:xfrm>
        </p:grpSpPr>
        <p:sp>
          <p:nvSpPr>
            <p:cNvPr id="56" name="TextBox 319">
              <a:extLst>
                <a:ext uri="{FF2B5EF4-FFF2-40B4-BE49-F238E27FC236}">
                  <a16:creationId xmlns:a16="http://schemas.microsoft.com/office/drawing/2014/main" id="{2A877A6C-1967-A4F8-71B2-CD5B8079C549}"/>
                </a:ext>
              </a:extLst>
            </p:cNvPr>
            <p:cNvSpPr txBox="1"/>
            <p:nvPr/>
          </p:nvSpPr>
          <p:spPr>
            <a:xfrm rot="16200000">
              <a:off x="5336622" y="3742912"/>
              <a:ext cx="5469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SAT</a:t>
              </a:r>
              <a:endParaRPr lang="en-US" sz="1050" b="1" dirty="0"/>
            </a:p>
          </p:txBody>
        </p:sp>
        <p:pic>
          <p:nvPicPr>
            <p:cNvPr id="57" name="Picture 2" descr="E:\20160211b\bb.tif">
              <a:extLst>
                <a:ext uri="{FF2B5EF4-FFF2-40B4-BE49-F238E27FC236}">
                  <a16:creationId xmlns:a16="http://schemas.microsoft.com/office/drawing/2014/main" id="{F1CFEAFF-6737-9B06-FEC2-700580AD2B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4" t="36001" r="58069" b="58181"/>
            <a:stretch/>
          </p:blipFill>
          <p:spPr bwMode="auto">
            <a:xfrm>
              <a:off x="6088129" y="3543504"/>
              <a:ext cx="627091" cy="2849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E:\20160211\c.tif">
              <a:extLst>
                <a:ext uri="{FF2B5EF4-FFF2-40B4-BE49-F238E27FC236}">
                  <a16:creationId xmlns:a16="http://schemas.microsoft.com/office/drawing/2014/main" id="{D43AEE02-FAD9-829B-E095-A29F09046E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86" t="77173" r="57500" b="15243"/>
            <a:stretch/>
          </p:blipFill>
          <p:spPr bwMode="auto">
            <a:xfrm>
              <a:off x="6805947" y="3879947"/>
              <a:ext cx="646096" cy="2849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E:\20160217\f.tif">
              <a:extLst>
                <a:ext uri="{FF2B5EF4-FFF2-40B4-BE49-F238E27FC236}">
                  <a16:creationId xmlns:a16="http://schemas.microsoft.com/office/drawing/2014/main" id="{E061EFD4-C818-7A37-1C0F-3177F5A438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9" t="81416" r="71900" b="10241"/>
            <a:stretch/>
          </p:blipFill>
          <p:spPr bwMode="auto">
            <a:xfrm>
              <a:off x="7626311" y="3879947"/>
              <a:ext cx="638953" cy="28492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E:\20160217\f.tif">
              <a:extLst>
                <a:ext uri="{FF2B5EF4-FFF2-40B4-BE49-F238E27FC236}">
                  <a16:creationId xmlns:a16="http://schemas.microsoft.com/office/drawing/2014/main" id="{E1935EDF-B429-25D9-9FFE-648442C445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0" t="50677" r="72680" b="40978"/>
            <a:stretch/>
          </p:blipFill>
          <p:spPr bwMode="auto">
            <a:xfrm>
              <a:off x="7626311" y="3543502"/>
              <a:ext cx="641930" cy="28492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E:\20160217\f.tif">
              <a:extLst>
                <a:ext uri="{FF2B5EF4-FFF2-40B4-BE49-F238E27FC236}">
                  <a16:creationId xmlns:a16="http://schemas.microsoft.com/office/drawing/2014/main" id="{2B9862B4-3860-3308-3F53-6AC6F2862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7" t="50813" r="54370" b="41462"/>
            <a:stretch/>
          </p:blipFill>
          <p:spPr bwMode="auto">
            <a:xfrm>
              <a:off x="6805947" y="3543503"/>
              <a:ext cx="644065" cy="2849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326">
              <a:extLst>
                <a:ext uri="{FF2B5EF4-FFF2-40B4-BE49-F238E27FC236}">
                  <a16:creationId xmlns:a16="http://schemas.microsoft.com/office/drawing/2014/main" id="{05C35BE7-37E1-15E3-7836-67E4AF2D5964}"/>
                </a:ext>
              </a:extLst>
            </p:cNvPr>
            <p:cNvSpPr txBox="1"/>
            <p:nvPr/>
          </p:nvSpPr>
          <p:spPr>
            <a:xfrm>
              <a:off x="8212201" y="3898363"/>
              <a:ext cx="5169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Endo1</a:t>
              </a:r>
              <a:endParaRPr lang="en-US" sz="900" b="1" dirty="0"/>
            </a:p>
          </p:txBody>
        </p:sp>
        <p:sp>
          <p:nvSpPr>
            <p:cNvPr id="63" name="TextBox 327">
              <a:extLst>
                <a:ext uri="{FF2B5EF4-FFF2-40B4-BE49-F238E27FC236}">
                  <a16:creationId xmlns:a16="http://schemas.microsoft.com/office/drawing/2014/main" id="{F7C5ADDE-DB11-2413-04B2-245533639DF1}"/>
                </a:ext>
              </a:extLst>
            </p:cNvPr>
            <p:cNvSpPr txBox="1"/>
            <p:nvPr/>
          </p:nvSpPr>
          <p:spPr>
            <a:xfrm>
              <a:off x="8213027" y="3610331"/>
              <a:ext cx="4835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CD36</a:t>
              </a:r>
              <a:endParaRPr lang="en-US" sz="900" b="1" dirty="0"/>
            </a:p>
          </p:txBody>
        </p:sp>
        <p:cxnSp>
          <p:nvCxnSpPr>
            <p:cNvPr id="64" name="Straight Connector 328">
              <a:extLst>
                <a:ext uri="{FF2B5EF4-FFF2-40B4-BE49-F238E27FC236}">
                  <a16:creationId xmlns:a16="http://schemas.microsoft.com/office/drawing/2014/main" id="{ED684116-725F-78C3-85F6-3F79D75CB4D2}"/>
                </a:ext>
              </a:extLst>
            </p:cNvPr>
            <p:cNvCxnSpPr/>
            <p:nvPr/>
          </p:nvCxnSpPr>
          <p:spPr>
            <a:xfrm flipV="1">
              <a:off x="5734110" y="3605367"/>
              <a:ext cx="0" cy="546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329">
              <a:extLst>
                <a:ext uri="{FF2B5EF4-FFF2-40B4-BE49-F238E27FC236}">
                  <a16:creationId xmlns:a16="http://schemas.microsoft.com/office/drawing/2014/main" id="{22D6AFA6-9933-05BB-3708-6C6BEF448D4A}"/>
                </a:ext>
              </a:extLst>
            </p:cNvPr>
            <p:cNvSpPr txBox="1"/>
            <p:nvPr/>
          </p:nvSpPr>
          <p:spPr>
            <a:xfrm>
              <a:off x="5791730" y="3812055"/>
              <a:ext cx="38619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15-</a:t>
              </a:r>
              <a:endParaRPr lang="en-US" sz="900" b="1" dirty="0"/>
            </a:p>
          </p:txBody>
        </p:sp>
        <p:sp>
          <p:nvSpPr>
            <p:cNvPr id="66" name="TextBox 330">
              <a:extLst>
                <a:ext uri="{FF2B5EF4-FFF2-40B4-BE49-F238E27FC236}">
                  <a16:creationId xmlns:a16="http://schemas.microsoft.com/office/drawing/2014/main" id="{7A27532B-7667-85AE-2B33-4DF66D49698B}"/>
                </a:ext>
              </a:extLst>
            </p:cNvPr>
            <p:cNvSpPr txBox="1"/>
            <p:nvPr/>
          </p:nvSpPr>
          <p:spPr>
            <a:xfrm>
              <a:off x="5744249" y="3466315"/>
              <a:ext cx="410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100-</a:t>
              </a:r>
              <a:endParaRPr lang="en-US" sz="900" b="1" dirty="0"/>
            </a:p>
          </p:txBody>
        </p:sp>
        <p:sp>
          <p:nvSpPr>
            <p:cNvPr id="67" name="TextBox 305">
              <a:extLst>
                <a:ext uri="{FF2B5EF4-FFF2-40B4-BE49-F238E27FC236}">
                  <a16:creationId xmlns:a16="http://schemas.microsoft.com/office/drawing/2014/main" id="{7A0AC65B-1E9B-5C8D-BADA-FEAEEE737B94}"/>
                </a:ext>
              </a:extLst>
            </p:cNvPr>
            <p:cNvSpPr txBox="1"/>
            <p:nvPr/>
          </p:nvSpPr>
          <p:spPr>
            <a:xfrm>
              <a:off x="7592042" y="3367429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68" name="TextBox 306">
              <a:extLst>
                <a:ext uri="{FF2B5EF4-FFF2-40B4-BE49-F238E27FC236}">
                  <a16:creationId xmlns:a16="http://schemas.microsoft.com/office/drawing/2014/main" id="{A12DABE5-889C-428E-90E0-CEEC2EF8F17E}"/>
                </a:ext>
              </a:extLst>
            </p:cNvPr>
            <p:cNvSpPr txBox="1"/>
            <p:nvPr/>
          </p:nvSpPr>
          <p:spPr>
            <a:xfrm>
              <a:off x="7865497" y="3367429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69" name="TextBox 307">
              <a:extLst>
                <a:ext uri="{FF2B5EF4-FFF2-40B4-BE49-F238E27FC236}">
                  <a16:creationId xmlns:a16="http://schemas.microsoft.com/office/drawing/2014/main" id="{4F9CA275-1055-DF7E-B054-B9210DFBF855}"/>
                </a:ext>
              </a:extLst>
            </p:cNvPr>
            <p:cNvSpPr txBox="1"/>
            <p:nvPr/>
          </p:nvSpPr>
          <p:spPr>
            <a:xfrm>
              <a:off x="6364854" y="3368767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70" name="TextBox 308">
              <a:extLst>
                <a:ext uri="{FF2B5EF4-FFF2-40B4-BE49-F238E27FC236}">
                  <a16:creationId xmlns:a16="http://schemas.microsoft.com/office/drawing/2014/main" id="{B1D3FBD6-0FBA-2E14-097F-31795D2CCE34}"/>
                </a:ext>
              </a:extLst>
            </p:cNvPr>
            <p:cNvSpPr txBox="1"/>
            <p:nvPr/>
          </p:nvSpPr>
          <p:spPr>
            <a:xfrm>
              <a:off x="6061010" y="3367429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71" name="TextBox 309">
              <a:extLst>
                <a:ext uri="{FF2B5EF4-FFF2-40B4-BE49-F238E27FC236}">
                  <a16:creationId xmlns:a16="http://schemas.microsoft.com/office/drawing/2014/main" id="{CA12357C-A654-9FA8-4B1F-CCED33A9B8F9}"/>
                </a:ext>
              </a:extLst>
            </p:cNvPr>
            <p:cNvSpPr txBox="1"/>
            <p:nvPr/>
          </p:nvSpPr>
          <p:spPr>
            <a:xfrm>
              <a:off x="7116938" y="3367429"/>
              <a:ext cx="4152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WT</a:t>
              </a:r>
              <a:endParaRPr lang="en-US" sz="900" b="1" dirty="0"/>
            </a:p>
          </p:txBody>
        </p:sp>
        <p:sp>
          <p:nvSpPr>
            <p:cNvPr id="72" name="TextBox 310">
              <a:extLst>
                <a:ext uri="{FF2B5EF4-FFF2-40B4-BE49-F238E27FC236}">
                  <a16:creationId xmlns:a16="http://schemas.microsoft.com/office/drawing/2014/main" id="{50119E5E-667F-958D-9D9A-DAED618D88DF}"/>
                </a:ext>
              </a:extLst>
            </p:cNvPr>
            <p:cNvSpPr txBox="1"/>
            <p:nvPr/>
          </p:nvSpPr>
          <p:spPr>
            <a:xfrm>
              <a:off x="6813093" y="3367429"/>
              <a:ext cx="377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KO</a:t>
              </a:r>
              <a:endParaRPr lang="en-US" sz="900" b="1" dirty="0"/>
            </a:p>
          </p:txBody>
        </p:sp>
        <p:sp>
          <p:nvSpPr>
            <p:cNvPr id="73" name="TextBox 313">
              <a:extLst>
                <a:ext uri="{FF2B5EF4-FFF2-40B4-BE49-F238E27FC236}">
                  <a16:creationId xmlns:a16="http://schemas.microsoft.com/office/drawing/2014/main" id="{1147396C-B5E5-D942-A91D-00CA9B44BDC1}"/>
                </a:ext>
              </a:extLst>
            </p:cNvPr>
            <p:cNvSpPr txBox="1"/>
            <p:nvPr/>
          </p:nvSpPr>
          <p:spPr>
            <a:xfrm>
              <a:off x="7550822" y="3224171"/>
              <a:ext cx="8021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Total </a:t>
              </a:r>
              <a:r>
                <a:rPr lang="es-ES" sz="900" b="1" dirty="0" err="1"/>
                <a:t>lysate</a:t>
              </a:r>
              <a:endParaRPr lang="en-US" sz="900" b="1" dirty="0"/>
            </a:p>
          </p:txBody>
        </p:sp>
        <p:sp>
          <p:nvSpPr>
            <p:cNvPr id="74" name="TextBox 314">
              <a:extLst>
                <a:ext uri="{FF2B5EF4-FFF2-40B4-BE49-F238E27FC236}">
                  <a16:creationId xmlns:a16="http://schemas.microsoft.com/office/drawing/2014/main" id="{B3C55069-B4CB-EB91-5463-72297FBABE37}"/>
                </a:ext>
              </a:extLst>
            </p:cNvPr>
            <p:cNvSpPr txBox="1"/>
            <p:nvPr/>
          </p:nvSpPr>
          <p:spPr>
            <a:xfrm>
              <a:off x="6101319" y="3230701"/>
              <a:ext cx="6296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CD36</a:t>
              </a:r>
              <a:endParaRPr lang="en-US" sz="900" b="1" dirty="0"/>
            </a:p>
          </p:txBody>
        </p:sp>
        <p:cxnSp>
          <p:nvCxnSpPr>
            <p:cNvPr id="75" name="Straight Connector 315">
              <a:extLst>
                <a:ext uri="{FF2B5EF4-FFF2-40B4-BE49-F238E27FC236}">
                  <a16:creationId xmlns:a16="http://schemas.microsoft.com/office/drawing/2014/main" id="{808ED4CE-3E3F-302D-F065-368964BEDD31}"/>
                </a:ext>
              </a:extLst>
            </p:cNvPr>
            <p:cNvCxnSpPr/>
            <p:nvPr/>
          </p:nvCxnSpPr>
          <p:spPr>
            <a:xfrm flipH="1">
              <a:off x="7732278" y="3407995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316">
              <a:extLst>
                <a:ext uri="{FF2B5EF4-FFF2-40B4-BE49-F238E27FC236}">
                  <a16:creationId xmlns:a16="http://schemas.microsoft.com/office/drawing/2014/main" id="{2C78EC29-7F3C-365C-EEAD-915859F8FE64}"/>
                </a:ext>
              </a:extLst>
            </p:cNvPr>
            <p:cNvCxnSpPr/>
            <p:nvPr/>
          </p:nvCxnSpPr>
          <p:spPr>
            <a:xfrm flipH="1">
              <a:off x="6164715" y="3401633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317">
              <a:extLst>
                <a:ext uri="{FF2B5EF4-FFF2-40B4-BE49-F238E27FC236}">
                  <a16:creationId xmlns:a16="http://schemas.microsoft.com/office/drawing/2014/main" id="{A10C25EA-04E0-FF4C-B3D1-9EF0E76D9703}"/>
                </a:ext>
              </a:extLst>
            </p:cNvPr>
            <p:cNvSpPr txBox="1"/>
            <p:nvPr/>
          </p:nvSpPr>
          <p:spPr>
            <a:xfrm>
              <a:off x="6780409" y="3230701"/>
              <a:ext cx="7517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/>
                <a:t>IP: Endo1</a:t>
              </a:r>
              <a:endParaRPr lang="en-US" sz="900" b="1" dirty="0"/>
            </a:p>
          </p:txBody>
        </p:sp>
        <p:cxnSp>
          <p:nvCxnSpPr>
            <p:cNvPr id="78" name="Straight Connector 318">
              <a:extLst>
                <a:ext uri="{FF2B5EF4-FFF2-40B4-BE49-F238E27FC236}">
                  <a16:creationId xmlns:a16="http://schemas.microsoft.com/office/drawing/2014/main" id="{09E12A82-50EC-B1E7-DF92-577459F361E7}"/>
                </a:ext>
              </a:extLst>
            </p:cNvPr>
            <p:cNvCxnSpPr/>
            <p:nvPr/>
          </p:nvCxnSpPr>
          <p:spPr>
            <a:xfrm flipH="1">
              <a:off x="6916798" y="3403969"/>
              <a:ext cx="478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3" descr="E:\20160211b\bb.tif">
              <a:extLst>
                <a:ext uri="{FF2B5EF4-FFF2-40B4-BE49-F238E27FC236}">
                  <a16:creationId xmlns:a16="http://schemas.microsoft.com/office/drawing/2014/main" id="{978465E6-0090-241D-FDDF-570F759EF8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0" t="56127" r="59056" b="37818"/>
            <a:stretch/>
          </p:blipFill>
          <p:spPr bwMode="auto">
            <a:xfrm>
              <a:off x="6076780" y="3879857"/>
              <a:ext cx="635081" cy="29661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961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rturo.roca-rivada\Desktop\7001.jpg">
            <a:extLst>
              <a:ext uri="{FF2B5EF4-FFF2-40B4-BE49-F238E27FC236}">
                <a16:creationId xmlns:a16="http://schemas.microsoft.com/office/drawing/2014/main" id="{46DEC23D-67D4-EF48-C9E7-0BAB54703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22176" r="53826" b="53691"/>
          <a:stretch/>
        </p:blipFill>
        <p:spPr bwMode="auto">
          <a:xfrm>
            <a:off x="5992177" y="1797831"/>
            <a:ext cx="5437846" cy="22889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9"/>
          <p:cNvSpPr txBox="1"/>
          <p:nvPr/>
        </p:nvSpPr>
        <p:spPr>
          <a:xfrm>
            <a:off x="3897797" y="162419"/>
            <a:ext cx="4130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 for Figure 2A</a:t>
            </a:r>
          </a:p>
        </p:txBody>
      </p:sp>
      <p:sp>
        <p:nvSpPr>
          <p:cNvPr id="76" name="ZoneTexte 85">
            <a:extLst>
              <a:ext uri="{FF2B5EF4-FFF2-40B4-BE49-F238E27FC236}">
                <a16:creationId xmlns:a16="http://schemas.microsoft.com/office/drawing/2014/main" id="{36949158-85E5-4A4E-8DA9-0ED1DACC4CCB}"/>
              </a:ext>
            </a:extLst>
          </p:cNvPr>
          <p:cNvSpPr txBox="1"/>
          <p:nvPr/>
        </p:nvSpPr>
        <p:spPr>
          <a:xfrm>
            <a:off x="11646047" y="3312572"/>
            <a:ext cx="57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CD36</a:t>
            </a:r>
            <a:endParaRPr lang="fr-FR" sz="1400" b="1" dirty="0"/>
          </a:p>
        </p:txBody>
      </p:sp>
      <p:sp>
        <p:nvSpPr>
          <p:cNvPr id="77" name="Flèche droite 86">
            <a:extLst>
              <a:ext uri="{FF2B5EF4-FFF2-40B4-BE49-F238E27FC236}">
                <a16:creationId xmlns:a16="http://schemas.microsoft.com/office/drawing/2014/main" id="{29103B47-A24F-469D-A100-20E34D95D032}"/>
              </a:ext>
            </a:extLst>
          </p:cNvPr>
          <p:cNvSpPr/>
          <p:nvPr/>
        </p:nvSpPr>
        <p:spPr>
          <a:xfrm flipH="1">
            <a:off x="11430023" y="3438960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70F09E3-3793-44AE-A6CF-CB166CBBC662}"/>
              </a:ext>
            </a:extLst>
          </p:cNvPr>
          <p:cNvGrpSpPr/>
          <p:nvPr/>
        </p:nvGrpSpPr>
        <p:grpSpPr>
          <a:xfrm>
            <a:off x="5223736" y="5342101"/>
            <a:ext cx="2789902" cy="971656"/>
            <a:chOff x="27767" y="2520224"/>
            <a:chExt cx="2789902" cy="97165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E8F97B8-A172-4D57-BE19-CED3054C691A}"/>
                </a:ext>
              </a:extLst>
            </p:cNvPr>
            <p:cNvCxnSpPr/>
            <p:nvPr/>
          </p:nvCxnSpPr>
          <p:spPr>
            <a:xfrm>
              <a:off x="1524886" y="2915816"/>
              <a:ext cx="7349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7639BB2-E5A7-4C95-9E47-E709B61E074B}"/>
                </a:ext>
              </a:extLst>
            </p:cNvPr>
            <p:cNvSpPr txBox="1"/>
            <p:nvPr/>
          </p:nvSpPr>
          <p:spPr>
            <a:xfrm>
              <a:off x="1405992" y="2700224"/>
              <a:ext cx="9076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Cell surface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FFB06AE-6C2E-45AB-9B48-7CA5F0E81152}"/>
                </a:ext>
              </a:extLst>
            </p:cNvPr>
            <p:cNvCxnSpPr/>
            <p:nvPr/>
          </p:nvCxnSpPr>
          <p:spPr>
            <a:xfrm>
              <a:off x="490510" y="2736224"/>
              <a:ext cx="17725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E995C7D-384C-4B03-933D-F99108B5BC41}"/>
                </a:ext>
              </a:extLst>
            </p:cNvPr>
            <p:cNvSpPr txBox="1"/>
            <p:nvPr/>
          </p:nvSpPr>
          <p:spPr>
            <a:xfrm>
              <a:off x="902437" y="2916224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E039C3-88D8-4D17-8AE6-CA59ED4AFE7D}"/>
                </a:ext>
              </a:extLst>
            </p:cNvPr>
            <p:cNvSpPr txBox="1"/>
            <p:nvPr/>
          </p:nvSpPr>
          <p:spPr>
            <a:xfrm>
              <a:off x="398381" y="2916224"/>
              <a:ext cx="3850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B6A72E3-C42B-43B2-8D45-E7A7A3534B6A}"/>
                </a:ext>
              </a:extLst>
            </p:cNvPr>
            <p:cNvSpPr txBox="1"/>
            <p:nvPr/>
          </p:nvSpPr>
          <p:spPr>
            <a:xfrm>
              <a:off x="1965571" y="2916224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1170F76-8028-428E-AC0A-3F2DD550E9EF}"/>
                </a:ext>
              </a:extLst>
            </p:cNvPr>
            <p:cNvSpPr txBox="1"/>
            <p:nvPr/>
          </p:nvSpPr>
          <p:spPr>
            <a:xfrm>
              <a:off x="1453499" y="2916224"/>
              <a:ext cx="3850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B1A9761-9E3A-47F7-A806-E910B621BB90}"/>
                </a:ext>
              </a:extLst>
            </p:cNvPr>
            <p:cNvCxnSpPr/>
            <p:nvPr/>
          </p:nvCxnSpPr>
          <p:spPr>
            <a:xfrm>
              <a:off x="487087" y="2915816"/>
              <a:ext cx="7349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E6BEE78-4065-4ED2-82C2-E0933DF991D4}"/>
                </a:ext>
              </a:extLst>
            </p:cNvPr>
            <p:cNvSpPr txBox="1"/>
            <p:nvPr/>
          </p:nvSpPr>
          <p:spPr>
            <a:xfrm>
              <a:off x="418720" y="2700224"/>
              <a:ext cx="8867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Total lysate</a:t>
              </a:r>
            </a:p>
          </p:txBody>
        </p:sp>
        <p:sp>
          <p:nvSpPr>
            <p:cNvPr id="106" name="ZoneTexte 2">
              <a:extLst>
                <a:ext uri="{FF2B5EF4-FFF2-40B4-BE49-F238E27FC236}">
                  <a16:creationId xmlns:a16="http://schemas.microsoft.com/office/drawing/2014/main" id="{F3964F52-D70E-48E4-B261-367111EC5587}"/>
                </a:ext>
              </a:extLst>
            </p:cNvPr>
            <p:cNvSpPr txBox="1"/>
            <p:nvPr/>
          </p:nvSpPr>
          <p:spPr>
            <a:xfrm>
              <a:off x="2305990" y="3173651"/>
              <a:ext cx="5116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CD36</a:t>
              </a:r>
            </a:p>
          </p:txBody>
        </p:sp>
        <p:sp>
          <p:nvSpPr>
            <p:cNvPr id="107" name="ZoneTexte 33">
              <a:extLst>
                <a:ext uri="{FF2B5EF4-FFF2-40B4-BE49-F238E27FC236}">
                  <a16:creationId xmlns:a16="http://schemas.microsoft.com/office/drawing/2014/main" id="{8A0DA15C-3B5E-49E2-B68D-45471EF03219}"/>
                </a:ext>
              </a:extLst>
            </p:cNvPr>
            <p:cNvSpPr txBox="1"/>
            <p:nvPr/>
          </p:nvSpPr>
          <p:spPr>
            <a:xfrm>
              <a:off x="470386" y="2520224"/>
              <a:ext cx="18356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Mature adipocytes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ZoneTexte 2">
              <a:extLst>
                <a:ext uri="{FF2B5EF4-FFF2-40B4-BE49-F238E27FC236}">
                  <a16:creationId xmlns:a16="http://schemas.microsoft.com/office/drawing/2014/main" id="{69FCFA60-FB03-4EAF-A5F0-2DF8CD07E32E}"/>
                </a:ext>
              </a:extLst>
            </p:cNvPr>
            <p:cNvSpPr txBox="1"/>
            <p:nvPr/>
          </p:nvSpPr>
          <p:spPr>
            <a:xfrm>
              <a:off x="27767" y="2900362"/>
              <a:ext cx="3706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kDa</a:t>
              </a:r>
            </a:p>
          </p:txBody>
        </p:sp>
        <p:sp>
          <p:nvSpPr>
            <p:cNvPr id="109" name="ZoneTexte 2">
              <a:extLst>
                <a:ext uri="{FF2B5EF4-FFF2-40B4-BE49-F238E27FC236}">
                  <a16:creationId xmlns:a16="http://schemas.microsoft.com/office/drawing/2014/main" id="{BB1550AE-CFCF-4BEC-8908-1A6607EB279C}"/>
                </a:ext>
              </a:extLst>
            </p:cNvPr>
            <p:cNvSpPr txBox="1"/>
            <p:nvPr/>
          </p:nvSpPr>
          <p:spPr>
            <a:xfrm>
              <a:off x="30711" y="3131008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100-</a:t>
              </a:r>
            </a:p>
          </p:txBody>
        </p:sp>
        <p:pic>
          <p:nvPicPr>
            <p:cNvPr id="110" name="Picture 2" descr="C:\Users\arturo.roca-rivada\Desktop\700.jpg">
              <a:extLst>
                <a:ext uri="{FF2B5EF4-FFF2-40B4-BE49-F238E27FC236}">
                  <a16:creationId xmlns:a16="http://schemas.microsoft.com/office/drawing/2014/main" id="{6942CA4B-8425-43BC-AC65-79696AA0D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1914" y="3131194"/>
              <a:ext cx="949825" cy="3606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3" descr="C:\Users\arturo.roca-rivada\Desktop\7001.jpg">
              <a:extLst>
                <a:ext uri="{FF2B5EF4-FFF2-40B4-BE49-F238E27FC236}">
                  <a16:creationId xmlns:a16="http://schemas.microsoft.com/office/drawing/2014/main" id="{48E97A32-8C78-4CFC-BBB6-1F0C20A81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76789" y="3132235"/>
              <a:ext cx="985977" cy="359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A781A15C-265D-4729-AE9F-594ED8C7BDE5}"/>
              </a:ext>
            </a:extLst>
          </p:cNvPr>
          <p:cNvSpPr txBox="1"/>
          <p:nvPr/>
        </p:nvSpPr>
        <p:spPr>
          <a:xfrm>
            <a:off x="3564275" y="5841705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EE3B0E4-3E2C-92BF-B3DF-8EB0D3707708}"/>
              </a:ext>
            </a:extLst>
          </p:cNvPr>
          <p:cNvSpPr/>
          <p:nvPr/>
        </p:nvSpPr>
        <p:spPr>
          <a:xfrm>
            <a:off x="9018051" y="3195930"/>
            <a:ext cx="1305636" cy="498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E84A68-2C2A-F820-DCE4-0A427A7C4F6A}"/>
              </a:ext>
            </a:extLst>
          </p:cNvPr>
          <p:cNvSpPr txBox="1"/>
          <p:nvPr/>
        </p:nvSpPr>
        <p:spPr>
          <a:xfrm>
            <a:off x="4868478" y="314547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100</a:t>
            </a:r>
          </a:p>
        </p:txBody>
      </p:sp>
      <p:pic>
        <p:nvPicPr>
          <p:cNvPr id="10" name="Picture 2" descr="C:\Users\arturo.roca-rivada\Desktop\700.jpg">
            <a:extLst>
              <a:ext uri="{FF2B5EF4-FFF2-40B4-BE49-F238E27FC236}">
                <a16:creationId xmlns:a16="http://schemas.microsoft.com/office/drawing/2014/main" id="{9ABA04A8-69CA-318A-5921-188189056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21966" r="53788" b="53575"/>
          <a:stretch/>
        </p:blipFill>
        <p:spPr bwMode="auto">
          <a:xfrm>
            <a:off x="350694" y="1776746"/>
            <a:ext cx="5437846" cy="2322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56">
            <a:extLst>
              <a:ext uri="{FF2B5EF4-FFF2-40B4-BE49-F238E27FC236}">
                <a16:creationId xmlns:a16="http://schemas.microsoft.com/office/drawing/2014/main" id="{58FD5FD2-217B-451E-1EAE-D527BC54C902}"/>
              </a:ext>
            </a:extLst>
          </p:cNvPr>
          <p:cNvSpPr txBox="1"/>
          <p:nvPr/>
        </p:nvSpPr>
        <p:spPr>
          <a:xfrm>
            <a:off x="1496303" y="1426172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13" name="TextBox 57">
            <a:extLst>
              <a:ext uri="{FF2B5EF4-FFF2-40B4-BE49-F238E27FC236}">
                <a16:creationId xmlns:a16="http://schemas.microsoft.com/office/drawing/2014/main" id="{CCB20BA9-5C82-3E1C-7671-66035CBFB585}"/>
              </a:ext>
            </a:extLst>
          </p:cNvPr>
          <p:cNvSpPr txBox="1"/>
          <p:nvPr/>
        </p:nvSpPr>
        <p:spPr>
          <a:xfrm>
            <a:off x="843480" y="142617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14" name="Straight Connector 63">
            <a:extLst>
              <a:ext uri="{FF2B5EF4-FFF2-40B4-BE49-F238E27FC236}">
                <a16:creationId xmlns:a16="http://schemas.microsoft.com/office/drawing/2014/main" id="{EF026884-72FB-070B-0F96-637C648FA537}"/>
              </a:ext>
            </a:extLst>
          </p:cNvPr>
          <p:cNvCxnSpPr/>
          <p:nvPr/>
        </p:nvCxnSpPr>
        <p:spPr>
          <a:xfrm>
            <a:off x="915488" y="1404686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63">
            <a:extLst>
              <a:ext uri="{FF2B5EF4-FFF2-40B4-BE49-F238E27FC236}">
                <a16:creationId xmlns:a16="http://schemas.microsoft.com/office/drawing/2014/main" id="{3C49F983-F9DA-5D05-49EF-410173C26C54}"/>
              </a:ext>
            </a:extLst>
          </p:cNvPr>
          <p:cNvSpPr txBox="1"/>
          <p:nvPr/>
        </p:nvSpPr>
        <p:spPr>
          <a:xfrm>
            <a:off x="1097895" y="1003627"/>
            <a:ext cx="532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Total</a:t>
            </a:r>
          </a:p>
          <a:p>
            <a:pPr algn="ctr"/>
            <a:r>
              <a:rPr lang="en-US" sz="1100" b="1" dirty="0"/>
              <a:t>lysate</a:t>
            </a: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0730B139-97D2-B008-B072-AEA4CAEBBC62}"/>
              </a:ext>
            </a:extLst>
          </p:cNvPr>
          <p:cNvSpPr txBox="1"/>
          <p:nvPr/>
        </p:nvSpPr>
        <p:spPr>
          <a:xfrm>
            <a:off x="2719871" y="1426172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19" name="TextBox 88">
            <a:extLst>
              <a:ext uri="{FF2B5EF4-FFF2-40B4-BE49-F238E27FC236}">
                <a16:creationId xmlns:a16="http://schemas.microsoft.com/office/drawing/2014/main" id="{EE83B7AD-3153-8161-19FB-21D1365B7A3A}"/>
              </a:ext>
            </a:extLst>
          </p:cNvPr>
          <p:cNvSpPr txBox="1"/>
          <p:nvPr/>
        </p:nvSpPr>
        <p:spPr>
          <a:xfrm>
            <a:off x="2067048" y="142617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20" name="Straight Connector 67">
            <a:extLst>
              <a:ext uri="{FF2B5EF4-FFF2-40B4-BE49-F238E27FC236}">
                <a16:creationId xmlns:a16="http://schemas.microsoft.com/office/drawing/2014/main" id="{5F400EE9-943A-A9F3-8AD8-E14FDF840546}"/>
              </a:ext>
            </a:extLst>
          </p:cNvPr>
          <p:cNvCxnSpPr/>
          <p:nvPr/>
        </p:nvCxnSpPr>
        <p:spPr>
          <a:xfrm>
            <a:off x="2139056" y="1404686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0">
            <a:extLst>
              <a:ext uri="{FF2B5EF4-FFF2-40B4-BE49-F238E27FC236}">
                <a16:creationId xmlns:a16="http://schemas.microsoft.com/office/drawing/2014/main" id="{8FAD7254-BE7D-A57C-CC14-6C94784D3CA7}"/>
              </a:ext>
            </a:extLst>
          </p:cNvPr>
          <p:cNvSpPr txBox="1"/>
          <p:nvPr/>
        </p:nvSpPr>
        <p:spPr>
          <a:xfrm>
            <a:off x="2272160" y="1016879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Washed</a:t>
            </a:r>
          </a:p>
          <a:p>
            <a:pPr algn="ctr"/>
            <a:r>
              <a:rPr lang="en-US" sz="1100" b="1" dirty="0"/>
              <a:t>fraction</a:t>
            </a:r>
          </a:p>
        </p:txBody>
      </p:sp>
      <p:sp>
        <p:nvSpPr>
          <p:cNvPr id="22" name="TextBox 91">
            <a:extLst>
              <a:ext uri="{FF2B5EF4-FFF2-40B4-BE49-F238E27FC236}">
                <a16:creationId xmlns:a16="http://schemas.microsoft.com/office/drawing/2014/main" id="{F50B9FFF-08C7-1665-6816-9A5B3CBC2D50}"/>
              </a:ext>
            </a:extLst>
          </p:cNvPr>
          <p:cNvSpPr txBox="1"/>
          <p:nvPr/>
        </p:nvSpPr>
        <p:spPr>
          <a:xfrm>
            <a:off x="4016015" y="1426172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23" name="TextBox 92">
            <a:extLst>
              <a:ext uri="{FF2B5EF4-FFF2-40B4-BE49-F238E27FC236}">
                <a16:creationId xmlns:a16="http://schemas.microsoft.com/office/drawing/2014/main" id="{72BEEEBF-4870-2EBD-0B6E-22447A3A66C9}"/>
              </a:ext>
            </a:extLst>
          </p:cNvPr>
          <p:cNvSpPr txBox="1"/>
          <p:nvPr/>
        </p:nvSpPr>
        <p:spPr>
          <a:xfrm>
            <a:off x="3363192" y="142617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24" name="Straight Connector 71">
            <a:extLst>
              <a:ext uri="{FF2B5EF4-FFF2-40B4-BE49-F238E27FC236}">
                <a16:creationId xmlns:a16="http://schemas.microsoft.com/office/drawing/2014/main" id="{D12CC028-E281-A1A3-982C-36D86194E823}"/>
              </a:ext>
            </a:extLst>
          </p:cNvPr>
          <p:cNvCxnSpPr/>
          <p:nvPr/>
        </p:nvCxnSpPr>
        <p:spPr>
          <a:xfrm>
            <a:off x="3435200" y="1404686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94">
            <a:extLst>
              <a:ext uri="{FF2B5EF4-FFF2-40B4-BE49-F238E27FC236}">
                <a16:creationId xmlns:a16="http://schemas.microsoft.com/office/drawing/2014/main" id="{5CF5E81E-EABE-A9DB-7B7D-B511515438A2}"/>
              </a:ext>
            </a:extLst>
          </p:cNvPr>
          <p:cNvSpPr txBox="1"/>
          <p:nvPr/>
        </p:nvSpPr>
        <p:spPr>
          <a:xfrm>
            <a:off x="3521857" y="1189155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Cell surface</a:t>
            </a: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9BEB8CD8-EC35-D36C-F8B9-58BB0CFAA9C8}"/>
              </a:ext>
            </a:extLst>
          </p:cNvPr>
          <p:cNvSpPr/>
          <p:nvPr/>
        </p:nvSpPr>
        <p:spPr>
          <a:xfrm>
            <a:off x="744636" y="3195930"/>
            <a:ext cx="1233628" cy="4987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">
            <a:extLst>
              <a:ext uri="{FF2B5EF4-FFF2-40B4-BE49-F238E27FC236}">
                <a16:creationId xmlns:a16="http://schemas.microsoft.com/office/drawing/2014/main" id="{3E29668B-0B5E-C13C-193A-065C03AFCFF5}"/>
              </a:ext>
            </a:extLst>
          </p:cNvPr>
          <p:cNvSpPr txBox="1"/>
          <p:nvPr/>
        </p:nvSpPr>
        <p:spPr>
          <a:xfrm>
            <a:off x="32831" y="1941716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29" name="ZoneTexte 2">
            <a:extLst>
              <a:ext uri="{FF2B5EF4-FFF2-40B4-BE49-F238E27FC236}">
                <a16:creationId xmlns:a16="http://schemas.microsoft.com/office/drawing/2014/main" id="{0F373153-5614-2DC2-3ED0-59926E4049D9}"/>
              </a:ext>
            </a:extLst>
          </p:cNvPr>
          <p:cNvSpPr txBox="1"/>
          <p:nvPr/>
        </p:nvSpPr>
        <p:spPr>
          <a:xfrm>
            <a:off x="42189" y="3235629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100-</a:t>
            </a:r>
          </a:p>
        </p:txBody>
      </p:sp>
      <p:sp>
        <p:nvSpPr>
          <p:cNvPr id="7" name="TextBox 56">
            <a:extLst>
              <a:ext uri="{FF2B5EF4-FFF2-40B4-BE49-F238E27FC236}">
                <a16:creationId xmlns:a16="http://schemas.microsoft.com/office/drawing/2014/main" id="{1DDA1B8D-63CB-9537-5E73-404447B6E7A7}"/>
              </a:ext>
            </a:extLst>
          </p:cNvPr>
          <p:cNvSpPr txBox="1"/>
          <p:nvPr/>
        </p:nvSpPr>
        <p:spPr>
          <a:xfrm>
            <a:off x="7119991" y="1477707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5F592C68-ADD5-CF03-44F1-CC4709E6B9EA}"/>
              </a:ext>
            </a:extLst>
          </p:cNvPr>
          <p:cNvSpPr txBox="1"/>
          <p:nvPr/>
        </p:nvSpPr>
        <p:spPr>
          <a:xfrm>
            <a:off x="6467168" y="147770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27" name="Straight Connector 63">
            <a:extLst>
              <a:ext uri="{FF2B5EF4-FFF2-40B4-BE49-F238E27FC236}">
                <a16:creationId xmlns:a16="http://schemas.microsoft.com/office/drawing/2014/main" id="{1EFD9018-4CB9-DD27-21B4-B81D3F7CA12A}"/>
              </a:ext>
            </a:extLst>
          </p:cNvPr>
          <p:cNvCxnSpPr/>
          <p:nvPr/>
        </p:nvCxnSpPr>
        <p:spPr>
          <a:xfrm>
            <a:off x="6539176" y="1456221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63">
            <a:extLst>
              <a:ext uri="{FF2B5EF4-FFF2-40B4-BE49-F238E27FC236}">
                <a16:creationId xmlns:a16="http://schemas.microsoft.com/office/drawing/2014/main" id="{33E26243-5CEE-28BA-CE28-B7F7441C477E}"/>
              </a:ext>
            </a:extLst>
          </p:cNvPr>
          <p:cNvSpPr txBox="1"/>
          <p:nvPr/>
        </p:nvSpPr>
        <p:spPr>
          <a:xfrm>
            <a:off x="6721583" y="1055162"/>
            <a:ext cx="532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Total</a:t>
            </a:r>
          </a:p>
          <a:p>
            <a:pPr algn="ctr"/>
            <a:r>
              <a:rPr lang="en-US" sz="1100" b="1" dirty="0"/>
              <a:t>lysate</a:t>
            </a:r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9FA92560-6C14-8655-F52C-750F6DF49E50}"/>
              </a:ext>
            </a:extLst>
          </p:cNvPr>
          <p:cNvSpPr txBox="1"/>
          <p:nvPr/>
        </p:nvSpPr>
        <p:spPr>
          <a:xfrm>
            <a:off x="8343559" y="1477707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32" name="TextBox 88">
            <a:extLst>
              <a:ext uri="{FF2B5EF4-FFF2-40B4-BE49-F238E27FC236}">
                <a16:creationId xmlns:a16="http://schemas.microsoft.com/office/drawing/2014/main" id="{2D2D5EA7-7A3F-AEA3-8B70-0227E89A8ADC}"/>
              </a:ext>
            </a:extLst>
          </p:cNvPr>
          <p:cNvSpPr txBox="1"/>
          <p:nvPr/>
        </p:nvSpPr>
        <p:spPr>
          <a:xfrm>
            <a:off x="7690736" y="147770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33" name="Straight Connector 67">
            <a:extLst>
              <a:ext uri="{FF2B5EF4-FFF2-40B4-BE49-F238E27FC236}">
                <a16:creationId xmlns:a16="http://schemas.microsoft.com/office/drawing/2014/main" id="{05C5AE5F-B98B-E695-9CF8-729F91B0820E}"/>
              </a:ext>
            </a:extLst>
          </p:cNvPr>
          <p:cNvCxnSpPr/>
          <p:nvPr/>
        </p:nvCxnSpPr>
        <p:spPr>
          <a:xfrm>
            <a:off x="7762744" y="1456221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90">
            <a:extLst>
              <a:ext uri="{FF2B5EF4-FFF2-40B4-BE49-F238E27FC236}">
                <a16:creationId xmlns:a16="http://schemas.microsoft.com/office/drawing/2014/main" id="{170DE47E-375C-F44C-4AD1-DC857CB4DCE6}"/>
              </a:ext>
            </a:extLst>
          </p:cNvPr>
          <p:cNvSpPr txBox="1"/>
          <p:nvPr/>
        </p:nvSpPr>
        <p:spPr>
          <a:xfrm>
            <a:off x="7895848" y="1068414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Washed</a:t>
            </a:r>
          </a:p>
          <a:p>
            <a:pPr algn="ctr"/>
            <a:r>
              <a:rPr lang="en-US" sz="1100" b="1" dirty="0"/>
              <a:t>fraction</a:t>
            </a:r>
          </a:p>
        </p:txBody>
      </p:sp>
      <p:sp>
        <p:nvSpPr>
          <p:cNvPr id="35" name="TextBox 91">
            <a:extLst>
              <a:ext uri="{FF2B5EF4-FFF2-40B4-BE49-F238E27FC236}">
                <a16:creationId xmlns:a16="http://schemas.microsoft.com/office/drawing/2014/main" id="{9CDA47AB-3494-0481-8F3E-5DE881596D28}"/>
              </a:ext>
            </a:extLst>
          </p:cNvPr>
          <p:cNvSpPr txBox="1"/>
          <p:nvPr/>
        </p:nvSpPr>
        <p:spPr>
          <a:xfrm>
            <a:off x="9639703" y="1477707"/>
            <a:ext cx="42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KO</a:t>
            </a:r>
          </a:p>
        </p:txBody>
      </p:sp>
      <p:sp>
        <p:nvSpPr>
          <p:cNvPr id="36" name="TextBox 92">
            <a:extLst>
              <a:ext uri="{FF2B5EF4-FFF2-40B4-BE49-F238E27FC236}">
                <a16:creationId xmlns:a16="http://schemas.microsoft.com/office/drawing/2014/main" id="{740A03B2-D2A0-8A2A-7B83-E55F6B003485}"/>
              </a:ext>
            </a:extLst>
          </p:cNvPr>
          <p:cNvSpPr txBox="1"/>
          <p:nvPr/>
        </p:nvSpPr>
        <p:spPr>
          <a:xfrm>
            <a:off x="8986880" y="147770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WT</a:t>
            </a:r>
          </a:p>
        </p:txBody>
      </p:sp>
      <p:cxnSp>
        <p:nvCxnSpPr>
          <p:cNvPr id="37" name="Straight Connector 71">
            <a:extLst>
              <a:ext uri="{FF2B5EF4-FFF2-40B4-BE49-F238E27FC236}">
                <a16:creationId xmlns:a16="http://schemas.microsoft.com/office/drawing/2014/main" id="{F1750965-97EC-7F8F-ED59-CCFB6840F613}"/>
              </a:ext>
            </a:extLst>
          </p:cNvPr>
          <p:cNvCxnSpPr/>
          <p:nvPr/>
        </p:nvCxnSpPr>
        <p:spPr>
          <a:xfrm>
            <a:off x="9058888" y="1456221"/>
            <a:ext cx="9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94">
            <a:extLst>
              <a:ext uri="{FF2B5EF4-FFF2-40B4-BE49-F238E27FC236}">
                <a16:creationId xmlns:a16="http://schemas.microsoft.com/office/drawing/2014/main" id="{022D0F40-A7F5-E628-0296-42E1E368B9D7}"/>
              </a:ext>
            </a:extLst>
          </p:cNvPr>
          <p:cNvSpPr txBox="1"/>
          <p:nvPr/>
        </p:nvSpPr>
        <p:spPr>
          <a:xfrm>
            <a:off x="9145545" y="1240690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Cell surface</a:t>
            </a:r>
          </a:p>
        </p:txBody>
      </p:sp>
    </p:spTree>
    <p:extLst>
      <p:ext uri="{BB962C8B-B14F-4D97-AF65-F5344CB8AC3E}">
        <p14:creationId xmlns:p14="http://schemas.microsoft.com/office/powerpoint/2010/main" val="57762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9"/>
          <p:cNvSpPr txBox="1"/>
          <p:nvPr/>
        </p:nvSpPr>
        <p:spPr>
          <a:xfrm>
            <a:off x="3918381" y="179621"/>
            <a:ext cx="4117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2B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3E79933-07C2-4482-A405-70DDA84FE272}"/>
              </a:ext>
            </a:extLst>
          </p:cNvPr>
          <p:cNvSpPr txBox="1"/>
          <p:nvPr/>
        </p:nvSpPr>
        <p:spPr>
          <a:xfrm>
            <a:off x="3167229" y="5686780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741C14-81A7-437B-A0BD-F0DC5D74C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6"/>
          <a:stretch/>
        </p:blipFill>
        <p:spPr bwMode="auto">
          <a:xfrm>
            <a:off x="3782647" y="2186525"/>
            <a:ext cx="4296556" cy="1008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16F11E-A6FF-4BED-8DC3-BBCE410B5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" b="-8094"/>
          <a:stretch/>
        </p:blipFill>
        <p:spPr bwMode="auto">
          <a:xfrm>
            <a:off x="3782647" y="3336274"/>
            <a:ext cx="4377014" cy="764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ZoneTexte 16">
            <a:extLst>
              <a:ext uri="{FF2B5EF4-FFF2-40B4-BE49-F238E27FC236}">
                <a16:creationId xmlns:a16="http://schemas.microsoft.com/office/drawing/2014/main" id="{0BBD302B-7AB2-4C0F-BC76-FA250BE1DE7E}"/>
              </a:ext>
            </a:extLst>
          </p:cNvPr>
          <p:cNvSpPr txBox="1"/>
          <p:nvPr/>
        </p:nvSpPr>
        <p:spPr>
          <a:xfrm>
            <a:off x="4129676" y="1841634"/>
            <a:ext cx="436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WT</a:t>
            </a:r>
            <a:endParaRPr lang="fr-FR" sz="1400" b="1" dirty="0"/>
          </a:p>
        </p:txBody>
      </p:sp>
      <p:cxnSp>
        <p:nvCxnSpPr>
          <p:cNvPr id="32" name="Connecteur droit 17">
            <a:extLst>
              <a:ext uri="{FF2B5EF4-FFF2-40B4-BE49-F238E27FC236}">
                <a16:creationId xmlns:a16="http://schemas.microsoft.com/office/drawing/2014/main" id="{0B427598-0B7E-4F5C-AC67-E520A88EAC7E}"/>
              </a:ext>
            </a:extLst>
          </p:cNvPr>
          <p:cNvCxnSpPr/>
          <p:nvPr/>
        </p:nvCxnSpPr>
        <p:spPr>
          <a:xfrm>
            <a:off x="4129676" y="1861371"/>
            <a:ext cx="8156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21">
            <a:extLst>
              <a:ext uri="{FF2B5EF4-FFF2-40B4-BE49-F238E27FC236}">
                <a16:creationId xmlns:a16="http://schemas.microsoft.com/office/drawing/2014/main" id="{ED537277-C165-43B1-A42B-0223F1A37053}"/>
              </a:ext>
            </a:extLst>
          </p:cNvPr>
          <p:cNvCxnSpPr/>
          <p:nvPr/>
        </p:nvCxnSpPr>
        <p:spPr>
          <a:xfrm>
            <a:off x="5041515" y="1861371"/>
            <a:ext cx="8156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22">
            <a:extLst>
              <a:ext uri="{FF2B5EF4-FFF2-40B4-BE49-F238E27FC236}">
                <a16:creationId xmlns:a16="http://schemas.microsoft.com/office/drawing/2014/main" id="{753C2A73-C350-489F-8BDF-0DDD17C92FD2}"/>
              </a:ext>
            </a:extLst>
          </p:cNvPr>
          <p:cNvCxnSpPr/>
          <p:nvPr/>
        </p:nvCxnSpPr>
        <p:spPr>
          <a:xfrm>
            <a:off x="5953171" y="1861371"/>
            <a:ext cx="8156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23">
            <a:extLst>
              <a:ext uri="{FF2B5EF4-FFF2-40B4-BE49-F238E27FC236}">
                <a16:creationId xmlns:a16="http://schemas.microsoft.com/office/drawing/2014/main" id="{7E466D08-58AB-43EB-8921-28F842F0E1D3}"/>
              </a:ext>
            </a:extLst>
          </p:cNvPr>
          <p:cNvCxnSpPr/>
          <p:nvPr/>
        </p:nvCxnSpPr>
        <p:spPr>
          <a:xfrm>
            <a:off x="6865010" y="1861371"/>
            <a:ext cx="8156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24">
            <a:extLst>
              <a:ext uri="{FF2B5EF4-FFF2-40B4-BE49-F238E27FC236}">
                <a16:creationId xmlns:a16="http://schemas.microsoft.com/office/drawing/2014/main" id="{368850CF-50BA-4E90-95CD-1E824D96C9B3}"/>
              </a:ext>
            </a:extLst>
          </p:cNvPr>
          <p:cNvSpPr txBox="1"/>
          <p:nvPr/>
        </p:nvSpPr>
        <p:spPr>
          <a:xfrm>
            <a:off x="4506089" y="1841634"/>
            <a:ext cx="39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KO</a:t>
            </a:r>
            <a:endParaRPr lang="fr-FR" sz="1400" b="1" dirty="0"/>
          </a:p>
        </p:txBody>
      </p:sp>
      <p:sp>
        <p:nvSpPr>
          <p:cNvPr id="37" name="ZoneTexte 25">
            <a:extLst>
              <a:ext uri="{FF2B5EF4-FFF2-40B4-BE49-F238E27FC236}">
                <a16:creationId xmlns:a16="http://schemas.microsoft.com/office/drawing/2014/main" id="{68C31AD6-459F-4439-9C7C-B05FBD5026B8}"/>
              </a:ext>
            </a:extLst>
          </p:cNvPr>
          <p:cNvSpPr txBox="1"/>
          <p:nvPr/>
        </p:nvSpPr>
        <p:spPr>
          <a:xfrm>
            <a:off x="5089411" y="1841634"/>
            <a:ext cx="436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WT</a:t>
            </a:r>
            <a:endParaRPr lang="fr-FR" sz="1400" b="1" dirty="0"/>
          </a:p>
        </p:txBody>
      </p:sp>
      <p:sp>
        <p:nvSpPr>
          <p:cNvPr id="38" name="ZoneTexte 26">
            <a:extLst>
              <a:ext uri="{FF2B5EF4-FFF2-40B4-BE49-F238E27FC236}">
                <a16:creationId xmlns:a16="http://schemas.microsoft.com/office/drawing/2014/main" id="{14A3F857-E5EA-4592-A232-492C0FFC3E39}"/>
              </a:ext>
            </a:extLst>
          </p:cNvPr>
          <p:cNvSpPr txBox="1"/>
          <p:nvPr/>
        </p:nvSpPr>
        <p:spPr>
          <a:xfrm>
            <a:off x="5465823" y="1841634"/>
            <a:ext cx="39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KO</a:t>
            </a:r>
            <a:endParaRPr lang="fr-FR" sz="1400" b="1" dirty="0"/>
          </a:p>
        </p:txBody>
      </p:sp>
      <p:sp>
        <p:nvSpPr>
          <p:cNvPr id="39" name="ZoneTexte 27">
            <a:extLst>
              <a:ext uri="{FF2B5EF4-FFF2-40B4-BE49-F238E27FC236}">
                <a16:creationId xmlns:a16="http://schemas.microsoft.com/office/drawing/2014/main" id="{C052905E-99D9-4B10-B3C7-C83638D1FFFB}"/>
              </a:ext>
            </a:extLst>
          </p:cNvPr>
          <p:cNvSpPr txBox="1"/>
          <p:nvPr/>
        </p:nvSpPr>
        <p:spPr>
          <a:xfrm>
            <a:off x="6049145" y="1841634"/>
            <a:ext cx="436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WT</a:t>
            </a:r>
            <a:endParaRPr lang="fr-FR" sz="1400" b="1" dirty="0"/>
          </a:p>
        </p:txBody>
      </p:sp>
      <p:sp>
        <p:nvSpPr>
          <p:cNvPr id="40" name="ZoneTexte 28">
            <a:extLst>
              <a:ext uri="{FF2B5EF4-FFF2-40B4-BE49-F238E27FC236}">
                <a16:creationId xmlns:a16="http://schemas.microsoft.com/office/drawing/2014/main" id="{E574A0ED-870B-4DCE-B51C-CDDE5C5BCB05}"/>
              </a:ext>
            </a:extLst>
          </p:cNvPr>
          <p:cNvSpPr txBox="1"/>
          <p:nvPr/>
        </p:nvSpPr>
        <p:spPr>
          <a:xfrm>
            <a:off x="6425557" y="1841634"/>
            <a:ext cx="39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KO</a:t>
            </a:r>
            <a:endParaRPr lang="fr-FR" sz="1400" b="1" dirty="0"/>
          </a:p>
        </p:txBody>
      </p:sp>
      <p:sp>
        <p:nvSpPr>
          <p:cNvPr id="41" name="ZoneTexte 29">
            <a:extLst>
              <a:ext uri="{FF2B5EF4-FFF2-40B4-BE49-F238E27FC236}">
                <a16:creationId xmlns:a16="http://schemas.microsoft.com/office/drawing/2014/main" id="{562D3F2D-2DC3-4ACB-98AD-186627837344}"/>
              </a:ext>
            </a:extLst>
          </p:cNvPr>
          <p:cNvSpPr txBox="1"/>
          <p:nvPr/>
        </p:nvSpPr>
        <p:spPr>
          <a:xfrm>
            <a:off x="6870142" y="1841634"/>
            <a:ext cx="436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WT</a:t>
            </a:r>
            <a:endParaRPr lang="fr-FR" sz="1400" b="1" dirty="0"/>
          </a:p>
        </p:txBody>
      </p:sp>
      <p:sp>
        <p:nvSpPr>
          <p:cNvPr id="42" name="ZoneTexte 30">
            <a:extLst>
              <a:ext uri="{FF2B5EF4-FFF2-40B4-BE49-F238E27FC236}">
                <a16:creationId xmlns:a16="http://schemas.microsoft.com/office/drawing/2014/main" id="{16254D85-67CE-45D8-B70B-E6413B0A4D7C}"/>
              </a:ext>
            </a:extLst>
          </p:cNvPr>
          <p:cNvSpPr txBox="1"/>
          <p:nvPr/>
        </p:nvSpPr>
        <p:spPr>
          <a:xfrm>
            <a:off x="7246555" y="1841634"/>
            <a:ext cx="39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KO</a:t>
            </a:r>
            <a:endParaRPr lang="fr-FR" sz="1400" b="1" dirty="0"/>
          </a:p>
        </p:txBody>
      </p:sp>
      <p:sp>
        <p:nvSpPr>
          <p:cNvPr id="43" name="ZoneTexte 31">
            <a:extLst>
              <a:ext uri="{FF2B5EF4-FFF2-40B4-BE49-F238E27FC236}">
                <a16:creationId xmlns:a16="http://schemas.microsoft.com/office/drawing/2014/main" id="{8380DCE3-EF24-402D-923B-03A501AB8A8B}"/>
              </a:ext>
            </a:extLst>
          </p:cNvPr>
          <p:cNvSpPr txBox="1"/>
          <p:nvPr/>
        </p:nvSpPr>
        <p:spPr>
          <a:xfrm>
            <a:off x="4225650" y="1553714"/>
            <a:ext cx="46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VAT</a:t>
            </a:r>
            <a:endParaRPr lang="fr-FR" sz="1400" b="1" dirty="0"/>
          </a:p>
        </p:txBody>
      </p:sp>
      <p:sp>
        <p:nvSpPr>
          <p:cNvPr id="44" name="ZoneTexte 32">
            <a:extLst>
              <a:ext uri="{FF2B5EF4-FFF2-40B4-BE49-F238E27FC236}">
                <a16:creationId xmlns:a16="http://schemas.microsoft.com/office/drawing/2014/main" id="{0629EE1B-C414-4C8B-B521-43F957F2F608}"/>
              </a:ext>
            </a:extLst>
          </p:cNvPr>
          <p:cNvSpPr txBox="1"/>
          <p:nvPr/>
        </p:nvSpPr>
        <p:spPr>
          <a:xfrm>
            <a:off x="5166847" y="1553714"/>
            <a:ext cx="481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GAT</a:t>
            </a:r>
            <a:endParaRPr lang="fr-FR" sz="1400" b="1" dirty="0"/>
          </a:p>
        </p:txBody>
      </p:sp>
      <p:sp>
        <p:nvSpPr>
          <p:cNvPr id="45" name="ZoneTexte 33">
            <a:extLst>
              <a:ext uri="{FF2B5EF4-FFF2-40B4-BE49-F238E27FC236}">
                <a16:creationId xmlns:a16="http://schemas.microsoft.com/office/drawing/2014/main" id="{62E631A8-3836-4477-BD05-6005B1BFE061}"/>
              </a:ext>
            </a:extLst>
          </p:cNvPr>
          <p:cNvSpPr txBox="1"/>
          <p:nvPr/>
        </p:nvSpPr>
        <p:spPr>
          <a:xfrm>
            <a:off x="6141706" y="1553714"/>
            <a:ext cx="450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SAT</a:t>
            </a:r>
            <a:endParaRPr lang="fr-FR" sz="1400" b="1" dirty="0"/>
          </a:p>
        </p:txBody>
      </p:sp>
      <p:sp>
        <p:nvSpPr>
          <p:cNvPr id="46" name="ZoneTexte 34">
            <a:extLst>
              <a:ext uri="{FF2B5EF4-FFF2-40B4-BE49-F238E27FC236}">
                <a16:creationId xmlns:a16="http://schemas.microsoft.com/office/drawing/2014/main" id="{B46EA268-BA6B-428E-94BB-4366DC1E2137}"/>
              </a:ext>
            </a:extLst>
          </p:cNvPr>
          <p:cNvSpPr txBox="1"/>
          <p:nvPr/>
        </p:nvSpPr>
        <p:spPr>
          <a:xfrm>
            <a:off x="6912906" y="1553714"/>
            <a:ext cx="46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BAT</a:t>
            </a:r>
            <a:endParaRPr lang="fr-FR" sz="1400" b="1" dirty="0"/>
          </a:p>
        </p:txBody>
      </p:sp>
      <p:sp>
        <p:nvSpPr>
          <p:cNvPr id="63" name="ZoneTexte 85">
            <a:extLst>
              <a:ext uri="{FF2B5EF4-FFF2-40B4-BE49-F238E27FC236}">
                <a16:creationId xmlns:a16="http://schemas.microsoft.com/office/drawing/2014/main" id="{59C27DC4-C678-44A3-B481-5FFC99A7828A}"/>
              </a:ext>
            </a:extLst>
          </p:cNvPr>
          <p:cNvSpPr txBox="1"/>
          <p:nvPr/>
        </p:nvSpPr>
        <p:spPr>
          <a:xfrm>
            <a:off x="8742436" y="2471268"/>
            <a:ext cx="85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CD36</a:t>
            </a:r>
            <a:endParaRPr lang="fr-FR" sz="2400" b="1" dirty="0"/>
          </a:p>
        </p:txBody>
      </p:sp>
      <p:sp>
        <p:nvSpPr>
          <p:cNvPr id="64" name="Flèche droite 86">
            <a:extLst>
              <a:ext uri="{FF2B5EF4-FFF2-40B4-BE49-F238E27FC236}">
                <a16:creationId xmlns:a16="http://schemas.microsoft.com/office/drawing/2014/main" id="{B673CDB6-3FC1-42BE-B800-1B2F75BA979E}"/>
              </a:ext>
            </a:extLst>
          </p:cNvPr>
          <p:cNvSpPr/>
          <p:nvPr/>
        </p:nvSpPr>
        <p:spPr>
          <a:xfrm flipH="1">
            <a:off x="8497359" y="2663215"/>
            <a:ext cx="287920" cy="959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600"/>
          </a:p>
        </p:txBody>
      </p:sp>
      <p:sp>
        <p:nvSpPr>
          <p:cNvPr id="65" name="ZoneTexte 87">
            <a:extLst>
              <a:ext uri="{FF2B5EF4-FFF2-40B4-BE49-F238E27FC236}">
                <a16:creationId xmlns:a16="http://schemas.microsoft.com/office/drawing/2014/main" id="{E0768DEA-5CDF-4A13-9ECF-41C5BC43FC8A}"/>
              </a:ext>
            </a:extLst>
          </p:cNvPr>
          <p:cNvSpPr txBox="1"/>
          <p:nvPr/>
        </p:nvSpPr>
        <p:spPr>
          <a:xfrm>
            <a:off x="8761487" y="3513362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/>
              <a:t>ß </a:t>
            </a:r>
            <a:r>
              <a:rPr lang="en-GB" sz="2400" b="1" dirty="0" err="1"/>
              <a:t>actin</a:t>
            </a:r>
            <a:endParaRPr lang="en-US" sz="2400" b="1" dirty="0"/>
          </a:p>
        </p:txBody>
      </p:sp>
      <p:sp>
        <p:nvSpPr>
          <p:cNvPr id="66" name="Flèche droite 88">
            <a:extLst>
              <a:ext uri="{FF2B5EF4-FFF2-40B4-BE49-F238E27FC236}">
                <a16:creationId xmlns:a16="http://schemas.microsoft.com/office/drawing/2014/main" id="{D154098B-AF86-4B13-9352-7D469E84E35A}"/>
              </a:ext>
            </a:extLst>
          </p:cNvPr>
          <p:cNvSpPr/>
          <p:nvPr/>
        </p:nvSpPr>
        <p:spPr>
          <a:xfrm flipH="1">
            <a:off x="8508203" y="3670480"/>
            <a:ext cx="287920" cy="959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600"/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BA6E52EA-633E-FF46-B4A7-E21C4A24863C}"/>
              </a:ext>
            </a:extLst>
          </p:cNvPr>
          <p:cNvSpPr/>
          <p:nvPr/>
        </p:nvSpPr>
        <p:spPr>
          <a:xfrm>
            <a:off x="4984012" y="2457792"/>
            <a:ext cx="1893824" cy="6647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2502FEC9-9F24-9E24-7E1B-BA2C0390E410}"/>
              </a:ext>
            </a:extLst>
          </p:cNvPr>
          <p:cNvSpPr/>
          <p:nvPr/>
        </p:nvSpPr>
        <p:spPr>
          <a:xfrm>
            <a:off x="4998515" y="3415368"/>
            <a:ext cx="1893824" cy="478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" name="TextBox 188">
            <a:extLst>
              <a:ext uri="{FF2B5EF4-FFF2-40B4-BE49-F238E27FC236}">
                <a16:creationId xmlns:a16="http://schemas.microsoft.com/office/drawing/2014/main" id="{B79DBF65-94A9-DE78-EEAA-4070A0A88379}"/>
              </a:ext>
            </a:extLst>
          </p:cNvPr>
          <p:cNvSpPr txBox="1"/>
          <p:nvPr/>
        </p:nvSpPr>
        <p:spPr>
          <a:xfrm>
            <a:off x="7306479" y="6401380"/>
            <a:ext cx="481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Membrane was cut into 2 parts and blotted against the indicated antibody</a:t>
            </a:r>
          </a:p>
        </p:txBody>
      </p:sp>
      <p:sp>
        <p:nvSpPr>
          <p:cNvPr id="6" name="ZoneTexte 25">
            <a:extLst>
              <a:ext uri="{FF2B5EF4-FFF2-40B4-BE49-F238E27FC236}">
                <a16:creationId xmlns:a16="http://schemas.microsoft.com/office/drawing/2014/main" id="{0139E481-474F-FE25-148D-24CCAA7E23F3}"/>
              </a:ext>
            </a:extLst>
          </p:cNvPr>
          <p:cNvSpPr txBox="1"/>
          <p:nvPr/>
        </p:nvSpPr>
        <p:spPr>
          <a:xfrm>
            <a:off x="3411438" y="201870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7" name="ZoneTexte 25">
            <a:extLst>
              <a:ext uri="{FF2B5EF4-FFF2-40B4-BE49-F238E27FC236}">
                <a16:creationId xmlns:a16="http://schemas.microsoft.com/office/drawing/2014/main" id="{2F3A23DA-32BA-55CE-F2D4-00D3AB30DF22}"/>
              </a:ext>
            </a:extLst>
          </p:cNvPr>
          <p:cNvSpPr txBox="1"/>
          <p:nvPr/>
        </p:nvSpPr>
        <p:spPr>
          <a:xfrm>
            <a:off x="3449538" y="2524718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100</a:t>
            </a:r>
          </a:p>
        </p:txBody>
      </p:sp>
      <p:sp>
        <p:nvSpPr>
          <p:cNvPr id="8" name="ZoneTexte 25">
            <a:extLst>
              <a:ext uri="{FF2B5EF4-FFF2-40B4-BE49-F238E27FC236}">
                <a16:creationId xmlns:a16="http://schemas.microsoft.com/office/drawing/2014/main" id="{FD6DF66D-153B-638D-917D-B21A319417EB}"/>
              </a:ext>
            </a:extLst>
          </p:cNvPr>
          <p:cNvSpPr txBox="1"/>
          <p:nvPr/>
        </p:nvSpPr>
        <p:spPr>
          <a:xfrm>
            <a:off x="3449538" y="33934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EFE6E9F-3CCD-75AF-C935-3B11FE334ED5}"/>
              </a:ext>
            </a:extLst>
          </p:cNvPr>
          <p:cNvGrpSpPr/>
          <p:nvPr/>
        </p:nvGrpSpPr>
        <p:grpSpPr>
          <a:xfrm>
            <a:off x="4965774" y="5357795"/>
            <a:ext cx="2658433" cy="838616"/>
            <a:chOff x="3789040" y="2087178"/>
            <a:chExt cx="2658433" cy="838616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56B372AF-109D-1131-19F1-CCD4F95B5E3C}"/>
                </a:ext>
              </a:extLst>
            </p:cNvPr>
            <p:cNvGrpSpPr/>
            <p:nvPr/>
          </p:nvGrpSpPr>
          <p:grpSpPr>
            <a:xfrm>
              <a:off x="3789040" y="2087178"/>
              <a:ext cx="2268611" cy="838616"/>
              <a:chOff x="-253123" y="107504"/>
              <a:chExt cx="2268611" cy="838616"/>
            </a:xfrm>
          </p:grpSpPr>
          <p:grpSp>
            <p:nvGrpSpPr>
              <p:cNvPr id="14" name="Group 63">
                <a:extLst>
                  <a:ext uri="{FF2B5EF4-FFF2-40B4-BE49-F238E27FC236}">
                    <a16:creationId xmlns:a16="http://schemas.microsoft.com/office/drawing/2014/main" id="{BAEBD89C-96CA-447E-066A-741C99CADC7A}"/>
                  </a:ext>
                </a:extLst>
              </p:cNvPr>
              <p:cNvGrpSpPr/>
              <p:nvPr/>
            </p:nvGrpSpPr>
            <p:grpSpPr>
              <a:xfrm>
                <a:off x="68416" y="309869"/>
                <a:ext cx="1947072" cy="636251"/>
                <a:chOff x="275312" y="679037"/>
                <a:chExt cx="1947072" cy="636251"/>
              </a:xfrm>
            </p:grpSpPr>
            <p:pic>
              <p:nvPicPr>
                <p:cNvPr id="18" name="Picture 2" descr="F:\040315\c.tif">
                  <a:extLst>
                    <a:ext uri="{FF2B5EF4-FFF2-40B4-BE49-F238E27FC236}">
                      <a16:creationId xmlns:a16="http://schemas.microsoft.com/office/drawing/2014/main" id="{97CDC9E9-AB12-1F1D-6DEE-CB562CB9A2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13674" t="15926" r="64401" b="72987"/>
                <a:stretch/>
              </p:blipFill>
              <p:spPr bwMode="auto">
                <a:xfrm>
                  <a:off x="275312" y="679037"/>
                  <a:ext cx="1947072" cy="31128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" name="Picture 2" descr="F:\040315\c.tif">
                  <a:extLst>
                    <a:ext uri="{FF2B5EF4-FFF2-40B4-BE49-F238E27FC236}">
                      <a16:creationId xmlns:a16="http://schemas.microsoft.com/office/drawing/2014/main" id="{B0D26F82-5258-FE83-E77F-41C69DCAC9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13741" t="81276" r="64439" b="8671"/>
                <a:stretch/>
              </p:blipFill>
              <p:spPr bwMode="auto">
                <a:xfrm>
                  <a:off x="275312" y="1031815"/>
                  <a:ext cx="1947072" cy="28347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15" name="ZoneTexte 25">
                <a:extLst>
                  <a:ext uri="{FF2B5EF4-FFF2-40B4-BE49-F238E27FC236}">
                    <a16:creationId xmlns:a16="http://schemas.microsoft.com/office/drawing/2014/main" id="{FE33FB46-3C36-71E6-3B46-1D60E18E19F3}"/>
                  </a:ext>
                </a:extLst>
              </p:cNvPr>
              <p:cNvSpPr txBox="1"/>
              <p:nvPr/>
            </p:nvSpPr>
            <p:spPr>
              <a:xfrm>
                <a:off x="-253123" y="107504"/>
                <a:ext cx="3706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/>
                  <a:t>kDa</a:t>
                </a:r>
              </a:p>
            </p:txBody>
          </p:sp>
          <p:sp>
            <p:nvSpPr>
              <p:cNvPr id="16" name="ZoneTexte 25">
                <a:extLst>
                  <a:ext uri="{FF2B5EF4-FFF2-40B4-BE49-F238E27FC236}">
                    <a16:creationId xmlns:a16="http://schemas.microsoft.com/office/drawing/2014/main" id="{6A6DBB1A-F8FA-73CB-48D7-621F9EAAA66F}"/>
                  </a:ext>
                </a:extLst>
              </p:cNvPr>
              <p:cNvSpPr txBox="1"/>
              <p:nvPr/>
            </p:nvSpPr>
            <p:spPr>
              <a:xfrm>
                <a:off x="-253123" y="288070"/>
                <a:ext cx="39305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/>
                  <a:t>100-</a:t>
                </a:r>
              </a:p>
            </p:txBody>
          </p:sp>
          <p:sp>
            <p:nvSpPr>
              <p:cNvPr id="17" name="ZoneTexte 25">
                <a:extLst>
                  <a:ext uri="{FF2B5EF4-FFF2-40B4-BE49-F238E27FC236}">
                    <a16:creationId xmlns:a16="http://schemas.microsoft.com/office/drawing/2014/main" id="{D6D24E63-B439-A301-583D-944A7A5BEA04}"/>
                  </a:ext>
                </a:extLst>
              </p:cNvPr>
              <p:cNvSpPr txBox="1"/>
              <p:nvPr/>
            </p:nvSpPr>
            <p:spPr>
              <a:xfrm>
                <a:off x="-189424" y="599873"/>
                <a:ext cx="33534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/>
                  <a:t>55-</a:t>
                </a:r>
              </a:p>
            </p:txBody>
          </p:sp>
        </p:grpSp>
        <p:sp>
          <p:nvSpPr>
            <p:cNvPr id="12" name="ZoneTexte 25">
              <a:extLst>
                <a:ext uri="{FF2B5EF4-FFF2-40B4-BE49-F238E27FC236}">
                  <a16:creationId xmlns:a16="http://schemas.microsoft.com/office/drawing/2014/main" id="{093AB679-7165-C6FB-4A90-094CC5F71C15}"/>
                </a:ext>
              </a:extLst>
            </p:cNvPr>
            <p:cNvSpPr txBox="1"/>
            <p:nvPr/>
          </p:nvSpPr>
          <p:spPr>
            <a:xfrm>
              <a:off x="6012739" y="2318010"/>
              <a:ext cx="4331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CD36</a:t>
              </a: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658BC20-3ECB-0C92-9387-C250D8C91A31}"/>
                </a:ext>
              </a:extLst>
            </p:cNvPr>
            <p:cNvSpPr txBox="1"/>
            <p:nvPr/>
          </p:nvSpPr>
          <p:spPr>
            <a:xfrm>
              <a:off x="6012739" y="2642322"/>
              <a:ext cx="4347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err="1"/>
                <a:t>Actin</a:t>
              </a:r>
              <a:endParaRPr lang="fr-F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17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4" descr="C:\Users\arturo.roca-rivada\Desktop\700.jpg">
            <a:extLst>
              <a:ext uri="{FF2B5EF4-FFF2-40B4-BE49-F238E27FC236}">
                <a16:creationId xmlns:a16="http://schemas.microsoft.com/office/drawing/2014/main" id="{4217D2E3-C4CC-A804-E95C-356DBEC92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163" r="51289" b="83283"/>
          <a:stretch/>
        </p:blipFill>
        <p:spPr bwMode="auto">
          <a:xfrm>
            <a:off x="6589164" y="3402686"/>
            <a:ext cx="3313556" cy="1215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 descr="C:\Users\arturo.roca-rivada\Desktop\700.jpg">
            <a:extLst>
              <a:ext uri="{FF2B5EF4-FFF2-40B4-BE49-F238E27FC236}">
                <a16:creationId xmlns:a16="http://schemas.microsoft.com/office/drawing/2014/main" id="{1C540CAE-A8A1-F736-63F1-2F73B32B7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5" t="-744" r="510" b="81006"/>
          <a:stretch/>
        </p:blipFill>
        <p:spPr bwMode="auto">
          <a:xfrm>
            <a:off x="901332" y="3364694"/>
            <a:ext cx="3500369" cy="14498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arturo.roca-rivada\Desktop\800.jpg">
            <a:extLst>
              <a:ext uri="{FF2B5EF4-FFF2-40B4-BE49-F238E27FC236}">
                <a16:creationId xmlns:a16="http://schemas.microsoft.com/office/drawing/2014/main" id="{5AE6D6A2-ADA2-6F36-0B60-0E58CF26F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8" t="161" r="613" b="84611"/>
          <a:stretch/>
        </p:blipFill>
        <p:spPr bwMode="auto">
          <a:xfrm>
            <a:off x="901321" y="1990409"/>
            <a:ext cx="3458900" cy="1074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arturo.roca-rivada\Desktop\800.jpg">
            <a:extLst>
              <a:ext uri="{FF2B5EF4-FFF2-40B4-BE49-F238E27FC236}">
                <a16:creationId xmlns:a16="http://schemas.microsoft.com/office/drawing/2014/main" id="{36070DB8-BDA1-96A8-037B-DC36443E8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761" r="51472" b="83528"/>
          <a:stretch/>
        </p:blipFill>
        <p:spPr bwMode="auto">
          <a:xfrm>
            <a:off x="6588027" y="1996436"/>
            <a:ext cx="3278052" cy="1215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9"/>
          <p:cNvSpPr txBox="1"/>
          <p:nvPr/>
        </p:nvSpPr>
        <p:spPr>
          <a:xfrm>
            <a:off x="3938712" y="158463"/>
            <a:ext cx="41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4C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96086" y="1187335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/>
              <a:t>Hypothalamus</a:t>
            </a:r>
            <a:r>
              <a:rPr lang="es-ES" sz="1600" b="1" dirty="0"/>
              <a:t> CD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49551" y="1302664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/>
              <a:t>Hypothalamus</a:t>
            </a:r>
            <a:r>
              <a:rPr lang="es-ES" sz="1600" b="1" dirty="0"/>
              <a:t> HFD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D72CB48-154D-46E6-BBBB-478A5089CC19}"/>
              </a:ext>
            </a:extLst>
          </p:cNvPr>
          <p:cNvSpPr txBox="1"/>
          <p:nvPr/>
        </p:nvSpPr>
        <p:spPr>
          <a:xfrm>
            <a:off x="1772945" y="1604827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108D14D5-27B3-425D-8384-76C72867F27F}"/>
              </a:ext>
            </a:extLst>
          </p:cNvPr>
          <p:cNvSpPr txBox="1"/>
          <p:nvPr/>
        </p:nvSpPr>
        <p:spPr>
          <a:xfrm>
            <a:off x="3259467" y="1604827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1BD20B-4583-4D24-AAA8-04289DF90BF6}"/>
              </a:ext>
            </a:extLst>
          </p:cNvPr>
          <p:cNvCxnSpPr/>
          <p:nvPr/>
        </p:nvCxnSpPr>
        <p:spPr>
          <a:xfrm>
            <a:off x="1319916" y="1881826"/>
            <a:ext cx="13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36CD3-8DB1-46F7-AB94-9E0984426BD4}"/>
              </a:ext>
            </a:extLst>
          </p:cNvPr>
          <p:cNvCxnSpPr/>
          <p:nvPr/>
        </p:nvCxnSpPr>
        <p:spPr>
          <a:xfrm>
            <a:off x="2776453" y="1881826"/>
            <a:ext cx="14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5">
            <a:extLst>
              <a:ext uri="{FF2B5EF4-FFF2-40B4-BE49-F238E27FC236}">
                <a16:creationId xmlns:a16="http://schemas.microsoft.com/office/drawing/2014/main" id="{CA26A6D4-7FBC-48BD-A926-933B695AD117}"/>
              </a:ext>
            </a:extLst>
          </p:cNvPr>
          <p:cNvSpPr txBox="1"/>
          <p:nvPr/>
        </p:nvSpPr>
        <p:spPr>
          <a:xfrm>
            <a:off x="4581701" y="2095309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0" name="Flèche droite 86">
            <a:extLst>
              <a:ext uri="{FF2B5EF4-FFF2-40B4-BE49-F238E27FC236}">
                <a16:creationId xmlns:a16="http://schemas.microsoft.com/office/drawing/2014/main" id="{E09A3B17-E5E4-467A-B155-0DAC6F9B92EC}"/>
              </a:ext>
            </a:extLst>
          </p:cNvPr>
          <p:cNvSpPr/>
          <p:nvPr/>
        </p:nvSpPr>
        <p:spPr>
          <a:xfrm flipH="1">
            <a:off x="4401744" y="2239325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1" name="ZoneTexte 85">
            <a:extLst>
              <a:ext uri="{FF2B5EF4-FFF2-40B4-BE49-F238E27FC236}">
                <a16:creationId xmlns:a16="http://schemas.microsoft.com/office/drawing/2014/main" id="{6CB5835D-2641-4EFF-8B4B-9F78641D0197}"/>
              </a:ext>
            </a:extLst>
          </p:cNvPr>
          <p:cNvSpPr txBox="1"/>
          <p:nvPr/>
        </p:nvSpPr>
        <p:spPr>
          <a:xfrm>
            <a:off x="4653498" y="3703972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22" name="Flèche droite 86">
            <a:extLst>
              <a:ext uri="{FF2B5EF4-FFF2-40B4-BE49-F238E27FC236}">
                <a16:creationId xmlns:a16="http://schemas.microsoft.com/office/drawing/2014/main" id="{1C479CD7-7E40-46A8-830C-6DA2042AC784}"/>
              </a:ext>
            </a:extLst>
          </p:cNvPr>
          <p:cNvSpPr/>
          <p:nvPr/>
        </p:nvSpPr>
        <p:spPr>
          <a:xfrm flipH="1">
            <a:off x="4425451" y="3847988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07CD0BE5-829A-41FC-B0BF-4209E255DFC0}"/>
              </a:ext>
            </a:extLst>
          </p:cNvPr>
          <p:cNvSpPr txBox="1"/>
          <p:nvPr/>
        </p:nvSpPr>
        <p:spPr>
          <a:xfrm>
            <a:off x="7296577" y="1682721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8F9E0F94-04BF-4CC9-B61F-7F5326CCC6A1}"/>
              </a:ext>
            </a:extLst>
          </p:cNvPr>
          <p:cNvSpPr txBox="1"/>
          <p:nvPr/>
        </p:nvSpPr>
        <p:spPr>
          <a:xfrm>
            <a:off x="8783099" y="1682721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483A7-E706-45B4-AD5A-37BD2123D271}"/>
              </a:ext>
            </a:extLst>
          </p:cNvPr>
          <p:cNvCxnSpPr/>
          <p:nvPr/>
        </p:nvCxnSpPr>
        <p:spPr>
          <a:xfrm>
            <a:off x="6843548" y="1959720"/>
            <a:ext cx="13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22AF4D-CA4D-4917-9FA1-CCC797312A02}"/>
              </a:ext>
            </a:extLst>
          </p:cNvPr>
          <p:cNvCxnSpPr/>
          <p:nvPr/>
        </p:nvCxnSpPr>
        <p:spPr>
          <a:xfrm>
            <a:off x="8300085" y="1959720"/>
            <a:ext cx="14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85">
            <a:extLst>
              <a:ext uri="{FF2B5EF4-FFF2-40B4-BE49-F238E27FC236}">
                <a16:creationId xmlns:a16="http://schemas.microsoft.com/office/drawing/2014/main" id="{193536DE-8F69-43E8-B226-67FF5EEB629B}"/>
              </a:ext>
            </a:extLst>
          </p:cNvPr>
          <p:cNvSpPr txBox="1"/>
          <p:nvPr/>
        </p:nvSpPr>
        <p:spPr>
          <a:xfrm>
            <a:off x="10081583" y="2208828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8" name="Flèche droite 86">
            <a:extLst>
              <a:ext uri="{FF2B5EF4-FFF2-40B4-BE49-F238E27FC236}">
                <a16:creationId xmlns:a16="http://schemas.microsoft.com/office/drawing/2014/main" id="{A6F531DC-99D6-4226-8C0B-4861F26E1CB3}"/>
              </a:ext>
            </a:extLst>
          </p:cNvPr>
          <p:cNvSpPr/>
          <p:nvPr/>
        </p:nvSpPr>
        <p:spPr>
          <a:xfrm flipH="1">
            <a:off x="9901626" y="2352844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9" name="ZoneTexte 85">
            <a:extLst>
              <a:ext uri="{FF2B5EF4-FFF2-40B4-BE49-F238E27FC236}">
                <a16:creationId xmlns:a16="http://schemas.microsoft.com/office/drawing/2014/main" id="{3EE2D09C-9733-4E34-B4B8-39A126753179}"/>
              </a:ext>
            </a:extLst>
          </p:cNvPr>
          <p:cNvSpPr txBox="1"/>
          <p:nvPr/>
        </p:nvSpPr>
        <p:spPr>
          <a:xfrm>
            <a:off x="10177130" y="3793741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30" name="Flèche droite 86">
            <a:extLst>
              <a:ext uri="{FF2B5EF4-FFF2-40B4-BE49-F238E27FC236}">
                <a16:creationId xmlns:a16="http://schemas.microsoft.com/office/drawing/2014/main" id="{A01EAD54-CC47-49F7-8584-A57F3FE5F8A0}"/>
              </a:ext>
            </a:extLst>
          </p:cNvPr>
          <p:cNvSpPr/>
          <p:nvPr/>
        </p:nvSpPr>
        <p:spPr>
          <a:xfrm flipH="1">
            <a:off x="9949083" y="3914007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8873F3-D4AF-4F32-88A7-8A24AA399847}"/>
              </a:ext>
            </a:extLst>
          </p:cNvPr>
          <p:cNvSpPr txBox="1"/>
          <p:nvPr/>
        </p:nvSpPr>
        <p:spPr>
          <a:xfrm>
            <a:off x="443050" y="587390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112C82-F7FD-417D-BCE4-F7B5B339B5DA}"/>
              </a:ext>
            </a:extLst>
          </p:cNvPr>
          <p:cNvSpPr txBox="1"/>
          <p:nvPr/>
        </p:nvSpPr>
        <p:spPr>
          <a:xfrm>
            <a:off x="6946354" y="585834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94B6AC4E-A0DE-1C59-93F2-CDBB1C03DC37}"/>
              </a:ext>
            </a:extLst>
          </p:cNvPr>
          <p:cNvSpPr/>
          <p:nvPr/>
        </p:nvSpPr>
        <p:spPr>
          <a:xfrm>
            <a:off x="1140657" y="2173203"/>
            <a:ext cx="3075796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CE9FB2D-FAF0-3C9C-0BE6-C5A8A3E7874E}"/>
              </a:ext>
            </a:extLst>
          </p:cNvPr>
          <p:cNvSpPr/>
          <p:nvPr/>
        </p:nvSpPr>
        <p:spPr>
          <a:xfrm>
            <a:off x="1166118" y="3781866"/>
            <a:ext cx="3100858" cy="2547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90EDE2A1-74E3-9C3A-9F2A-0601DF8A8274}"/>
              </a:ext>
            </a:extLst>
          </p:cNvPr>
          <p:cNvSpPr/>
          <p:nvPr/>
        </p:nvSpPr>
        <p:spPr>
          <a:xfrm>
            <a:off x="6708133" y="2216743"/>
            <a:ext cx="3082476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39BEE9CA-2871-E3FC-6D30-10E6F597C4EA}"/>
              </a:ext>
            </a:extLst>
          </p:cNvPr>
          <p:cNvSpPr/>
          <p:nvPr/>
        </p:nvSpPr>
        <p:spPr>
          <a:xfrm>
            <a:off x="6703973" y="3796159"/>
            <a:ext cx="3090735" cy="293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2" name="ZoneTexte 25">
            <a:extLst>
              <a:ext uri="{FF2B5EF4-FFF2-40B4-BE49-F238E27FC236}">
                <a16:creationId xmlns:a16="http://schemas.microsoft.com/office/drawing/2014/main" id="{4F419987-A290-637E-C3F7-90F0F5B94F38}"/>
              </a:ext>
            </a:extLst>
          </p:cNvPr>
          <p:cNvSpPr txBox="1"/>
          <p:nvPr/>
        </p:nvSpPr>
        <p:spPr>
          <a:xfrm>
            <a:off x="622518" y="183582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53" name="ZoneTexte 25">
            <a:extLst>
              <a:ext uri="{FF2B5EF4-FFF2-40B4-BE49-F238E27FC236}">
                <a16:creationId xmlns:a16="http://schemas.microsoft.com/office/drawing/2014/main" id="{46F707A0-C989-0F4C-F701-2C1C3F57FD91}"/>
              </a:ext>
            </a:extLst>
          </p:cNvPr>
          <p:cNvSpPr txBox="1"/>
          <p:nvPr/>
        </p:nvSpPr>
        <p:spPr>
          <a:xfrm>
            <a:off x="660618" y="213968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sp>
        <p:nvSpPr>
          <p:cNvPr id="54" name="ZoneTexte 25">
            <a:extLst>
              <a:ext uri="{FF2B5EF4-FFF2-40B4-BE49-F238E27FC236}">
                <a16:creationId xmlns:a16="http://schemas.microsoft.com/office/drawing/2014/main" id="{80669A8B-A625-C7B5-9FE8-046E78A97B49}"/>
              </a:ext>
            </a:extLst>
          </p:cNvPr>
          <p:cNvSpPr txBox="1"/>
          <p:nvPr/>
        </p:nvSpPr>
        <p:spPr>
          <a:xfrm>
            <a:off x="648104" y="3605174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sp>
        <p:nvSpPr>
          <p:cNvPr id="55" name="ZoneTexte 25">
            <a:extLst>
              <a:ext uri="{FF2B5EF4-FFF2-40B4-BE49-F238E27FC236}">
                <a16:creationId xmlns:a16="http://schemas.microsoft.com/office/drawing/2014/main" id="{40A80047-E8FA-1E2F-0BA3-2B429AACA349}"/>
              </a:ext>
            </a:extLst>
          </p:cNvPr>
          <p:cNvSpPr txBox="1"/>
          <p:nvPr/>
        </p:nvSpPr>
        <p:spPr>
          <a:xfrm>
            <a:off x="6337518" y="182058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56" name="ZoneTexte 25">
            <a:extLst>
              <a:ext uri="{FF2B5EF4-FFF2-40B4-BE49-F238E27FC236}">
                <a16:creationId xmlns:a16="http://schemas.microsoft.com/office/drawing/2014/main" id="{A993418D-9408-224C-2931-1A2E9F8B05D4}"/>
              </a:ext>
            </a:extLst>
          </p:cNvPr>
          <p:cNvSpPr txBox="1"/>
          <p:nvPr/>
        </p:nvSpPr>
        <p:spPr>
          <a:xfrm>
            <a:off x="6375618" y="214237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sp>
        <p:nvSpPr>
          <p:cNvPr id="57" name="ZoneTexte 25">
            <a:extLst>
              <a:ext uri="{FF2B5EF4-FFF2-40B4-BE49-F238E27FC236}">
                <a16:creationId xmlns:a16="http://schemas.microsoft.com/office/drawing/2014/main" id="{AFD34005-9A8B-DA6F-A9FC-8F1AA4E0FD0A}"/>
              </a:ext>
            </a:extLst>
          </p:cNvPr>
          <p:cNvSpPr txBox="1"/>
          <p:nvPr/>
        </p:nvSpPr>
        <p:spPr>
          <a:xfrm>
            <a:off x="6291603" y="365114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228B15A7-D449-FC0F-F178-254C91D1A75E}"/>
              </a:ext>
            </a:extLst>
          </p:cNvPr>
          <p:cNvGrpSpPr/>
          <p:nvPr/>
        </p:nvGrpSpPr>
        <p:grpSpPr>
          <a:xfrm>
            <a:off x="2142826" y="5724728"/>
            <a:ext cx="2474899" cy="751254"/>
            <a:chOff x="100911" y="5332914"/>
            <a:chExt cx="2474899" cy="751254"/>
          </a:xfrm>
        </p:grpSpPr>
        <p:pic>
          <p:nvPicPr>
            <p:cNvPr id="69" name="Picture 2" descr="C:\Users\arturo.roca-rivada\Desktop\800.jpg">
              <a:extLst>
                <a:ext uri="{FF2B5EF4-FFF2-40B4-BE49-F238E27FC236}">
                  <a16:creationId xmlns:a16="http://schemas.microsoft.com/office/drawing/2014/main" id="{D9896094-87E6-F33A-B116-45692DEC1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8" t="3003" r="2146" b="92152"/>
            <a:stretch/>
          </p:blipFill>
          <p:spPr bwMode="auto">
            <a:xfrm>
              <a:off x="456440" y="5634560"/>
              <a:ext cx="1700522" cy="1835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5" descr="C:\Users\arturo.roca-rivada\Desktop\700.jpg">
              <a:extLst>
                <a:ext uri="{FF2B5EF4-FFF2-40B4-BE49-F238E27FC236}">
                  <a16:creationId xmlns:a16="http://schemas.microsoft.com/office/drawing/2014/main" id="{15EE3EEC-4890-26D6-1E76-F0DB43D49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6" t="4387" r="1939" b="91461"/>
            <a:stretch/>
          </p:blipFill>
          <p:spPr bwMode="auto">
            <a:xfrm>
              <a:off x="456440" y="5868433"/>
              <a:ext cx="1700522" cy="163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1" name="Straight Connector 23">
              <a:extLst>
                <a:ext uri="{FF2B5EF4-FFF2-40B4-BE49-F238E27FC236}">
                  <a16:creationId xmlns:a16="http://schemas.microsoft.com/office/drawing/2014/main" id="{BC9D3CD0-D9D3-1CC0-182B-3643D58EBD7E}"/>
                </a:ext>
              </a:extLst>
            </p:cNvPr>
            <p:cNvCxnSpPr>
              <a:cxnSpLocks/>
            </p:cNvCxnSpPr>
            <p:nvPr/>
          </p:nvCxnSpPr>
          <p:spPr>
            <a:xfrm>
              <a:off x="1345398" y="5332914"/>
              <a:ext cx="0" cy="69902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24">
              <a:extLst>
                <a:ext uri="{FF2B5EF4-FFF2-40B4-BE49-F238E27FC236}">
                  <a16:creationId xmlns:a16="http://schemas.microsoft.com/office/drawing/2014/main" id="{21465A2C-19A8-406A-AB79-8E3D1F093771}"/>
                </a:ext>
              </a:extLst>
            </p:cNvPr>
            <p:cNvSpPr txBox="1"/>
            <p:nvPr/>
          </p:nvSpPr>
          <p:spPr>
            <a:xfrm>
              <a:off x="100911" y="5394509"/>
              <a:ext cx="375761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73" name="TextBox 25">
              <a:extLst>
                <a:ext uri="{FF2B5EF4-FFF2-40B4-BE49-F238E27FC236}">
                  <a16:creationId xmlns:a16="http://schemas.microsoft.com/office/drawing/2014/main" id="{BE081F3B-0891-0A7E-0270-ADB2CF4005C8}"/>
                </a:ext>
              </a:extLst>
            </p:cNvPr>
            <p:cNvSpPr txBox="1"/>
            <p:nvPr/>
          </p:nvSpPr>
          <p:spPr>
            <a:xfrm>
              <a:off x="209011" y="5533015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74" name="TextBox 26">
              <a:extLst>
                <a:ext uri="{FF2B5EF4-FFF2-40B4-BE49-F238E27FC236}">
                  <a16:creationId xmlns:a16="http://schemas.microsoft.com/office/drawing/2014/main" id="{6CF6E31B-4B38-65AC-B313-2B1E2A48DA5F}"/>
                </a:ext>
              </a:extLst>
            </p:cNvPr>
            <p:cNvSpPr txBox="1"/>
            <p:nvPr/>
          </p:nvSpPr>
          <p:spPr>
            <a:xfrm>
              <a:off x="221576" y="5755783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75" name="TextBox 27">
              <a:extLst>
                <a:ext uri="{FF2B5EF4-FFF2-40B4-BE49-F238E27FC236}">
                  <a16:creationId xmlns:a16="http://schemas.microsoft.com/office/drawing/2014/main" id="{75314EB9-5BAD-F4C1-B9C7-47073E6759D1}"/>
                </a:ext>
              </a:extLst>
            </p:cNvPr>
            <p:cNvSpPr txBox="1"/>
            <p:nvPr/>
          </p:nvSpPr>
          <p:spPr>
            <a:xfrm>
              <a:off x="2112284" y="5642536"/>
              <a:ext cx="463526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76" name="TextBox 28">
              <a:extLst>
                <a:ext uri="{FF2B5EF4-FFF2-40B4-BE49-F238E27FC236}">
                  <a16:creationId xmlns:a16="http://schemas.microsoft.com/office/drawing/2014/main" id="{88B86C78-2591-B75B-901F-55F3139EA8E8}"/>
                </a:ext>
              </a:extLst>
            </p:cNvPr>
            <p:cNvSpPr txBox="1"/>
            <p:nvPr/>
          </p:nvSpPr>
          <p:spPr>
            <a:xfrm>
              <a:off x="2112284" y="5848481"/>
              <a:ext cx="366010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5FAE159B-D604-EC0F-F5E1-F104DF188FDE}"/>
              </a:ext>
            </a:extLst>
          </p:cNvPr>
          <p:cNvGrpSpPr/>
          <p:nvPr/>
        </p:nvGrpSpPr>
        <p:grpSpPr>
          <a:xfrm>
            <a:off x="8596828" y="5528677"/>
            <a:ext cx="2459178" cy="851581"/>
            <a:chOff x="116632" y="7392827"/>
            <a:chExt cx="2459178" cy="851581"/>
          </a:xfrm>
        </p:grpSpPr>
        <p:pic>
          <p:nvPicPr>
            <p:cNvPr id="78" name="Picture 2" descr="C:\Users\arturo.roca-rivada\Desktop\800.jpg">
              <a:extLst>
                <a:ext uri="{FF2B5EF4-FFF2-40B4-BE49-F238E27FC236}">
                  <a16:creationId xmlns:a16="http://schemas.microsoft.com/office/drawing/2014/main" id="{42329227-35E3-6EB1-48FC-E2F4BFB187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3" r="52563" b="92407"/>
            <a:stretch/>
          </p:blipFill>
          <p:spPr bwMode="auto">
            <a:xfrm>
              <a:off x="459937" y="7773896"/>
              <a:ext cx="1703473" cy="1935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C:\Users\arturo.roca-rivada\Desktop\700.jpg">
              <a:extLst>
                <a:ext uri="{FF2B5EF4-FFF2-40B4-BE49-F238E27FC236}">
                  <a16:creationId xmlns:a16="http://schemas.microsoft.com/office/drawing/2014/main" id="{0DDA8C03-DCE5-494C-4471-6B7968161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" t="5166" r="52097" b="90682"/>
            <a:stretch/>
          </p:blipFill>
          <p:spPr bwMode="auto">
            <a:xfrm>
              <a:off x="459937" y="8009834"/>
              <a:ext cx="1703473" cy="163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129">
              <a:extLst>
                <a:ext uri="{FF2B5EF4-FFF2-40B4-BE49-F238E27FC236}">
                  <a16:creationId xmlns:a16="http://schemas.microsoft.com/office/drawing/2014/main" id="{8B9CC00D-CF7D-3C3F-DB4B-DB1B3870931B}"/>
                </a:ext>
              </a:extLst>
            </p:cNvPr>
            <p:cNvSpPr txBox="1"/>
            <p:nvPr/>
          </p:nvSpPr>
          <p:spPr>
            <a:xfrm>
              <a:off x="116632" y="7524328"/>
              <a:ext cx="375761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81" name="TextBox 130">
              <a:extLst>
                <a:ext uri="{FF2B5EF4-FFF2-40B4-BE49-F238E27FC236}">
                  <a16:creationId xmlns:a16="http://schemas.microsoft.com/office/drawing/2014/main" id="{95E31E71-8C06-A811-FD6B-19CE0CF0C2BA}"/>
                </a:ext>
              </a:extLst>
            </p:cNvPr>
            <p:cNvSpPr txBox="1"/>
            <p:nvPr/>
          </p:nvSpPr>
          <p:spPr>
            <a:xfrm>
              <a:off x="205344" y="7698322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82" name="TextBox 131">
              <a:extLst>
                <a:ext uri="{FF2B5EF4-FFF2-40B4-BE49-F238E27FC236}">
                  <a16:creationId xmlns:a16="http://schemas.microsoft.com/office/drawing/2014/main" id="{4BA01A2C-0E6E-3EEC-8FE3-82CEC33C73AE}"/>
                </a:ext>
              </a:extLst>
            </p:cNvPr>
            <p:cNvSpPr txBox="1"/>
            <p:nvPr/>
          </p:nvSpPr>
          <p:spPr>
            <a:xfrm>
              <a:off x="201276" y="7901842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83" name="TextBox 132">
              <a:extLst>
                <a:ext uri="{FF2B5EF4-FFF2-40B4-BE49-F238E27FC236}">
                  <a16:creationId xmlns:a16="http://schemas.microsoft.com/office/drawing/2014/main" id="{CA6CD00C-5035-D11E-BE2E-5FC0A6AEA93A}"/>
                </a:ext>
              </a:extLst>
            </p:cNvPr>
            <p:cNvSpPr txBox="1"/>
            <p:nvPr/>
          </p:nvSpPr>
          <p:spPr>
            <a:xfrm>
              <a:off x="2112284" y="7768072"/>
              <a:ext cx="463526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84" name="TextBox 133">
              <a:extLst>
                <a:ext uri="{FF2B5EF4-FFF2-40B4-BE49-F238E27FC236}">
                  <a16:creationId xmlns:a16="http://schemas.microsoft.com/office/drawing/2014/main" id="{21885AF7-8558-2457-CF97-788D37E339E2}"/>
                </a:ext>
              </a:extLst>
            </p:cNvPr>
            <p:cNvSpPr txBox="1"/>
            <p:nvPr/>
          </p:nvSpPr>
          <p:spPr>
            <a:xfrm>
              <a:off x="2112284" y="8008721"/>
              <a:ext cx="366010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  <p:cxnSp>
          <p:nvCxnSpPr>
            <p:cNvPr id="85" name="Straight Connector 62">
              <a:extLst>
                <a:ext uri="{FF2B5EF4-FFF2-40B4-BE49-F238E27FC236}">
                  <a16:creationId xmlns:a16="http://schemas.microsoft.com/office/drawing/2014/main" id="{DD59614B-D4C5-D50D-00D0-EF3C5FA97A73}"/>
                </a:ext>
              </a:extLst>
            </p:cNvPr>
            <p:cNvCxnSpPr>
              <a:cxnSpLocks/>
            </p:cNvCxnSpPr>
            <p:nvPr/>
          </p:nvCxnSpPr>
          <p:spPr>
            <a:xfrm>
              <a:off x="1331151" y="7392827"/>
              <a:ext cx="0" cy="78050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177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8" descr="C:\Users\arturo.roca-rivada\Desktop\700.jpg">
            <a:extLst>
              <a:ext uri="{FF2B5EF4-FFF2-40B4-BE49-F238E27FC236}">
                <a16:creationId xmlns:a16="http://schemas.microsoft.com/office/drawing/2014/main" id="{ADF7FD29-E175-24E1-90CB-E20C22664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6" t="50471" r="13502" b="16368"/>
          <a:stretch/>
        </p:blipFill>
        <p:spPr bwMode="auto">
          <a:xfrm>
            <a:off x="6373889" y="3050562"/>
            <a:ext cx="2715011" cy="23751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arturo.roca-rivada\Desktop\800.jpg">
            <a:extLst>
              <a:ext uri="{FF2B5EF4-FFF2-40B4-BE49-F238E27FC236}">
                <a16:creationId xmlns:a16="http://schemas.microsoft.com/office/drawing/2014/main" id="{0E732B2B-59CC-593C-E6EA-E4266EF66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47239" r="58812" b="25249"/>
          <a:stretch/>
        </p:blipFill>
        <p:spPr bwMode="auto">
          <a:xfrm>
            <a:off x="6370900" y="1013326"/>
            <a:ext cx="2725661" cy="189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" descr="C:\Users\arturo.roca-rivada\Desktop\800.jpg">
            <a:extLst>
              <a:ext uri="{FF2B5EF4-FFF2-40B4-BE49-F238E27FC236}">
                <a16:creationId xmlns:a16="http://schemas.microsoft.com/office/drawing/2014/main" id="{2D825691-0699-9CB6-C0E9-707A8801A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7" t="51173" r="15344" b="21093"/>
          <a:stretch/>
        </p:blipFill>
        <p:spPr bwMode="auto">
          <a:xfrm>
            <a:off x="1041881" y="985041"/>
            <a:ext cx="2843061" cy="191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C:\Users\arturo.roca-rivada\Desktop\700.jpg">
            <a:extLst>
              <a:ext uri="{FF2B5EF4-FFF2-40B4-BE49-F238E27FC236}">
                <a16:creationId xmlns:a16="http://schemas.microsoft.com/office/drawing/2014/main" id="{26A698F7-AC5D-943F-AB94-F7AC73CAF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" t="46213" r="57592" b="22694"/>
          <a:stretch/>
        </p:blipFill>
        <p:spPr bwMode="auto">
          <a:xfrm>
            <a:off x="1041881" y="3130072"/>
            <a:ext cx="2843061" cy="22269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9"/>
          <p:cNvSpPr txBox="1"/>
          <p:nvPr/>
        </p:nvSpPr>
        <p:spPr>
          <a:xfrm>
            <a:off x="3605590" y="-6454"/>
            <a:ext cx="41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Full unedited gels for Figure 4C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96086" y="274296"/>
            <a:ext cx="87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/>
              <a:t>Liver</a:t>
            </a:r>
            <a:r>
              <a:rPr lang="es-ES" sz="1600" b="1" dirty="0"/>
              <a:t> CD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49551" y="328264"/>
            <a:ext cx="99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/>
              <a:t>Liver</a:t>
            </a:r>
            <a:r>
              <a:rPr lang="es-ES" sz="1600" b="1" dirty="0"/>
              <a:t> HFD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64B3F83-77D3-4BDE-87F9-668540353F88}"/>
              </a:ext>
            </a:extLst>
          </p:cNvPr>
          <p:cNvSpPr txBox="1"/>
          <p:nvPr/>
        </p:nvSpPr>
        <p:spPr>
          <a:xfrm>
            <a:off x="6917270" y="635148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C8F41C4-3DBA-4D14-B21D-3C3BA62B17A9}"/>
              </a:ext>
            </a:extLst>
          </p:cNvPr>
          <p:cNvSpPr txBox="1"/>
          <p:nvPr/>
        </p:nvSpPr>
        <p:spPr>
          <a:xfrm>
            <a:off x="8166727" y="628374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F85CF0-920E-48D9-A9BE-AA576AE256F9}"/>
              </a:ext>
            </a:extLst>
          </p:cNvPr>
          <p:cNvCxnSpPr/>
          <p:nvPr/>
        </p:nvCxnSpPr>
        <p:spPr>
          <a:xfrm>
            <a:off x="6657324" y="912147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38DA09-2047-4AAA-B049-4C95E4050EA6}"/>
              </a:ext>
            </a:extLst>
          </p:cNvPr>
          <p:cNvCxnSpPr/>
          <p:nvPr/>
        </p:nvCxnSpPr>
        <p:spPr>
          <a:xfrm>
            <a:off x="7831143" y="912147"/>
            <a:ext cx="11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5">
            <a:extLst>
              <a:ext uri="{FF2B5EF4-FFF2-40B4-BE49-F238E27FC236}">
                <a16:creationId xmlns:a16="http://schemas.microsoft.com/office/drawing/2014/main" id="{D42D8CD1-2368-4A57-B5EA-3591C62E6C00}"/>
              </a:ext>
            </a:extLst>
          </p:cNvPr>
          <p:cNvSpPr txBox="1"/>
          <p:nvPr/>
        </p:nvSpPr>
        <p:spPr>
          <a:xfrm>
            <a:off x="9417798" y="2033256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0" name="Flèche droite 86">
            <a:extLst>
              <a:ext uri="{FF2B5EF4-FFF2-40B4-BE49-F238E27FC236}">
                <a16:creationId xmlns:a16="http://schemas.microsoft.com/office/drawing/2014/main" id="{D8E38FB9-3B50-438C-907B-7F0D01A68CF9}"/>
              </a:ext>
            </a:extLst>
          </p:cNvPr>
          <p:cNvSpPr/>
          <p:nvPr/>
        </p:nvSpPr>
        <p:spPr>
          <a:xfrm flipH="1">
            <a:off x="9237841" y="2160338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1" name="ZoneTexte 85">
            <a:extLst>
              <a:ext uri="{FF2B5EF4-FFF2-40B4-BE49-F238E27FC236}">
                <a16:creationId xmlns:a16="http://schemas.microsoft.com/office/drawing/2014/main" id="{F37093EA-9AE9-4E17-854B-D8EDEB38554F}"/>
              </a:ext>
            </a:extLst>
          </p:cNvPr>
          <p:cNvSpPr txBox="1"/>
          <p:nvPr/>
        </p:nvSpPr>
        <p:spPr>
          <a:xfrm>
            <a:off x="9388089" y="4236369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22" name="Flèche droite 86">
            <a:extLst>
              <a:ext uri="{FF2B5EF4-FFF2-40B4-BE49-F238E27FC236}">
                <a16:creationId xmlns:a16="http://schemas.microsoft.com/office/drawing/2014/main" id="{D24584AA-CB2E-4A1B-8874-89A9C82FCC5D}"/>
              </a:ext>
            </a:extLst>
          </p:cNvPr>
          <p:cNvSpPr/>
          <p:nvPr/>
        </p:nvSpPr>
        <p:spPr>
          <a:xfrm flipH="1">
            <a:off x="9202377" y="4363451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7E112DDE-A4E8-4FA0-A842-88B14A6C4A21}"/>
              </a:ext>
            </a:extLst>
          </p:cNvPr>
          <p:cNvSpPr txBox="1"/>
          <p:nvPr/>
        </p:nvSpPr>
        <p:spPr>
          <a:xfrm>
            <a:off x="1742246" y="570800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WT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657FBFB-714C-4956-A67F-60A7A6E6B2FE}"/>
              </a:ext>
            </a:extLst>
          </p:cNvPr>
          <p:cNvSpPr txBox="1"/>
          <p:nvPr/>
        </p:nvSpPr>
        <p:spPr>
          <a:xfrm>
            <a:off x="3110453" y="564026"/>
            <a:ext cx="36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KO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489B70-CC13-4775-8BDE-616ABDF50D67}"/>
              </a:ext>
            </a:extLst>
          </p:cNvPr>
          <p:cNvCxnSpPr/>
          <p:nvPr/>
        </p:nvCxnSpPr>
        <p:spPr>
          <a:xfrm>
            <a:off x="1458550" y="847799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E23D0A-29AA-4417-B35B-1700F00826FA}"/>
              </a:ext>
            </a:extLst>
          </p:cNvPr>
          <p:cNvCxnSpPr/>
          <p:nvPr/>
        </p:nvCxnSpPr>
        <p:spPr>
          <a:xfrm>
            <a:off x="2656119" y="847799"/>
            <a:ext cx="11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85">
            <a:extLst>
              <a:ext uri="{FF2B5EF4-FFF2-40B4-BE49-F238E27FC236}">
                <a16:creationId xmlns:a16="http://schemas.microsoft.com/office/drawing/2014/main" id="{19D5AE15-917E-4E2C-89B4-BBDFD2F2FB71}"/>
              </a:ext>
            </a:extLst>
          </p:cNvPr>
          <p:cNvSpPr txBox="1"/>
          <p:nvPr/>
        </p:nvSpPr>
        <p:spPr>
          <a:xfrm>
            <a:off x="4212511" y="2075584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pJNK1</a:t>
            </a:r>
            <a:endParaRPr lang="fr-FR" sz="1400" b="1" dirty="0"/>
          </a:p>
        </p:txBody>
      </p:sp>
      <p:sp>
        <p:nvSpPr>
          <p:cNvPr id="28" name="Flèche droite 86">
            <a:extLst>
              <a:ext uri="{FF2B5EF4-FFF2-40B4-BE49-F238E27FC236}">
                <a16:creationId xmlns:a16="http://schemas.microsoft.com/office/drawing/2014/main" id="{4C8CAA06-3376-4383-B081-25FD702B239D}"/>
              </a:ext>
            </a:extLst>
          </p:cNvPr>
          <p:cNvSpPr/>
          <p:nvPr/>
        </p:nvSpPr>
        <p:spPr>
          <a:xfrm flipH="1">
            <a:off x="4032554" y="2219600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9" name="ZoneTexte 85">
            <a:extLst>
              <a:ext uri="{FF2B5EF4-FFF2-40B4-BE49-F238E27FC236}">
                <a16:creationId xmlns:a16="http://schemas.microsoft.com/office/drawing/2014/main" id="{165CDBCB-D6ED-4368-B421-756BB9089477}"/>
              </a:ext>
            </a:extLst>
          </p:cNvPr>
          <p:cNvSpPr txBox="1"/>
          <p:nvPr/>
        </p:nvSpPr>
        <p:spPr>
          <a:xfrm>
            <a:off x="4172825" y="4238125"/>
            <a:ext cx="55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JNK1</a:t>
            </a:r>
            <a:endParaRPr lang="fr-FR" sz="1400" b="1" dirty="0"/>
          </a:p>
        </p:txBody>
      </p:sp>
      <p:sp>
        <p:nvSpPr>
          <p:cNvPr id="30" name="Flèche droite 86">
            <a:extLst>
              <a:ext uri="{FF2B5EF4-FFF2-40B4-BE49-F238E27FC236}">
                <a16:creationId xmlns:a16="http://schemas.microsoft.com/office/drawing/2014/main" id="{E1880176-55A8-4C69-B0FB-014F69CDC8A4}"/>
              </a:ext>
            </a:extLst>
          </p:cNvPr>
          <p:cNvSpPr/>
          <p:nvPr/>
        </p:nvSpPr>
        <p:spPr>
          <a:xfrm flipH="1">
            <a:off x="3944778" y="4382141"/>
            <a:ext cx="216024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F6F88B-65E1-4A72-BFD9-78F3379578F0}"/>
              </a:ext>
            </a:extLst>
          </p:cNvPr>
          <p:cNvSpPr txBox="1"/>
          <p:nvPr/>
        </p:nvSpPr>
        <p:spPr>
          <a:xfrm>
            <a:off x="443050" y="610442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978B78-EE10-4D64-8D71-55BDDBB39E45}"/>
              </a:ext>
            </a:extLst>
          </p:cNvPr>
          <p:cNvSpPr txBox="1"/>
          <p:nvPr/>
        </p:nvSpPr>
        <p:spPr>
          <a:xfrm>
            <a:off x="5978614" y="6043147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Original figure: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1402BC56-71F7-D6E5-2569-2FA92C70994D}"/>
              </a:ext>
            </a:extLst>
          </p:cNvPr>
          <p:cNvSpPr/>
          <p:nvPr/>
        </p:nvSpPr>
        <p:spPr>
          <a:xfrm>
            <a:off x="1294872" y="2055448"/>
            <a:ext cx="2495060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0056765-E695-7C02-E030-814FDC8BB9B1}"/>
              </a:ext>
            </a:extLst>
          </p:cNvPr>
          <p:cNvSpPr/>
          <p:nvPr/>
        </p:nvSpPr>
        <p:spPr>
          <a:xfrm>
            <a:off x="1294872" y="4228352"/>
            <a:ext cx="2472806" cy="317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056317DF-2D4B-F3BC-4281-95E1E0A6F837}"/>
              </a:ext>
            </a:extLst>
          </p:cNvPr>
          <p:cNvSpPr/>
          <p:nvPr/>
        </p:nvSpPr>
        <p:spPr>
          <a:xfrm>
            <a:off x="6487352" y="1968362"/>
            <a:ext cx="2536906" cy="387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25F4027B-6672-B50D-E892-4631B82567FC}"/>
              </a:ext>
            </a:extLst>
          </p:cNvPr>
          <p:cNvSpPr/>
          <p:nvPr/>
        </p:nvSpPr>
        <p:spPr>
          <a:xfrm>
            <a:off x="6492978" y="4205791"/>
            <a:ext cx="2519719" cy="317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11" name="ZoneTexte 25">
            <a:extLst>
              <a:ext uri="{FF2B5EF4-FFF2-40B4-BE49-F238E27FC236}">
                <a16:creationId xmlns:a16="http://schemas.microsoft.com/office/drawing/2014/main" id="{9EBEA468-7304-0119-FC8C-C1A98B602240}"/>
              </a:ext>
            </a:extLst>
          </p:cNvPr>
          <p:cNvSpPr txBox="1"/>
          <p:nvPr/>
        </p:nvSpPr>
        <p:spPr>
          <a:xfrm>
            <a:off x="6086058" y="78426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52" name="ZoneTexte 25">
            <a:extLst>
              <a:ext uri="{FF2B5EF4-FFF2-40B4-BE49-F238E27FC236}">
                <a16:creationId xmlns:a16="http://schemas.microsoft.com/office/drawing/2014/main" id="{3EAB6395-883C-09BC-0B0F-DCE1A606922A}"/>
              </a:ext>
            </a:extLst>
          </p:cNvPr>
          <p:cNvSpPr txBox="1"/>
          <p:nvPr/>
        </p:nvSpPr>
        <p:spPr>
          <a:xfrm>
            <a:off x="6090339" y="4061477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sp>
        <p:nvSpPr>
          <p:cNvPr id="53" name="ZoneTexte 25">
            <a:extLst>
              <a:ext uri="{FF2B5EF4-FFF2-40B4-BE49-F238E27FC236}">
                <a16:creationId xmlns:a16="http://schemas.microsoft.com/office/drawing/2014/main" id="{25FB4533-5986-4F2A-75F0-FE52FD56A2D5}"/>
              </a:ext>
            </a:extLst>
          </p:cNvPr>
          <p:cNvSpPr txBox="1"/>
          <p:nvPr/>
        </p:nvSpPr>
        <p:spPr>
          <a:xfrm>
            <a:off x="797778" y="71568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kDa</a:t>
            </a:r>
          </a:p>
        </p:txBody>
      </p:sp>
      <p:sp>
        <p:nvSpPr>
          <p:cNvPr id="54" name="ZoneTexte 25">
            <a:extLst>
              <a:ext uri="{FF2B5EF4-FFF2-40B4-BE49-F238E27FC236}">
                <a16:creationId xmlns:a16="http://schemas.microsoft.com/office/drawing/2014/main" id="{C5C68ED9-85D3-EA67-E384-6627A0106250}"/>
              </a:ext>
            </a:extLst>
          </p:cNvPr>
          <p:cNvSpPr txBox="1"/>
          <p:nvPr/>
        </p:nvSpPr>
        <p:spPr>
          <a:xfrm>
            <a:off x="797580" y="1890495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sp>
        <p:nvSpPr>
          <p:cNvPr id="55" name="ZoneTexte 25">
            <a:extLst>
              <a:ext uri="{FF2B5EF4-FFF2-40B4-BE49-F238E27FC236}">
                <a16:creationId xmlns:a16="http://schemas.microsoft.com/office/drawing/2014/main" id="{BAA38BC5-8E58-E340-2968-A4C7D29FCC16}"/>
              </a:ext>
            </a:extLst>
          </p:cNvPr>
          <p:cNvSpPr txBox="1"/>
          <p:nvPr/>
        </p:nvSpPr>
        <p:spPr>
          <a:xfrm>
            <a:off x="775103" y="4050534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54EE24-0015-616F-36A6-58500DD3DB0D}"/>
              </a:ext>
            </a:extLst>
          </p:cNvPr>
          <p:cNvGrpSpPr/>
          <p:nvPr/>
        </p:nvGrpSpPr>
        <p:grpSpPr>
          <a:xfrm>
            <a:off x="2548617" y="5837149"/>
            <a:ext cx="2175961" cy="739743"/>
            <a:chOff x="2549183" y="5344425"/>
            <a:chExt cx="2175961" cy="739743"/>
          </a:xfrm>
        </p:grpSpPr>
        <p:pic>
          <p:nvPicPr>
            <p:cNvPr id="16" name="Picture 8" descr="C:\Users\arturo.roca-rivada\Desktop\700.jpg">
              <a:extLst>
                <a:ext uri="{FF2B5EF4-FFF2-40B4-BE49-F238E27FC236}">
                  <a16:creationId xmlns:a16="http://schemas.microsoft.com/office/drawing/2014/main" id="{CAF044E3-DE10-D7F9-49C7-A78AAE932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" t="61972" r="59378" b="33550"/>
            <a:stretch/>
          </p:blipFill>
          <p:spPr bwMode="auto">
            <a:xfrm>
              <a:off x="2939449" y="5857629"/>
              <a:ext cx="1351180" cy="176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C:\Users\arturo.roca-rivada\Desktop\800.jpg">
              <a:extLst>
                <a:ext uri="{FF2B5EF4-FFF2-40B4-BE49-F238E27FC236}">
                  <a16:creationId xmlns:a16="http://schemas.microsoft.com/office/drawing/2014/main" id="{925DF92C-C7FA-3B19-AB83-D9D415F9B9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38" t="67130" r="16736" b="28068"/>
            <a:stretch/>
          </p:blipFill>
          <p:spPr bwMode="auto">
            <a:xfrm>
              <a:off x="2939449" y="5646204"/>
              <a:ext cx="1351180" cy="181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54ABF7CA-BC87-C935-2669-399FC283A3AA}"/>
                </a:ext>
              </a:extLst>
            </p:cNvPr>
            <p:cNvSpPr txBox="1"/>
            <p:nvPr/>
          </p:nvSpPr>
          <p:spPr>
            <a:xfrm>
              <a:off x="2549183" y="5416433"/>
              <a:ext cx="375761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56" name="TextBox 36">
              <a:extLst>
                <a:ext uri="{FF2B5EF4-FFF2-40B4-BE49-F238E27FC236}">
                  <a16:creationId xmlns:a16="http://schemas.microsoft.com/office/drawing/2014/main" id="{1AB20BAF-0F73-4074-6073-4461BDD8813F}"/>
                </a:ext>
              </a:extLst>
            </p:cNvPr>
            <p:cNvSpPr txBox="1"/>
            <p:nvPr/>
          </p:nvSpPr>
          <p:spPr>
            <a:xfrm>
              <a:off x="2702325" y="5544309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8A96BB7E-3F93-C28B-31C1-6D8CFD5FA905}"/>
                </a:ext>
              </a:extLst>
            </p:cNvPr>
            <p:cNvSpPr txBox="1"/>
            <p:nvPr/>
          </p:nvSpPr>
          <p:spPr>
            <a:xfrm>
              <a:off x="2702325" y="5745525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66" name="TextBox 42">
              <a:extLst>
                <a:ext uri="{FF2B5EF4-FFF2-40B4-BE49-F238E27FC236}">
                  <a16:creationId xmlns:a16="http://schemas.microsoft.com/office/drawing/2014/main" id="{D0065A25-84AA-FD6D-1CFD-D31CEEA6164E}"/>
                </a:ext>
              </a:extLst>
            </p:cNvPr>
            <p:cNvSpPr txBox="1"/>
            <p:nvPr/>
          </p:nvSpPr>
          <p:spPr>
            <a:xfrm>
              <a:off x="4261618" y="5632457"/>
              <a:ext cx="463526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67" name="TextBox 43">
              <a:extLst>
                <a:ext uri="{FF2B5EF4-FFF2-40B4-BE49-F238E27FC236}">
                  <a16:creationId xmlns:a16="http://schemas.microsoft.com/office/drawing/2014/main" id="{760F91EA-03FA-62EE-72B1-22A8FAF7ED41}"/>
                </a:ext>
              </a:extLst>
            </p:cNvPr>
            <p:cNvSpPr txBox="1"/>
            <p:nvPr/>
          </p:nvSpPr>
          <p:spPr>
            <a:xfrm>
              <a:off x="4251096" y="5848481"/>
              <a:ext cx="366010" cy="235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  <p:cxnSp>
          <p:nvCxnSpPr>
            <p:cNvPr id="68" name="Straight Connector 23">
              <a:extLst>
                <a:ext uri="{FF2B5EF4-FFF2-40B4-BE49-F238E27FC236}">
                  <a16:creationId xmlns:a16="http://schemas.microsoft.com/office/drawing/2014/main" id="{53C72B76-99AC-5830-700B-7A88B0850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461" y="5344425"/>
              <a:ext cx="8886" cy="7094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135FDC5-134B-FE3C-5071-34829ED72F7A}"/>
              </a:ext>
            </a:extLst>
          </p:cNvPr>
          <p:cNvGrpSpPr/>
          <p:nvPr/>
        </p:nvGrpSpPr>
        <p:grpSpPr>
          <a:xfrm>
            <a:off x="7596209" y="5642862"/>
            <a:ext cx="2160240" cy="832802"/>
            <a:chOff x="2564904" y="7392827"/>
            <a:chExt cx="2160240" cy="832802"/>
          </a:xfrm>
        </p:grpSpPr>
        <p:sp>
          <p:nvSpPr>
            <p:cNvPr id="70" name="TextBox 51">
              <a:extLst>
                <a:ext uri="{FF2B5EF4-FFF2-40B4-BE49-F238E27FC236}">
                  <a16:creationId xmlns:a16="http://schemas.microsoft.com/office/drawing/2014/main" id="{E0E28ACA-794D-59D6-9320-46F04E4B15AF}"/>
                </a:ext>
              </a:extLst>
            </p:cNvPr>
            <p:cNvSpPr txBox="1"/>
            <p:nvPr/>
          </p:nvSpPr>
          <p:spPr>
            <a:xfrm>
              <a:off x="2654586" y="7712031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pic>
          <p:nvPicPr>
            <p:cNvPr id="71" name="Picture 8" descr="C:\Users\arturo.roca-rivada\Desktop\700.jpg">
              <a:extLst>
                <a:ext uri="{FF2B5EF4-FFF2-40B4-BE49-F238E27FC236}">
                  <a16:creationId xmlns:a16="http://schemas.microsoft.com/office/drawing/2014/main" id="{5989F503-7891-41E1-0E25-681ACE3CB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9" t="66599" r="14767" b="29091"/>
            <a:stretch/>
          </p:blipFill>
          <p:spPr bwMode="auto">
            <a:xfrm>
              <a:off x="2911016" y="8027339"/>
              <a:ext cx="1384835" cy="16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9" descr="C:\Users\arturo.roca-rivada\Desktop\800.jpg">
              <a:extLst>
                <a:ext uri="{FF2B5EF4-FFF2-40B4-BE49-F238E27FC236}">
                  <a16:creationId xmlns:a16="http://schemas.microsoft.com/office/drawing/2014/main" id="{AD8461CC-60BD-40FD-8102-7C552022D0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61203" r="59576" b="33995"/>
            <a:stretch/>
          </p:blipFill>
          <p:spPr bwMode="auto">
            <a:xfrm>
              <a:off x="2909033" y="7817473"/>
              <a:ext cx="1386817" cy="181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54">
              <a:extLst>
                <a:ext uri="{FF2B5EF4-FFF2-40B4-BE49-F238E27FC236}">
                  <a16:creationId xmlns:a16="http://schemas.microsoft.com/office/drawing/2014/main" id="{FF008B9F-10A0-C2AA-8CA8-C25245E5CB8B}"/>
                </a:ext>
              </a:extLst>
            </p:cNvPr>
            <p:cNvSpPr txBox="1"/>
            <p:nvPr/>
          </p:nvSpPr>
          <p:spPr>
            <a:xfrm>
              <a:off x="2564904" y="7524328"/>
              <a:ext cx="375761" cy="235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kDa</a:t>
              </a:r>
            </a:p>
          </p:txBody>
        </p:sp>
        <p:sp>
          <p:nvSpPr>
            <p:cNvPr id="74" name="TextBox 55">
              <a:extLst>
                <a:ext uri="{FF2B5EF4-FFF2-40B4-BE49-F238E27FC236}">
                  <a16:creationId xmlns:a16="http://schemas.microsoft.com/office/drawing/2014/main" id="{E2AF5CEF-54F4-09A6-A100-E24FF891D64D}"/>
                </a:ext>
              </a:extLst>
            </p:cNvPr>
            <p:cNvSpPr txBox="1"/>
            <p:nvPr/>
          </p:nvSpPr>
          <p:spPr>
            <a:xfrm>
              <a:off x="2654586" y="7948947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55-</a:t>
              </a:r>
            </a:p>
          </p:txBody>
        </p:sp>
        <p:sp>
          <p:nvSpPr>
            <p:cNvPr id="75" name="TextBox 56">
              <a:extLst>
                <a:ext uri="{FF2B5EF4-FFF2-40B4-BE49-F238E27FC236}">
                  <a16:creationId xmlns:a16="http://schemas.microsoft.com/office/drawing/2014/main" id="{C64F2B2F-CDB9-AC2E-4094-45C2BB2A1C25}"/>
                </a:ext>
              </a:extLst>
            </p:cNvPr>
            <p:cNvSpPr txBox="1"/>
            <p:nvPr/>
          </p:nvSpPr>
          <p:spPr>
            <a:xfrm>
              <a:off x="4261618" y="7783998"/>
              <a:ext cx="463526" cy="235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P-JNK</a:t>
              </a:r>
            </a:p>
          </p:txBody>
        </p:sp>
        <p:sp>
          <p:nvSpPr>
            <p:cNvPr id="76" name="TextBox 57">
              <a:extLst>
                <a:ext uri="{FF2B5EF4-FFF2-40B4-BE49-F238E27FC236}">
                  <a16:creationId xmlns:a16="http://schemas.microsoft.com/office/drawing/2014/main" id="{DD452B7B-4B19-45C8-AACD-AD32C3F5E025}"/>
                </a:ext>
              </a:extLst>
            </p:cNvPr>
            <p:cNvSpPr txBox="1"/>
            <p:nvPr/>
          </p:nvSpPr>
          <p:spPr>
            <a:xfrm>
              <a:off x="4286746" y="7989941"/>
              <a:ext cx="366010" cy="235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JNK</a:t>
              </a:r>
            </a:p>
          </p:txBody>
        </p:sp>
        <p:cxnSp>
          <p:nvCxnSpPr>
            <p:cNvPr id="78" name="Straight Connector 62">
              <a:extLst>
                <a:ext uri="{FF2B5EF4-FFF2-40B4-BE49-F238E27FC236}">
                  <a16:creationId xmlns:a16="http://schemas.microsoft.com/office/drawing/2014/main" id="{FCBFBFCF-A541-9BB2-ED88-3025B1E0341E}"/>
                </a:ext>
              </a:extLst>
            </p:cNvPr>
            <p:cNvCxnSpPr>
              <a:cxnSpLocks/>
            </p:cNvCxnSpPr>
            <p:nvPr/>
          </p:nvCxnSpPr>
          <p:spPr>
            <a:xfrm>
              <a:off x="3603461" y="7392827"/>
              <a:ext cx="0" cy="8149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ZoneTexte 25">
            <a:extLst>
              <a:ext uri="{FF2B5EF4-FFF2-40B4-BE49-F238E27FC236}">
                <a16:creationId xmlns:a16="http://schemas.microsoft.com/office/drawing/2014/main" id="{FB03523E-5F30-177A-49FC-D5BD9F872DFD}"/>
              </a:ext>
            </a:extLst>
          </p:cNvPr>
          <p:cNvSpPr txBox="1"/>
          <p:nvPr/>
        </p:nvSpPr>
        <p:spPr>
          <a:xfrm>
            <a:off x="6103691" y="1841071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/>
              <a:t>55-</a:t>
            </a:r>
          </a:p>
        </p:txBody>
      </p:sp>
    </p:spTree>
    <p:extLst>
      <p:ext uri="{BB962C8B-B14F-4D97-AF65-F5344CB8AC3E}">
        <p14:creationId xmlns:p14="http://schemas.microsoft.com/office/powerpoint/2010/main" val="2202318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12433</TotalTime>
  <Words>1097</Words>
  <Application>Microsoft Macintosh PowerPoint</Application>
  <PresentationFormat>Grand écran</PresentationFormat>
  <Paragraphs>673</Paragraphs>
  <Slides>18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Tema de Office</vt:lpstr>
      <vt:lpstr>Prism 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Turo Paris</dc:creator>
  <cp:lastModifiedBy>Julie Dam</cp:lastModifiedBy>
  <cp:revision>68</cp:revision>
  <dcterms:created xsi:type="dcterms:W3CDTF">2019-12-10T16:15:21Z</dcterms:created>
  <dcterms:modified xsi:type="dcterms:W3CDTF">2023-12-30T11:17:32Z</dcterms:modified>
</cp:coreProperties>
</file>