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80" r:id="rId3"/>
    <p:sldId id="260" r:id="rId4"/>
    <p:sldId id="288" r:id="rId5"/>
    <p:sldId id="287" r:id="rId6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663"/>
  </p:normalViewPr>
  <p:slideViewPr>
    <p:cSldViewPr>
      <p:cViewPr varScale="1">
        <p:scale>
          <a:sx n="84" d="100"/>
          <a:sy n="84" d="100"/>
        </p:scale>
        <p:origin x="1600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6A1E9-8D54-4C27-A381-302D2C3DF456}" type="datetimeFigureOut">
              <a:rPr lang="en-US" smtClean="0"/>
              <a:pPr/>
              <a:t>4/9/19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5FB-DE7F-4935-A9E4-607421F99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6A1E9-8D54-4C27-A381-302D2C3DF456}" type="datetimeFigureOut">
              <a:rPr lang="en-US" smtClean="0"/>
              <a:pPr/>
              <a:t>4/9/19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5FB-DE7F-4935-A9E4-607421F99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6A1E9-8D54-4C27-A381-302D2C3DF456}" type="datetimeFigureOut">
              <a:rPr lang="en-US" smtClean="0"/>
              <a:pPr/>
              <a:t>4/9/19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5FB-DE7F-4935-A9E4-607421F99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6A1E9-8D54-4C27-A381-302D2C3DF456}" type="datetimeFigureOut">
              <a:rPr lang="en-US" smtClean="0"/>
              <a:pPr/>
              <a:t>4/9/19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5FB-DE7F-4935-A9E4-607421F99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6A1E9-8D54-4C27-A381-302D2C3DF456}" type="datetimeFigureOut">
              <a:rPr lang="en-US" smtClean="0"/>
              <a:pPr/>
              <a:t>4/9/19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5FB-DE7F-4935-A9E4-607421F99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6A1E9-8D54-4C27-A381-302D2C3DF456}" type="datetimeFigureOut">
              <a:rPr lang="en-US" smtClean="0"/>
              <a:pPr/>
              <a:t>4/9/19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5FB-DE7F-4935-A9E4-607421F99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6A1E9-8D54-4C27-A381-302D2C3DF456}" type="datetimeFigureOut">
              <a:rPr lang="en-US" smtClean="0"/>
              <a:pPr/>
              <a:t>4/9/19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5FB-DE7F-4935-A9E4-607421F99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6A1E9-8D54-4C27-A381-302D2C3DF456}" type="datetimeFigureOut">
              <a:rPr lang="en-US" smtClean="0"/>
              <a:pPr/>
              <a:t>4/9/19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5FB-DE7F-4935-A9E4-607421F99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6A1E9-8D54-4C27-A381-302D2C3DF456}" type="datetimeFigureOut">
              <a:rPr lang="en-US" smtClean="0"/>
              <a:pPr/>
              <a:t>4/9/19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5FB-DE7F-4935-A9E4-607421F99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6A1E9-8D54-4C27-A381-302D2C3DF456}" type="datetimeFigureOut">
              <a:rPr lang="en-US" smtClean="0"/>
              <a:pPr/>
              <a:t>4/9/19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5FB-DE7F-4935-A9E4-607421F99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6A1E9-8D54-4C27-A381-302D2C3DF456}" type="datetimeFigureOut">
              <a:rPr lang="en-US" smtClean="0"/>
              <a:pPr/>
              <a:t>4/9/19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B5FB-DE7F-4935-A9E4-607421F99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6A1E9-8D54-4C27-A381-302D2C3DF456}" type="datetimeFigureOut">
              <a:rPr lang="en-US" smtClean="0"/>
              <a:pPr/>
              <a:t>4/9/19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5B5FB-DE7F-4935-A9E4-607421F990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674" y="4659775"/>
            <a:ext cx="68073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112203" y="124785"/>
            <a:ext cx="4136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/>
              <a:t>Upregulated</a:t>
            </a:r>
            <a:r>
              <a:rPr lang="en-US" sz="2400" b="1" dirty="0"/>
              <a:t> SCPs in MFS mice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75" y="540150"/>
            <a:ext cx="6858000" cy="3354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215276" y="3886200"/>
            <a:ext cx="869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-log</a:t>
            </a:r>
            <a:r>
              <a:rPr lang="en-US" sz="1600" baseline="-25000" dirty="0"/>
              <a:t>10</a:t>
            </a:r>
            <a:r>
              <a:rPr lang="en-US" sz="1600" dirty="0"/>
              <a:t>(p)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191000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81565" y="4255985"/>
            <a:ext cx="4478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/>
              <a:t>Upregulated</a:t>
            </a:r>
            <a:r>
              <a:rPr lang="en-US" sz="2400" b="1" dirty="0"/>
              <a:t> SCPs in MFS patients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0451" y="8077200"/>
            <a:ext cx="869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-log</a:t>
            </a:r>
            <a:r>
              <a:rPr lang="en-US" sz="1600" baseline="-25000" dirty="0"/>
              <a:t>10</a:t>
            </a:r>
            <a:r>
              <a:rPr lang="en-US" sz="1600" dirty="0"/>
              <a:t>(p)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38849" y="8682335"/>
            <a:ext cx="32191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Supplementary Figure 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650" y="609601"/>
            <a:ext cx="6629400" cy="3274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3638849" y="8682335"/>
            <a:ext cx="32191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Supplementary Figure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9857" y="0"/>
            <a:ext cx="4934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/>
              <a:t>Downregulated</a:t>
            </a:r>
            <a:r>
              <a:rPr lang="en-US" b="1" dirty="0"/>
              <a:t> SCPs after </a:t>
            </a:r>
            <a:r>
              <a:rPr lang="en-US" b="1" dirty="0" err="1"/>
              <a:t>baclofen</a:t>
            </a:r>
            <a:r>
              <a:rPr lang="en-US" b="1" dirty="0"/>
              <a:t> treatment</a:t>
            </a:r>
          </a:p>
          <a:p>
            <a:pPr algn="ctr"/>
            <a:r>
              <a:rPr lang="en-US" b="1" dirty="0"/>
              <a:t>in </a:t>
            </a:r>
            <a:r>
              <a:rPr lang="en-US" b="1" dirty="0" err="1"/>
              <a:t>CMap</a:t>
            </a:r>
            <a:r>
              <a:rPr lang="en-US" b="1" dirty="0"/>
              <a:t> database – </a:t>
            </a:r>
            <a:r>
              <a:rPr lang="en-US" b="1" dirty="0" err="1"/>
              <a:t>baclofen</a:t>
            </a:r>
            <a:r>
              <a:rPr lang="en-US" b="1" dirty="0"/>
              <a:t> (experiment # 2036)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8246" y="4068500"/>
            <a:ext cx="5611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/>
              <a:t>Downregulated</a:t>
            </a:r>
            <a:r>
              <a:rPr lang="en-US" b="1" dirty="0"/>
              <a:t> SCPs after </a:t>
            </a:r>
            <a:r>
              <a:rPr lang="en-US" b="1" dirty="0" err="1"/>
              <a:t>baclofen</a:t>
            </a:r>
            <a:r>
              <a:rPr lang="en-US" b="1" dirty="0"/>
              <a:t> treatment</a:t>
            </a:r>
          </a:p>
          <a:p>
            <a:pPr algn="ctr"/>
            <a:r>
              <a:rPr lang="en-US" b="1" dirty="0"/>
              <a:t>in </a:t>
            </a:r>
            <a:r>
              <a:rPr lang="en-US" b="1" dirty="0" err="1"/>
              <a:t>CMap</a:t>
            </a:r>
            <a:r>
              <a:rPr lang="en-US" b="1" dirty="0"/>
              <a:t> database – </a:t>
            </a:r>
            <a:r>
              <a:rPr lang="en-US" b="1" dirty="0" err="1"/>
              <a:t>baclofen</a:t>
            </a:r>
            <a:r>
              <a:rPr lang="en-US" b="1" dirty="0"/>
              <a:t> (all experiments combined)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80551" y="3745375"/>
            <a:ext cx="869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-log</a:t>
            </a:r>
            <a:r>
              <a:rPr lang="en-US" sz="1600" baseline="-25000" dirty="0"/>
              <a:t>10</a:t>
            </a:r>
            <a:r>
              <a:rPr lang="en-US" sz="1600" dirty="0"/>
              <a:t>(p)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34025" y="8375250"/>
            <a:ext cx="869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-log</a:t>
            </a:r>
            <a:r>
              <a:rPr lang="en-US" sz="1600" baseline="-25000" dirty="0"/>
              <a:t>10</a:t>
            </a:r>
            <a:r>
              <a:rPr lang="en-US" sz="1600" dirty="0"/>
              <a:t>(p)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0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4038600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B</a:t>
            </a:r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1828" y="4724400"/>
            <a:ext cx="5967947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8381" y="8559225"/>
            <a:ext cx="42296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Supplementary Figure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76200"/>
            <a:ext cx="609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/>
              <a:t>Downregulated</a:t>
            </a:r>
            <a:r>
              <a:rPr lang="en-US" sz="2000" b="1" dirty="0"/>
              <a:t> SCPs in WT mice +/- BAC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6262"/>
            <a:ext cx="6858000" cy="349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4121300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4197500"/>
            <a:ext cx="609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/>
              <a:t>Downregulated</a:t>
            </a:r>
            <a:r>
              <a:rPr lang="en-US" sz="2000" b="1" dirty="0"/>
              <a:t> SCPs in MFS mice +/- BAC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82250" y="3950825"/>
            <a:ext cx="869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-log</a:t>
            </a:r>
            <a:r>
              <a:rPr lang="en-US" sz="1600" baseline="-25000" dirty="0"/>
              <a:t>10</a:t>
            </a:r>
            <a:r>
              <a:rPr lang="en-US" sz="1600" dirty="0"/>
              <a:t>(p)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9550" y="4607450"/>
            <a:ext cx="6648450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047525" y="8333601"/>
            <a:ext cx="869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-log</a:t>
            </a:r>
            <a:r>
              <a:rPr lang="en-US" sz="1600" baseline="-25000" dirty="0"/>
              <a:t>10</a:t>
            </a:r>
            <a:r>
              <a:rPr lang="en-US" sz="1600" dirty="0"/>
              <a:t>(p)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6B1BA236-34BC-0948-A1BF-4433C295E7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56" b="19450"/>
          <a:stretch/>
        </p:blipFill>
        <p:spPr bwMode="auto">
          <a:xfrm>
            <a:off x="4010232" y="3366730"/>
            <a:ext cx="2390568" cy="224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D2B5F1A-29EE-004A-A6E1-DBFD7D2F0D8E}"/>
              </a:ext>
            </a:extLst>
          </p:cNvPr>
          <p:cNvSpPr txBox="1"/>
          <p:nvPr/>
        </p:nvSpPr>
        <p:spPr>
          <a:xfrm>
            <a:off x="4152471" y="5624155"/>
            <a:ext cx="3433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WT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BE3C8A-4451-E040-B19F-3237D92B7736}"/>
              </a:ext>
            </a:extLst>
          </p:cNvPr>
          <p:cNvSpPr txBox="1"/>
          <p:nvPr/>
        </p:nvSpPr>
        <p:spPr>
          <a:xfrm>
            <a:off x="4114800" y="5804356"/>
            <a:ext cx="3962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VEH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011C61-DC1B-B443-8110-1BBFAA19959E}"/>
              </a:ext>
            </a:extLst>
          </p:cNvPr>
          <p:cNvSpPr txBox="1"/>
          <p:nvPr/>
        </p:nvSpPr>
        <p:spPr>
          <a:xfrm>
            <a:off x="4572000" y="5624155"/>
            <a:ext cx="4010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MFS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C58F6D-5D60-8946-9D23-B38FD26906D9}"/>
              </a:ext>
            </a:extLst>
          </p:cNvPr>
          <p:cNvSpPr txBox="1"/>
          <p:nvPr/>
        </p:nvSpPr>
        <p:spPr>
          <a:xfrm>
            <a:off x="4576809" y="5804356"/>
            <a:ext cx="3962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VEH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90F7BE-09E4-A948-9C87-26120867E299}"/>
              </a:ext>
            </a:extLst>
          </p:cNvPr>
          <p:cNvSpPr txBox="1"/>
          <p:nvPr/>
        </p:nvSpPr>
        <p:spPr>
          <a:xfrm>
            <a:off x="5029200" y="5624155"/>
            <a:ext cx="4010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MFS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80CA37-BEB3-6F49-88B8-B79E6CD3DDD1}"/>
              </a:ext>
            </a:extLst>
          </p:cNvPr>
          <p:cNvSpPr txBox="1"/>
          <p:nvPr/>
        </p:nvSpPr>
        <p:spPr>
          <a:xfrm>
            <a:off x="5034009" y="5804356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PRO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73B22B-B320-C04B-AD41-3578FFCF03F7}"/>
              </a:ext>
            </a:extLst>
          </p:cNvPr>
          <p:cNvSpPr txBox="1"/>
          <p:nvPr/>
        </p:nvSpPr>
        <p:spPr>
          <a:xfrm>
            <a:off x="5466328" y="5624155"/>
            <a:ext cx="4010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MFS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ACB8C9-3A07-8B4A-B8C3-4F05F6AB683A}"/>
              </a:ext>
            </a:extLst>
          </p:cNvPr>
          <p:cNvSpPr txBox="1"/>
          <p:nvPr/>
        </p:nvSpPr>
        <p:spPr>
          <a:xfrm>
            <a:off x="5463122" y="5804356"/>
            <a:ext cx="3962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ENA</a:t>
            </a:r>
          </a:p>
        </p:txBody>
      </p:sp>
      <p:pic>
        <p:nvPicPr>
          <p:cNvPr id="13" name="Picture 3">
            <a:extLst>
              <a:ext uri="{FF2B5EF4-FFF2-40B4-BE49-F238E27FC236}">
                <a16:creationId xmlns:a16="http://schemas.microsoft.com/office/drawing/2014/main" id="{3CEB906B-9120-2B49-84A8-F62E47D06D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31" b="19450"/>
          <a:stretch/>
        </p:blipFill>
        <p:spPr bwMode="auto">
          <a:xfrm>
            <a:off x="876692" y="3366730"/>
            <a:ext cx="2418957" cy="2248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122CCAD-4697-1F4C-B818-25154E4B9494}"/>
              </a:ext>
            </a:extLst>
          </p:cNvPr>
          <p:cNvSpPr txBox="1"/>
          <p:nvPr/>
        </p:nvSpPr>
        <p:spPr>
          <a:xfrm>
            <a:off x="1089209" y="5624155"/>
            <a:ext cx="3433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WT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5DA857-9C06-B840-8092-28BF269BF39E}"/>
              </a:ext>
            </a:extLst>
          </p:cNvPr>
          <p:cNvSpPr txBox="1"/>
          <p:nvPr/>
        </p:nvSpPr>
        <p:spPr>
          <a:xfrm>
            <a:off x="1051538" y="5804356"/>
            <a:ext cx="3962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VEH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A54158-D2BA-9C47-AB64-DDED51FB9DA5}"/>
              </a:ext>
            </a:extLst>
          </p:cNvPr>
          <p:cNvSpPr txBox="1"/>
          <p:nvPr/>
        </p:nvSpPr>
        <p:spPr>
          <a:xfrm>
            <a:off x="1503928" y="5624155"/>
            <a:ext cx="4010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MFS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6395F9-DB1C-9A43-80E7-B65D23C5EB3B}"/>
              </a:ext>
            </a:extLst>
          </p:cNvPr>
          <p:cNvSpPr txBox="1"/>
          <p:nvPr/>
        </p:nvSpPr>
        <p:spPr>
          <a:xfrm>
            <a:off x="1508737" y="5804356"/>
            <a:ext cx="3962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VEH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8FF32E-FF76-6D43-A30E-09639ECCF969}"/>
              </a:ext>
            </a:extLst>
          </p:cNvPr>
          <p:cNvSpPr txBox="1"/>
          <p:nvPr/>
        </p:nvSpPr>
        <p:spPr>
          <a:xfrm>
            <a:off x="1905000" y="5624155"/>
            <a:ext cx="4010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MFS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20740C1-E6D7-DA44-B0E2-F44BA38EB2EB}"/>
              </a:ext>
            </a:extLst>
          </p:cNvPr>
          <p:cNvSpPr txBox="1"/>
          <p:nvPr/>
        </p:nvSpPr>
        <p:spPr>
          <a:xfrm>
            <a:off x="1909809" y="5804356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PRO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033CB51-ECEC-C348-9D3B-51F3448A855F}"/>
              </a:ext>
            </a:extLst>
          </p:cNvPr>
          <p:cNvSpPr txBox="1"/>
          <p:nvPr/>
        </p:nvSpPr>
        <p:spPr>
          <a:xfrm>
            <a:off x="2365406" y="5624155"/>
            <a:ext cx="4010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MFS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48EEE5C-0CA6-404C-8BE3-463601DCADA3}"/>
              </a:ext>
            </a:extLst>
          </p:cNvPr>
          <p:cNvSpPr txBox="1"/>
          <p:nvPr/>
        </p:nvSpPr>
        <p:spPr>
          <a:xfrm>
            <a:off x="2362200" y="5804356"/>
            <a:ext cx="3962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ENA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654F499-0EEC-5643-9826-FED99AD2751C}"/>
              </a:ext>
            </a:extLst>
          </p:cNvPr>
          <p:cNvGrpSpPr/>
          <p:nvPr/>
        </p:nvGrpSpPr>
        <p:grpSpPr>
          <a:xfrm>
            <a:off x="527756" y="3503711"/>
            <a:ext cx="386644" cy="2120444"/>
            <a:chOff x="527756" y="4813756"/>
            <a:chExt cx="386644" cy="2120444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88C56C2-1859-8C4F-A7BF-FC8CA5E4A477}"/>
                </a:ext>
              </a:extLst>
            </p:cNvPr>
            <p:cNvSpPr txBox="1"/>
            <p:nvPr/>
          </p:nvSpPr>
          <p:spPr>
            <a:xfrm>
              <a:off x="527756" y="6718756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0.00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6685465-C99E-214C-8B42-500048BBC18C}"/>
                </a:ext>
              </a:extLst>
            </p:cNvPr>
            <p:cNvSpPr txBox="1"/>
            <p:nvPr/>
          </p:nvSpPr>
          <p:spPr>
            <a:xfrm>
              <a:off x="527756" y="6337756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0.05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DC7CABE-C341-3E4B-A94D-ABFA055EFAEF}"/>
                </a:ext>
              </a:extLst>
            </p:cNvPr>
            <p:cNvSpPr txBox="1"/>
            <p:nvPr/>
          </p:nvSpPr>
          <p:spPr>
            <a:xfrm>
              <a:off x="527756" y="5956756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0.10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EF9B9E3-3B6D-D648-9588-61B94C8D1ADB}"/>
                </a:ext>
              </a:extLst>
            </p:cNvPr>
            <p:cNvSpPr txBox="1"/>
            <p:nvPr/>
          </p:nvSpPr>
          <p:spPr>
            <a:xfrm>
              <a:off x="527756" y="5575756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0.15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E816785-2ADD-1647-9F0B-4F4C0EAB6202}"/>
                </a:ext>
              </a:extLst>
            </p:cNvPr>
            <p:cNvSpPr txBox="1"/>
            <p:nvPr/>
          </p:nvSpPr>
          <p:spPr>
            <a:xfrm>
              <a:off x="527756" y="5181600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0.20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6D219E0-2485-824C-94C8-08BF6BA6E4B4}"/>
                </a:ext>
              </a:extLst>
            </p:cNvPr>
            <p:cNvSpPr txBox="1"/>
            <p:nvPr/>
          </p:nvSpPr>
          <p:spPr>
            <a:xfrm>
              <a:off x="527756" y="4813756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0.25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F51257A7-1AF5-9E45-9A7E-9860147BC3FC}"/>
              </a:ext>
            </a:extLst>
          </p:cNvPr>
          <p:cNvSpPr txBox="1"/>
          <p:nvPr/>
        </p:nvSpPr>
        <p:spPr>
          <a:xfrm rot="16200000">
            <a:off x="-146042" y="4419618"/>
            <a:ext cx="10976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AoR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Diameter (cm)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05A0865-E365-3346-89C0-EB10B3868797}"/>
              </a:ext>
            </a:extLst>
          </p:cNvPr>
          <p:cNvSpPr txBox="1"/>
          <p:nvPr/>
        </p:nvSpPr>
        <p:spPr>
          <a:xfrm rot="16200000">
            <a:off x="2852015" y="4443055"/>
            <a:ext cx="11445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AsA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Diameter (cm)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FED5D97-98D6-764B-9151-3B2D7CF5FAF0}"/>
              </a:ext>
            </a:extLst>
          </p:cNvPr>
          <p:cNvGrpSpPr/>
          <p:nvPr/>
        </p:nvGrpSpPr>
        <p:grpSpPr>
          <a:xfrm>
            <a:off x="3651956" y="3503711"/>
            <a:ext cx="386644" cy="2120444"/>
            <a:chOff x="3651956" y="4813756"/>
            <a:chExt cx="386644" cy="2120444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D426FA0-BDE5-5341-A281-3806E61FEA94}"/>
                </a:ext>
              </a:extLst>
            </p:cNvPr>
            <p:cNvSpPr txBox="1"/>
            <p:nvPr/>
          </p:nvSpPr>
          <p:spPr>
            <a:xfrm>
              <a:off x="3651956" y="6718756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0.00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1349FF4-0C45-2047-89EF-92AD723BC9AC}"/>
                </a:ext>
              </a:extLst>
            </p:cNvPr>
            <p:cNvSpPr txBox="1"/>
            <p:nvPr/>
          </p:nvSpPr>
          <p:spPr>
            <a:xfrm>
              <a:off x="3651956" y="6413956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0.05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0DDC806-30B3-C044-BD61-B198176E88D9}"/>
                </a:ext>
              </a:extLst>
            </p:cNvPr>
            <p:cNvSpPr txBox="1"/>
            <p:nvPr/>
          </p:nvSpPr>
          <p:spPr>
            <a:xfrm>
              <a:off x="3651956" y="6109156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0.10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2A9A166-ACD2-A84C-AF9E-38CFD1182E1B}"/>
                </a:ext>
              </a:extLst>
            </p:cNvPr>
            <p:cNvSpPr txBox="1"/>
            <p:nvPr/>
          </p:nvSpPr>
          <p:spPr>
            <a:xfrm>
              <a:off x="3651956" y="5804356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0.15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AB0DF81-9689-254F-B339-56016E0912CA}"/>
                </a:ext>
              </a:extLst>
            </p:cNvPr>
            <p:cNvSpPr txBox="1"/>
            <p:nvPr/>
          </p:nvSpPr>
          <p:spPr>
            <a:xfrm>
              <a:off x="3651956" y="5499556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0.20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C574F686-A4A6-B946-8A2B-4ECAA41B9515}"/>
                </a:ext>
              </a:extLst>
            </p:cNvPr>
            <p:cNvSpPr txBox="1"/>
            <p:nvPr/>
          </p:nvSpPr>
          <p:spPr>
            <a:xfrm>
              <a:off x="3651956" y="5181600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0.25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C9B456C-BAED-0448-826D-75A47BF9382F}"/>
                </a:ext>
              </a:extLst>
            </p:cNvPr>
            <p:cNvSpPr txBox="1"/>
            <p:nvPr/>
          </p:nvSpPr>
          <p:spPr>
            <a:xfrm>
              <a:off x="3651956" y="4813756"/>
              <a:ext cx="38664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0.30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3279D91-75DE-E24C-B214-CE2C14D83924}"/>
              </a:ext>
            </a:extLst>
          </p:cNvPr>
          <p:cNvGrpSpPr/>
          <p:nvPr/>
        </p:nvGrpSpPr>
        <p:grpSpPr>
          <a:xfrm>
            <a:off x="533400" y="381000"/>
            <a:ext cx="5562600" cy="2425244"/>
            <a:chOff x="533400" y="381000"/>
            <a:chExt cx="5562600" cy="2425244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C726CBF6-C8EF-F940-928A-D32F25054506}"/>
                </a:ext>
              </a:extLst>
            </p:cNvPr>
            <p:cNvGrpSpPr/>
            <p:nvPr/>
          </p:nvGrpSpPr>
          <p:grpSpPr>
            <a:xfrm>
              <a:off x="685800" y="381000"/>
              <a:ext cx="412292" cy="1940243"/>
              <a:chOff x="685800" y="381000"/>
              <a:chExt cx="412292" cy="1940243"/>
            </a:xfrm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72CE7E-07B3-2F4A-AB67-54EFB3C4D091}"/>
                  </a:ext>
                </a:extLst>
              </p:cNvPr>
              <p:cNvSpPr txBox="1"/>
              <p:nvPr/>
            </p:nvSpPr>
            <p:spPr>
              <a:xfrm>
                <a:off x="855718" y="2105799"/>
                <a:ext cx="24237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F242FEA0-89C2-9045-A77F-EA91050D4407}"/>
                  </a:ext>
                </a:extLst>
              </p:cNvPr>
              <p:cNvSpPr txBox="1"/>
              <p:nvPr/>
            </p:nvSpPr>
            <p:spPr>
              <a:xfrm>
                <a:off x="770760" y="1676400"/>
                <a:ext cx="30008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25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147CFB35-A360-1E47-BBBC-2937D35A3356}"/>
                  </a:ext>
                </a:extLst>
              </p:cNvPr>
              <p:cNvSpPr txBox="1"/>
              <p:nvPr/>
            </p:nvSpPr>
            <p:spPr>
              <a:xfrm>
                <a:off x="770760" y="1267599"/>
                <a:ext cx="30008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50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1DBEC2DC-570B-5444-8758-27430E49734C}"/>
                  </a:ext>
                </a:extLst>
              </p:cNvPr>
              <p:cNvSpPr txBox="1"/>
              <p:nvPr/>
            </p:nvSpPr>
            <p:spPr>
              <a:xfrm>
                <a:off x="685800" y="381000"/>
                <a:ext cx="35779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100</a:t>
                </a: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DE744A10-4A68-F54F-909D-6148CED5610A}"/>
                  </a:ext>
                </a:extLst>
              </p:cNvPr>
              <p:cNvSpPr txBox="1"/>
              <p:nvPr/>
            </p:nvSpPr>
            <p:spPr>
              <a:xfrm>
                <a:off x="770760" y="838200"/>
                <a:ext cx="30008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75</a:t>
                </a: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0CEBCB7-9DC2-2944-8361-0E4F4551223E}"/>
                </a:ext>
              </a:extLst>
            </p:cNvPr>
            <p:cNvSpPr txBox="1"/>
            <p:nvPr/>
          </p:nvSpPr>
          <p:spPr>
            <a:xfrm rot="16200000">
              <a:off x="114893" y="1282213"/>
              <a:ext cx="105245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Percent Survival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002EE54-70E6-0146-A6E7-95A4EBB7DDBE}"/>
                </a:ext>
              </a:extLst>
            </p:cNvPr>
            <p:cNvSpPr txBox="1"/>
            <p:nvPr/>
          </p:nvSpPr>
          <p:spPr>
            <a:xfrm>
              <a:off x="1053026" y="2334399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DA721D73-FF58-C841-B753-FF0A8A6B8248}"/>
                </a:ext>
              </a:extLst>
            </p:cNvPr>
            <p:cNvSpPr txBox="1"/>
            <p:nvPr/>
          </p:nvSpPr>
          <p:spPr>
            <a:xfrm>
              <a:off x="1981200" y="2334399"/>
              <a:ext cx="30008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30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BB5EA26-6736-CB4F-8B9F-93279FC2CB2C}"/>
                </a:ext>
              </a:extLst>
            </p:cNvPr>
            <p:cNvSpPr txBox="1"/>
            <p:nvPr/>
          </p:nvSpPr>
          <p:spPr>
            <a:xfrm>
              <a:off x="2895600" y="2334399"/>
              <a:ext cx="30008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60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A5FD63C-C36C-3D40-BEA3-5FB8468018BC}"/>
                </a:ext>
              </a:extLst>
            </p:cNvPr>
            <p:cNvSpPr txBox="1"/>
            <p:nvPr/>
          </p:nvSpPr>
          <p:spPr>
            <a:xfrm>
              <a:off x="3890918" y="2334399"/>
              <a:ext cx="30008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90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96E702A7-F0E5-F148-B3A1-03284B4DB4DA}"/>
                </a:ext>
              </a:extLst>
            </p:cNvPr>
            <p:cNvSpPr txBox="1"/>
            <p:nvPr/>
          </p:nvSpPr>
          <p:spPr>
            <a:xfrm>
              <a:off x="2107874" y="2590800"/>
              <a:ext cx="101425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Days After Birth</a:t>
              </a:r>
            </a:p>
          </p:txBody>
        </p:sp>
        <p:pic>
          <p:nvPicPr>
            <p:cNvPr id="47" name="Picture 6">
              <a:extLst>
                <a:ext uri="{FF2B5EF4-FFF2-40B4-BE49-F238E27FC236}">
                  <a16:creationId xmlns:a16="http://schemas.microsoft.com/office/drawing/2014/main" id="{CC916ADE-EA9B-EC46-8A60-25D884F7CDF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67" t="13636" r="42419" b="20270"/>
            <a:stretch/>
          </p:blipFill>
          <p:spPr bwMode="auto">
            <a:xfrm>
              <a:off x="1066800" y="470963"/>
              <a:ext cx="3067940" cy="1863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C8EEB7B2-0CEA-A24C-9E88-48EAD693B4AF}"/>
                </a:ext>
              </a:extLst>
            </p:cNvPr>
            <p:cNvGrpSpPr/>
            <p:nvPr/>
          </p:nvGrpSpPr>
          <p:grpSpPr>
            <a:xfrm>
              <a:off x="4681054" y="457200"/>
              <a:ext cx="1414946" cy="1017123"/>
              <a:chOff x="4191000" y="3761601"/>
              <a:chExt cx="1414946" cy="1017123"/>
            </a:xfrm>
          </p:grpSpPr>
          <p:pic>
            <p:nvPicPr>
              <p:cNvPr id="51" name="Picture 5">
                <a:extLst>
                  <a:ext uri="{FF2B5EF4-FFF2-40B4-BE49-F238E27FC236}">
                    <a16:creationId xmlns:a16="http://schemas.microsoft.com/office/drawing/2014/main" id="{5CF71D2E-B15F-A64B-9814-B8A057CF651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1833" t="10727" r="33496" b="55405"/>
              <a:stretch/>
            </p:blipFill>
            <p:spPr bwMode="auto">
              <a:xfrm>
                <a:off x="4191000" y="3823860"/>
                <a:ext cx="298469" cy="9548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843F6429-10BA-2F42-B2F0-225F9A95E2A1}"/>
                  </a:ext>
                </a:extLst>
              </p:cNvPr>
              <p:cNvSpPr txBox="1"/>
              <p:nvPr/>
            </p:nvSpPr>
            <p:spPr>
              <a:xfrm>
                <a:off x="4490917" y="3761601"/>
                <a:ext cx="85598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WT VEH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AEAFBFBA-E7D4-C847-A19B-D5475863C083}"/>
                  </a:ext>
                </a:extLst>
              </p:cNvPr>
              <p:cNvSpPr txBox="1"/>
              <p:nvPr/>
            </p:nvSpPr>
            <p:spPr>
              <a:xfrm>
                <a:off x="4490917" y="4022467"/>
                <a:ext cx="108673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MFS ENA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6C997B22-5456-A842-B60A-ADAD75A3EF9D}"/>
                  </a:ext>
                </a:extLst>
              </p:cNvPr>
              <p:cNvSpPr txBox="1"/>
              <p:nvPr/>
            </p:nvSpPr>
            <p:spPr>
              <a:xfrm>
                <a:off x="4490917" y="4544199"/>
                <a:ext cx="1115029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MFS VEH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BDB091E3-B5BF-CD4D-9057-AFC1D1572E1D}"/>
                  </a:ext>
                </a:extLst>
              </p:cNvPr>
              <p:cNvSpPr txBox="1"/>
              <p:nvPr/>
            </p:nvSpPr>
            <p:spPr>
              <a:xfrm>
                <a:off x="4490917" y="4283333"/>
                <a:ext cx="108673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MFS PRO</a:t>
                </a:r>
              </a:p>
            </p:txBody>
          </p:sp>
        </p:grpSp>
        <p:sp>
          <p:nvSpPr>
            <p:cNvPr id="49" name="Right Bracket 48">
              <a:extLst>
                <a:ext uri="{FF2B5EF4-FFF2-40B4-BE49-F238E27FC236}">
                  <a16:creationId xmlns:a16="http://schemas.microsoft.com/office/drawing/2014/main" id="{48D98D42-A070-624D-A7F5-0F62222AB8D8}"/>
                </a:ext>
              </a:extLst>
            </p:cNvPr>
            <p:cNvSpPr/>
            <p:nvPr/>
          </p:nvSpPr>
          <p:spPr>
            <a:xfrm>
              <a:off x="4081893" y="488721"/>
              <a:ext cx="45719" cy="913959"/>
            </a:xfrm>
            <a:prstGeom prst="rightBracket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85BE392A-F0AE-9741-BC7F-B2C0494DEEAD}"/>
                </a:ext>
              </a:extLst>
            </p:cNvPr>
            <p:cNvSpPr txBox="1"/>
            <p:nvPr/>
          </p:nvSpPr>
          <p:spPr>
            <a:xfrm>
              <a:off x="4081893" y="837978"/>
              <a:ext cx="33770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ns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41BD1713-FE33-0E49-BACE-3AC1AA353C9F}"/>
              </a:ext>
            </a:extLst>
          </p:cNvPr>
          <p:cNvSpPr/>
          <p:nvPr/>
        </p:nvSpPr>
        <p:spPr>
          <a:xfrm>
            <a:off x="838200" y="105489"/>
            <a:ext cx="68930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61C5E33-0D3A-804C-9F9C-4A7378EF502C}"/>
              </a:ext>
            </a:extLst>
          </p:cNvPr>
          <p:cNvSpPr/>
          <p:nvPr/>
        </p:nvSpPr>
        <p:spPr>
          <a:xfrm>
            <a:off x="838200" y="3077289"/>
            <a:ext cx="68930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9827B1E-16FA-FA49-BCB8-91B09DAAB491}"/>
              </a:ext>
            </a:extLst>
          </p:cNvPr>
          <p:cNvSpPr txBox="1"/>
          <p:nvPr/>
        </p:nvSpPr>
        <p:spPr>
          <a:xfrm>
            <a:off x="4152471" y="6324600"/>
            <a:ext cx="2197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Supplementary Fig. 4</a:t>
            </a:r>
          </a:p>
        </p:txBody>
      </p:sp>
    </p:spTree>
    <p:extLst>
      <p:ext uri="{BB962C8B-B14F-4D97-AF65-F5344CB8AC3E}">
        <p14:creationId xmlns:p14="http://schemas.microsoft.com/office/powerpoint/2010/main" val="1534225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C493B256-899B-1842-B538-0D7C672C7BBE}"/>
              </a:ext>
            </a:extLst>
          </p:cNvPr>
          <p:cNvSpPr/>
          <p:nvPr/>
        </p:nvSpPr>
        <p:spPr>
          <a:xfrm>
            <a:off x="194743" y="2592513"/>
            <a:ext cx="68930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04C70184-419B-5F4E-A4F8-5C01E413002F}"/>
              </a:ext>
            </a:extLst>
          </p:cNvPr>
          <p:cNvSpPr/>
          <p:nvPr/>
        </p:nvSpPr>
        <p:spPr>
          <a:xfrm>
            <a:off x="2429965" y="2590800"/>
            <a:ext cx="68930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3C2AAB2-0672-C443-9C97-1731B5B685E2}"/>
              </a:ext>
            </a:extLst>
          </p:cNvPr>
          <p:cNvSpPr/>
          <p:nvPr/>
        </p:nvSpPr>
        <p:spPr>
          <a:xfrm>
            <a:off x="4604405" y="2590800"/>
            <a:ext cx="73738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677A61F2-7996-924B-95C7-50264006E4C3}"/>
              </a:ext>
            </a:extLst>
          </p:cNvPr>
          <p:cNvGrpSpPr/>
          <p:nvPr/>
        </p:nvGrpSpPr>
        <p:grpSpPr>
          <a:xfrm>
            <a:off x="15389" y="3124199"/>
            <a:ext cx="2346811" cy="2072046"/>
            <a:chOff x="15389" y="3886199"/>
            <a:chExt cx="2346811" cy="2072046"/>
          </a:xfrm>
        </p:grpSpPr>
        <p:pic>
          <p:nvPicPr>
            <p:cNvPr id="73" name="Picture 72">
              <a:extLst>
                <a:ext uri="{FF2B5EF4-FFF2-40B4-BE49-F238E27FC236}">
                  <a16:creationId xmlns:a16="http://schemas.microsoft.com/office/drawing/2014/main" id="{6BE379AB-11D9-2D4F-93A3-C418447FD0D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441" b="13118"/>
            <a:stretch/>
          </p:blipFill>
          <p:spPr>
            <a:xfrm>
              <a:off x="494679" y="4203692"/>
              <a:ext cx="1867521" cy="1386225"/>
            </a:xfrm>
            <a:prstGeom prst="rect">
              <a:avLst/>
            </a:prstGeom>
          </p:spPr>
        </p:pic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7076379C-9246-264C-AFF0-EE7159D91C93}"/>
                </a:ext>
              </a:extLst>
            </p:cNvPr>
            <p:cNvGrpSpPr/>
            <p:nvPr/>
          </p:nvGrpSpPr>
          <p:grpSpPr>
            <a:xfrm>
              <a:off x="728143" y="5562600"/>
              <a:ext cx="396262" cy="395645"/>
              <a:chOff x="1633142" y="3632200"/>
              <a:chExt cx="396262" cy="395645"/>
            </a:xfrm>
          </p:grpSpPr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DEE36580-B164-CF46-AD7E-9E641C135292}"/>
                  </a:ext>
                </a:extLst>
              </p:cNvPr>
              <p:cNvSpPr txBox="1"/>
              <p:nvPr/>
            </p:nvSpPr>
            <p:spPr>
              <a:xfrm>
                <a:off x="1670813" y="3632200"/>
                <a:ext cx="34336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WT</a:t>
                </a: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458E139F-C16A-3D42-8A8E-EAA91F38C3BC}"/>
                  </a:ext>
                </a:extLst>
              </p:cNvPr>
              <p:cNvSpPr txBox="1"/>
              <p:nvPr/>
            </p:nvSpPr>
            <p:spPr>
              <a:xfrm>
                <a:off x="1633142" y="3812401"/>
                <a:ext cx="39626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VEH</a:t>
                </a:r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8B5802E9-36EC-8B45-8159-A105D36035B0}"/>
                </a:ext>
              </a:extLst>
            </p:cNvPr>
            <p:cNvGrpSpPr/>
            <p:nvPr/>
          </p:nvGrpSpPr>
          <p:grpSpPr>
            <a:xfrm>
              <a:off x="1185343" y="5562600"/>
              <a:ext cx="401072" cy="395645"/>
              <a:chOff x="2152435" y="3632200"/>
              <a:chExt cx="401072" cy="395645"/>
            </a:xfrm>
          </p:grpSpPr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2BC3B8AB-581D-7A41-B311-48B32F88118D}"/>
                  </a:ext>
                </a:extLst>
              </p:cNvPr>
              <p:cNvSpPr txBox="1"/>
              <p:nvPr/>
            </p:nvSpPr>
            <p:spPr>
              <a:xfrm>
                <a:off x="2152435" y="3632200"/>
                <a:ext cx="40107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MFS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29E36353-981C-1E45-B2BD-FB0F2167EC95}"/>
                  </a:ext>
                </a:extLst>
              </p:cNvPr>
              <p:cNvSpPr txBox="1"/>
              <p:nvPr/>
            </p:nvSpPr>
            <p:spPr>
              <a:xfrm>
                <a:off x="2157244" y="3812401"/>
                <a:ext cx="39626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VEH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6C4988CA-868F-0343-A115-54E4CFBE35CD}"/>
                </a:ext>
              </a:extLst>
            </p:cNvPr>
            <p:cNvGrpSpPr/>
            <p:nvPr/>
          </p:nvGrpSpPr>
          <p:grpSpPr>
            <a:xfrm>
              <a:off x="1642543" y="5562600"/>
              <a:ext cx="405880" cy="395645"/>
              <a:chOff x="2593204" y="3632200"/>
              <a:chExt cx="405880" cy="395645"/>
            </a:xfrm>
          </p:grpSpPr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7DE2527F-ECD2-024E-A401-B897DDF56B04}"/>
                  </a:ext>
                </a:extLst>
              </p:cNvPr>
              <p:cNvSpPr txBox="1"/>
              <p:nvPr/>
            </p:nvSpPr>
            <p:spPr>
              <a:xfrm>
                <a:off x="2596410" y="3632200"/>
                <a:ext cx="40107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MFS</a:t>
                </a: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81F8A42D-F3AC-404B-8FD9-3F0EC9BB8F04}"/>
                  </a:ext>
                </a:extLst>
              </p:cNvPr>
              <p:cNvSpPr txBox="1"/>
              <p:nvPr/>
            </p:nvSpPr>
            <p:spPr>
              <a:xfrm>
                <a:off x="2593204" y="3812401"/>
                <a:ext cx="40588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BAC</a:t>
                </a:r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1D4E99D-6D34-2248-B6E4-D93EBAE73BF4}"/>
                </a:ext>
              </a:extLst>
            </p:cNvPr>
            <p:cNvGrpSpPr/>
            <p:nvPr/>
          </p:nvGrpSpPr>
          <p:grpSpPr>
            <a:xfrm>
              <a:off x="15389" y="3886199"/>
              <a:ext cx="533101" cy="1952243"/>
              <a:chOff x="887447" y="1904999"/>
              <a:chExt cx="533101" cy="1952243"/>
            </a:xfrm>
          </p:grpSpPr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EA64247F-E8FA-464C-BB4D-6BBA96DF00BA}"/>
                  </a:ext>
                </a:extLst>
              </p:cNvPr>
              <p:cNvSpPr txBox="1"/>
              <p:nvPr/>
            </p:nvSpPr>
            <p:spPr>
              <a:xfrm rot="16200000">
                <a:off x="19047" y="2773399"/>
                <a:ext cx="195224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Circumferential Stress (</a:t>
                </a:r>
                <a:r>
                  <a:rPr lang="en-US" sz="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kPa</a:t>
                </a:r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0A28BB92-DD2E-F345-8765-0391448B5D20}"/>
                  </a:ext>
                </a:extLst>
              </p:cNvPr>
              <p:cNvSpPr txBox="1"/>
              <p:nvPr/>
            </p:nvSpPr>
            <p:spPr>
              <a:xfrm>
                <a:off x="1178174" y="3456801"/>
                <a:ext cx="24237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D95E203F-500B-7449-86B0-310A823EA684}"/>
                  </a:ext>
                </a:extLst>
              </p:cNvPr>
              <p:cNvSpPr txBox="1"/>
              <p:nvPr/>
            </p:nvSpPr>
            <p:spPr>
              <a:xfrm>
                <a:off x="1008256" y="2999601"/>
                <a:ext cx="35779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200</a:t>
                </a: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AFA00CDC-29F2-EC45-A502-7EA7F7E81B8A}"/>
                  </a:ext>
                </a:extLst>
              </p:cNvPr>
              <p:cNvSpPr txBox="1"/>
              <p:nvPr/>
            </p:nvSpPr>
            <p:spPr>
              <a:xfrm>
                <a:off x="1008256" y="2590800"/>
                <a:ext cx="35779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400</a:t>
                </a: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9E6A5A84-AA34-5444-8308-663E1247EE10}"/>
                  </a:ext>
                </a:extLst>
              </p:cNvPr>
              <p:cNvSpPr txBox="1"/>
              <p:nvPr/>
            </p:nvSpPr>
            <p:spPr>
              <a:xfrm>
                <a:off x="1008256" y="2161401"/>
                <a:ext cx="35779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600</a:t>
                </a:r>
              </a:p>
            </p:txBody>
          </p:sp>
        </p:grp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324DC96D-EC5B-CC45-AAD0-BA719E916DB3}"/>
              </a:ext>
            </a:extLst>
          </p:cNvPr>
          <p:cNvGrpSpPr/>
          <p:nvPr/>
        </p:nvGrpSpPr>
        <p:grpSpPr>
          <a:xfrm>
            <a:off x="2375833" y="2971799"/>
            <a:ext cx="2196167" cy="2224446"/>
            <a:chOff x="2375833" y="3733799"/>
            <a:chExt cx="2196167" cy="2224446"/>
          </a:xfrm>
        </p:grpSpPr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id="{AA7F31D1-9417-6043-BE93-54C95FD86F7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18" b="11764"/>
            <a:stretch/>
          </p:blipFill>
          <p:spPr>
            <a:xfrm>
              <a:off x="2726982" y="4136413"/>
              <a:ext cx="1845018" cy="1453504"/>
            </a:xfrm>
            <a:prstGeom prst="rect">
              <a:avLst/>
            </a:prstGeom>
          </p:spPr>
        </p:pic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A5882792-F5BD-AF4A-BB46-4639B51B9CC9}"/>
                </a:ext>
              </a:extLst>
            </p:cNvPr>
            <p:cNvGrpSpPr/>
            <p:nvPr/>
          </p:nvGrpSpPr>
          <p:grpSpPr>
            <a:xfrm>
              <a:off x="2944408" y="5562600"/>
              <a:ext cx="396262" cy="395645"/>
              <a:chOff x="1633142" y="3632200"/>
              <a:chExt cx="396262" cy="395645"/>
            </a:xfrm>
          </p:grpSpPr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85BC8A2A-4464-484B-9920-C3A9411C9990}"/>
                  </a:ext>
                </a:extLst>
              </p:cNvPr>
              <p:cNvSpPr txBox="1"/>
              <p:nvPr/>
            </p:nvSpPr>
            <p:spPr>
              <a:xfrm>
                <a:off x="1670813" y="3632200"/>
                <a:ext cx="34336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WT</a:t>
                </a: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AD8A1EC3-8A7B-AE4F-A190-AF8F3BE644C0}"/>
                  </a:ext>
                </a:extLst>
              </p:cNvPr>
              <p:cNvSpPr txBox="1"/>
              <p:nvPr/>
            </p:nvSpPr>
            <p:spPr>
              <a:xfrm>
                <a:off x="1633142" y="3812401"/>
                <a:ext cx="39626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VEH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FCF29D65-E665-1246-BC77-8ABDC7C912BB}"/>
                </a:ext>
              </a:extLst>
            </p:cNvPr>
            <p:cNvGrpSpPr/>
            <p:nvPr/>
          </p:nvGrpSpPr>
          <p:grpSpPr>
            <a:xfrm>
              <a:off x="3391990" y="5562600"/>
              <a:ext cx="401072" cy="395645"/>
              <a:chOff x="2152435" y="3632200"/>
              <a:chExt cx="401072" cy="395645"/>
            </a:xfrm>
          </p:grpSpPr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66F797C2-3333-0D46-8F54-37D4A36DBE29}"/>
                  </a:ext>
                </a:extLst>
              </p:cNvPr>
              <p:cNvSpPr txBox="1"/>
              <p:nvPr/>
            </p:nvSpPr>
            <p:spPr>
              <a:xfrm>
                <a:off x="2152435" y="3632200"/>
                <a:ext cx="40107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MFS</a:t>
                </a:r>
              </a:p>
            </p:txBody>
          </p: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F60B4C1C-8379-3344-B40D-B71F46AA7815}"/>
                  </a:ext>
                </a:extLst>
              </p:cNvPr>
              <p:cNvSpPr txBox="1"/>
              <p:nvPr/>
            </p:nvSpPr>
            <p:spPr>
              <a:xfrm>
                <a:off x="2157244" y="3812401"/>
                <a:ext cx="39626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VEH</a:t>
                </a:r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20298DE0-D53C-184A-B435-7B9D3AF8E14B}"/>
                </a:ext>
              </a:extLst>
            </p:cNvPr>
            <p:cNvGrpSpPr/>
            <p:nvPr/>
          </p:nvGrpSpPr>
          <p:grpSpPr>
            <a:xfrm>
              <a:off x="3842778" y="5562600"/>
              <a:ext cx="405880" cy="395645"/>
              <a:chOff x="2593204" y="3632200"/>
              <a:chExt cx="405880" cy="395645"/>
            </a:xfrm>
          </p:grpSpPr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F6E1CAE8-EF00-754A-939A-8DBFD5BB8AF6}"/>
                  </a:ext>
                </a:extLst>
              </p:cNvPr>
              <p:cNvSpPr txBox="1"/>
              <p:nvPr/>
            </p:nvSpPr>
            <p:spPr>
              <a:xfrm>
                <a:off x="2596410" y="3632200"/>
                <a:ext cx="40107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MFS</a:t>
                </a:r>
              </a:p>
            </p:txBody>
          </p: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39A2E08F-DD12-864E-A943-C4B341D17BB9}"/>
                  </a:ext>
                </a:extLst>
              </p:cNvPr>
              <p:cNvSpPr txBox="1"/>
              <p:nvPr/>
            </p:nvSpPr>
            <p:spPr>
              <a:xfrm>
                <a:off x="2593204" y="3812401"/>
                <a:ext cx="40588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BAC</a:t>
                </a: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BD7D6876-E3A8-9744-8123-47D04DC0E73F}"/>
                </a:ext>
              </a:extLst>
            </p:cNvPr>
            <p:cNvGrpSpPr/>
            <p:nvPr/>
          </p:nvGrpSpPr>
          <p:grpSpPr>
            <a:xfrm>
              <a:off x="2375833" y="3733799"/>
              <a:ext cx="397007" cy="2104644"/>
              <a:chOff x="3807767" y="1781555"/>
              <a:chExt cx="397007" cy="2104644"/>
            </a:xfrm>
          </p:grpSpPr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D650FC6A-B616-CD42-B60B-E6E00AC40231}"/>
                  </a:ext>
                </a:extLst>
              </p:cNvPr>
              <p:cNvSpPr txBox="1"/>
              <p:nvPr/>
            </p:nvSpPr>
            <p:spPr>
              <a:xfrm rot="16200000">
                <a:off x="2863167" y="2726155"/>
                <a:ext cx="210464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Circumferential Stiffness (MPa)</a:t>
                </a: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300AAB61-BC7E-4443-9C66-C7533EE46371}"/>
                  </a:ext>
                </a:extLst>
              </p:cNvPr>
              <p:cNvSpPr txBox="1"/>
              <p:nvPr/>
            </p:nvSpPr>
            <p:spPr>
              <a:xfrm>
                <a:off x="3962400" y="3429000"/>
                <a:ext cx="24237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84BC1EEF-CF14-8F40-A303-2AA2616C49B4}"/>
                  </a:ext>
                </a:extLst>
              </p:cNvPr>
              <p:cNvSpPr txBox="1"/>
              <p:nvPr/>
            </p:nvSpPr>
            <p:spPr>
              <a:xfrm>
                <a:off x="3962400" y="3135699"/>
                <a:ext cx="24237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1EF888B0-4304-2A40-9F93-4AA78200D12A}"/>
                  </a:ext>
                </a:extLst>
              </p:cNvPr>
              <p:cNvSpPr txBox="1"/>
              <p:nvPr/>
            </p:nvSpPr>
            <p:spPr>
              <a:xfrm>
                <a:off x="3962400" y="2819400"/>
                <a:ext cx="24237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99E7A430-DFB9-D045-B252-630A1D3718E4}"/>
                  </a:ext>
                </a:extLst>
              </p:cNvPr>
              <p:cNvSpPr txBox="1"/>
              <p:nvPr/>
            </p:nvSpPr>
            <p:spPr>
              <a:xfrm>
                <a:off x="3962400" y="2466201"/>
                <a:ext cx="24237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C16FE749-8362-2A4F-81C4-61A459D44275}"/>
                  </a:ext>
                </a:extLst>
              </p:cNvPr>
              <p:cNvSpPr txBox="1"/>
              <p:nvPr/>
            </p:nvSpPr>
            <p:spPr>
              <a:xfrm>
                <a:off x="3962400" y="2161401"/>
                <a:ext cx="24237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</a:p>
            </p:txBody>
          </p:sp>
        </p:grp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BF6245F8-263E-FC45-B15C-E959BABE411F}"/>
              </a:ext>
            </a:extLst>
          </p:cNvPr>
          <p:cNvGrpSpPr/>
          <p:nvPr/>
        </p:nvGrpSpPr>
        <p:grpSpPr>
          <a:xfrm>
            <a:off x="4569768" y="3167056"/>
            <a:ext cx="2288232" cy="2029189"/>
            <a:chOff x="4569768" y="3929056"/>
            <a:chExt cx="2288232" cy="2029189"/>
          </a:xfrm>
        </p:grpSpPr>
        <p:pic>
          <p:nvPicPr>
            <p:cNvPr id="108" name="Picture 107">
              <a:extLst>
                <a:ext uri="{FF2B5EF4-FFF2-40B4-BE49-F238E27FC236}">
                  <a16:creationId xmlns:a16="http://schemas.microsoft.com/office/drawing/2014/main" id="{56FE1E5B-118C-D14F-A45B-60A3F78DCA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944" b="12861"/>
            <a:stretch/>
          </p:blipFill>
          <p:spPr>
            <a:xfrm>
              <a:off x="5015498" y="4227876"/>
              <a:ext cx="1842502" cy="1362041"/>
            </a:xfrm>
            <a:prstGeom prst="rect">
              <a:avLst/>
            </a:prstGeom>
          </p:spPr>
        </p:pic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220972D7-D998-F045-B7B7-841BB762D019}"/>
                </a:ext>
              </a:extLst>
            </p:cNvPr>
            <p:cNvGrpSpPr/>
            <p:nvPr/>
          </p:nvGrpSpPr>
          <p:grpSpPr>
            <a:xfrm>
              <a:off x="5232705" y="5562600"/>
              <a:ext cx="396262" cy="395645"/>
              <a:chOff x="1633142" y="3632200"/>
              <a:chExt cx="396262" cy="395645"/>
            </a:xfrm>
          </p:grpSpPr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ABDB2A52-8D0D-6445-82EF-EE14C29C5657}"/>
                  </a:ext>
                </a:extLst>
              </p:cNvPr>
              <p:cNvSpPr txBox="1"/>
              <p:nvPr/>
            </p:nvSpPr>
            <p:spPr>
              <a:xfrm>
                <a:off x="1670813" y="3632200"/>
                <a:ext cx="34336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WT</a:t>
                </a:r>
              </a:p>
            </p:txBody>
          </p:sp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6BEE7100-233A-B24F-9E1B-E7458B8DA753}"/>
                  </a:ext>
                </a:extLst>
              </p:cNvPr>
              <p:cNvSpPr txBox="1"/>
              <p:nvPr/>
            </p:nvSpPr>
            <p:spPr>
              <a:xfrm>
                <a:off x="1633142" y="3812401"/>
                <a:ext cx="39626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VEH</a:t>
                </a:r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9C445FC0-84A7-B444-BC72-5449082BEF65}"/>
                </a:ext>
              </a:extLst>
            </p:cNvPr>
            <p:cNvGrpSpPr/>
            <p:nvPr/>
          </p:nvGrpSpPr>
          <p:grpSpPr>
            <a:xfrm>
              <a:off x="5680287" y="5562600"/>
              <a:ext cx="401072" cy="395645"/>
              <a:chOff x="2152435" y="3632200"/>
              <a:chExt cx="401072" cy="395645"/>
            </a:xfrm>
          </p:grpSpPr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CDF0E3CD-1BCA-C44C-B050-D33580745A4F}"/>
                  </a:ext>
                </a:extLst>
              </p:cNvPr>
              <p:cNvSpPr txBox="1"/>
              <p:nvPr/>
            </p:nvSpPr>
            <p:spPr>
              <a:xfrm>
                <a:off x="2152435" y="3632200"/>
                <a:ext cx="40107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MFS</a:t>
                </a:r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F7C09A22-6EC8-3046-9E95-B1BE13B68827}"/>
                  </a:ext>
                </a:extLst>
              </p:cNvPr>
              <p:cNvSpPr txBox="1"/>
              <p:nvPr/>
            </p:nvSpPr>
            <p:spPr>
              <a:xfrm>
                <a:off x="2157244" y="3812401"/>
                <a:ext cx="39626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VEH</a:t>
                </a:r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C3D2DB02-6965-E44F-BA57-C07F1C3D4855}"/>
                </a:ext>
              </a:extLst>
            </p:cNvPr>
            <p:cNvGrpSpPr/>
            <p:nvPr/>
          </p:nvGrpSpPr>
          <p:grpSpPr>
            <a:xfrm>
              <a:off x="6131075" y="5562600"/>
              <a:ext cx="405880" cy="395645"/>
              <a:chOff x="2593204" y="3632200"/>
              <a:chExt cx="405880" cy="395645"/>
            </a:xfrm>
          </p:grpSpPr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E325DF37-23AD-D849-8E51-C9CE1A01C864}"/>
                  </a:ext>
                </a:extLst>
              </p:cNvPr>
              <p:cNvSpPr txBox="1"/>
              <p:nvPr/>
            </p:nvSpPr>
            <p:spPr>
              <a:xfrm>
                <a:off x="2596410" y="3632200"/>
                <a:ext cx="40107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MFS</a:t>
                </a:r>
              </a:p>
            </p:txBody>
          </p:sp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8BC2A6C1-1E67-B94C-9A89-6CD7A7B39BFE}"/>
                  </a:ext>
                </a:extLst>
              </p:cNvPr>
              <p:cNvSpPr txBox="1"/>
              <p:nvPr/>
            </p:nvSpPr>
            <p:spPr>
              <a:xfrm>
                <a:off x="2593204" y="3812401"/>
                <a:ext cx="40588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BAC</a:t>
                </a:r>
              </a:p>
            </p:txBody>
          </p:sp>
        </p:grp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A99380A3-AF36-3748-B94A-21FCF3BEDB42}"/>
                </a:ext>
              </a:extLst>
            </p:cNvPr>
            <p:cNvSpPr txBox="1"/>
            <p:nvPr/>
          </p:nvSpPr>
          <p:spPr>
            <a:xfrm rot="16200000">
              <a:off x="3701368" y="4797456"/>
              <a:ext cx="195224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Stored Elastic Energy (</a:t>
              </a:r>
              <a:r>
                <a:rPr lang="en-US" sz="800" dirty="0" err="1">
                  <a:latin typeface="Arial" panose="020B0604020202020204" pitchFamily="34" charset="0"/>
                  <a:cs typeface="Arial" panose="020B0604020202020204" pitchFamily="34" charset="0"/>
                </a:rPr>
                <a:t>kPa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0BBD341-BBB8-A744-B16C-C6BB5EE0E591}"/>
                </a:ext>
              </a:extLst>
            </p:cNvPr>
            <p:cNvSpPr txBox="1"/>
            <p:nvPr/>
          </p:nvSpPr>
          <p:spPr>
            <a:xfrm>
              <a:off x="4818118" y="5410200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4909873C-7BD7-534B-A73F-D36122C43C27}"/>
                </a:ext>
              </a:extLst>
            </p:cNvPr>
            <p:cNvSpPr txBox="1"/>
            <p:nvPr/>
          </p:nvSpPr>
          <p:spPr>
            <a:xfrm>
              <a:off x="4733160" y="4980801"/>
              <a:ext cx="30008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50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6869A848-9F77-CC4D-B754-229767534F09}"/>
                </a:ext>
              </a:extLst>
            </p:cNvPr>
            <p:cNvSpPr txBox="1"/>
            <p:nvPr/>
          </p:nvSpPr>
          <p:spPr>
            <a:xfrm>
              <a:off x="4648200" y="4572000"/>
              <a:ext cx="35779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B2301486-D561-F141-AE93-A10A211EE364}"/>
                </a:ext>
              </a:extLst>
            </p:cNvPr>
            <p:cNvSpPr txBox="1"/>
            <p:nvPr/>
          </p:nvSpPr>
          <p:spPr>
            <a:xfrm>
              <a:off x="4648200" y="4142601"/>
              <a:ext cx="35779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150</a:t>
              </a:r>
            </a:p>
          </p:txBody>
        </p: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id="{CD23AEAF-7A74-424F-9A28-386C20DCFF78}"/>
              </a:ext>
            </a:extLst>
          </p:cNvPr>
          <p:cNvSpPr txBox="1"/>
          <p:nvPr/>
        </p:nvSpPr>
        <p:spPr>
          <a:xfrm>
            <a:off x="4152471" y="6324600"/>
            <a:ext cx="2197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Supplementary Fig. 5</a:t>
            </a:r>
          </a:p>
        </p:txBody>
      </p:sp>
    </p:spTree>
    <p:extLst>
      <p:ext uri="{BB962C8B-B14F-4D97-AF65-F5344CB8AC3E}">
        <p14:creationId xmlns:p14="http://schemas.microsoft.com/office/powerpoint/2010/main" val="1019472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221</Words>
  <Application>Microsoft Macintosh PowerPoint</Application>
  <PresentationFormat>On-screen Show (4:3)</PresentationFormat>
  <Paragraphs>111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F.O.W.L.</dc:creator>
  <cp:lastModifiedBy>Lucia Caescu</cp:lastModifiedBy>
  <cp:revision>153</cp:revision>
  <cp:lastPrinted>2018-12-19T17:58:28Z</cp:lastPrinted>
  <dcterms:created xsi:type="dcterms:W3CDTF">2018-11-07T22:26:18Z</dcterms:created>
  <dcterms:modified xsi:type="dcterms:W3CDTF">2019-04-10T00:00:36Z</dcterms:modified>
</cp:coreProperties>
</file>